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0"/>
  </p:notesMasterIdLst>
  <p:sldIdLst>
    <p:sldId id="256" r:id="rId3"/>
    <p:sldId id="257" r:id="rId4"/>
    <p:sldId id="258" r:id="rId5"/>
    <p:sldId id="259" r:id="rId6"/>
    <p:sldId id="260" r:id="rId7"/>
    <p:sldId id="261" r:id="rId8"/>
    <p:sldId id="266" r:id="rId9"/>
    <p:sldId id="262" r:id="rId10"/>
    <p:sldId id="263" r:id="rId11"/>
    <p:sldId id="267" r:id="rId12"/>
    <p:sldId id="264"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p:scale>
          <a:sx n="76" d="100"/>
          <a:sy n="76" d="100"/>
        </p:scale>
        <p:origin x="-73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D0EA06-A07F-48AD-AC56-BCAE25656D34}" type="datetimeFigureOut">
              <a:rPr lang="en-US" smtClean="0"/>
              <a:t>2/23/2012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F8EA89-751D-459A-8DFA-A1CE6BE9BFFC}" type="slidenum">
              <a:rPr lang="en-US" smtClean="0"/>
              <a:t>‹#›</a:t>
            </a:fld>
            <a:endParaRPr lang="en-US"/>
          </a:p>
        </p:txBody>
      </p:sp>
    </p:spTree>
    <p:extLst>
      <p:ext uri="{BB962C8B-B14F-4D97-AF65-F5344CB8AC3E}">
        <p14:creationId xmlns:p14="http://schemas.microsoft.com/office/powerpoint/2010/main" val="3485894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Chimps performed better than bonobos at tools and causality</a:t>
            </a:r>
          </a:p>
          <a:p>
            <a:r>
              <a:rPr lang="en-US" dirty="0" smtClean="0"/>
              <a:t>Bonobos performed better than chimps at theory of mind tasks</a:t>
            </a:r>
          </a:p>
          <a:p>
            <a:r>
              <a:rPr lang="en-US" dirty="0" smtClean="0"/>
              <a:t>Females performed better than males in social learning and communication</a:t>
            </a:r>
            <a:endParaRPr lang="en-US" dirty="0"/>
          </a:p>
        </p:txBody>
      </p:sp>
      <p:sp>
        <p:nvSpPr>
          <p:cNvPr id="4" name="Slide Number Placeholder 3"/>
          <p:cNvSpPr>
            <a:spLocks noGrp="1"/>
          </p:cNvSpPr>
          <p:nvPr>
            <p:ph type="sldNum" sz="quarter" idx="10"/>
          </p:nvPr>
        </p:nvSpPr>
        <p:spPr/>
        <p:txBody>
          <a:bodyPr/>
          <a:lstStyle/>
          <a:p>
            <a:fld id="{71F8EA89-751D-459A-8DFA-A1CE6BE9BFFC}" type="slidenum">
              <a:rPr lang="en-US" smtClean="0"/>
              <a:t>10</a:t>
            </a:fld>
            <a:endParaRPr lang="en-US"/>
          </a:p>
        </p:txBody>
      </p:sp>
    </p:spTree>
    <p:extLst>
      <p:ext uri="{BB962C8B-B14F-4D97-AF65-F5344CB8AC3E}">
        <p14:creationId xmlns:p14="http://schemas.microsoft.com/office/powerpoint/2010/main" val="4065241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8EA89-751D-459A-8DFA-A1CE6BE9BFFC}" type="slidenum">
              <a:rPr lang="en-US" smtClean="0"/>
              <a:t>11</a:t>
            </a:fld>
            <a:endParaRPr lang="en-US"/>
          </a:p>
        </p:txBody>
      </p:sp>
    </p:spTree>
    <p:extLst>
      <p:ext uri="{BB962C8B-B14F-4D97-AF65-F5344CB8AC3E}">
        <p14:creationId xmlns:p14="http://schemas.microsoft.com/office/powerpoint/2010/main" val="603363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Learning? Important</a:t>
            </a:r>
            <a:r>
              <a:rPr lang="en-US" baseline="0" dirty="0" smtClean="0"/>
              <a:t> skills for survival learned &amp; impacts critical years?</a:t>
            </a:r>
          </a:p>
          <a:p>
            <a:r>
              <a:rPr lang="en-US" baseline="0" dirty="0" smtClean="0"/>
              <a:t>Importance of female sociality/communication - allegiances</a:t>
            </a:r>
            <a:endParaRPr lang="en-US" dirty="0" smtClean="0"/>
          </a:p>
        </p:txBody>
      </p:sp>
      <p:sp>
        <p:nvSpPr>
          <p:cNvPr id="4" name="Slide Number Placeholder 3"/>
          <p:cNvSpPr>
            <a:spLocks noGrp="1"/>
          </p:cNvSpPr>
          <p:nvPr>
            <p:ph type="sldNum" sz="quarter" idx="10"/>
          </p:nvPr>
        </p:nvSpPr>
        <p:spPr/>
        <p:txBody>
          <a:bodyPr/>
          <a:lstStyle/>
          <a:p>
            <a:fld id="{71F8EA89-751D-459A-8DFA-A1CE6BE9BFFC}" type="slidenum">
              <a:rPr lang="en-US" smtClean="0"/>
              <a:t>12</a:t>
            </a:fld>
            <a:endParaRPr lang="en-US"/>
          </a:p>
        </p:txBody>
      </p:sp>
    </p:spTree>
    <p:extLst>
      <p:ext uri="{BB962C8B-B14F-4D97-AF65-F5344CB8AC3E}">
        <p14:creationId xmlns:p14="http://schemas.microsoft.com/office/powerpoint/2010/main" val="2508911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smtClean="0"/>
              <a:t>Fits, as bonobos rely greatly on social structure and allegiances</a:t>
            </a:r>
          </a:p>
          <a:p>
            <a:endParaRPr lang="en-US" dirty="0"/>
          </a:p>
        </p:txBody>
      </p:sp>
      <p:sp>
        <p:nvSpPr>
          <p:cNvPr id="4" name="Slide Number Placeholder 3"/>
          <p:cNvSpPr>
            <a:spLocks noGrp="1"/>
          </p:cNvSpPr>
          <p:nvPr>
            <p:ph type="sldNum" sz="quarter" idx="10"/>
          </p:nvPr>
        </p:nvSpPr>
        <p:spPr/>
        <p:txBody>
          <a:bodyPr/>
          <a:lstStyle/>
          <a:p>
            <a:fld id="{71F8EA89-751D-459A-8DFA-A1CE6BE9BFFC}" type="slidenum">
              <a:rPr lang="en-US" smtClean="0"/>
              <a:t>13</a:t>
            </a:fld>
            <a:endParaRPr lang="en-US"/>
          </a:p>
        </p:txBody>
      </p:sp>
    </p:spTree>
    <p:extLst>
      <p:ext uri="{BB962C8B-B14F-4D97-AF65-F5344CB8AC3E}">
        <p14:creationId xmlns:p14="http://schemas.microsoft.com/office/powerpoint/2010/main" val="3562785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Ape dementia? Do they just</a:t>
            </a:r>
            <a:r>
              <a:rPr lang="en-US" baseline="0" dirty="0" smtClean="0"/>
              <a:t> not give a damn anymore?</a:t>
            </a:r>
            <a:endParaRPr lang="en-US" dirty="0"/>
          </a:p>
        </p:txBody>
      </p:sp>
      <p:sp>
        <p:nvSpPr>
          <p:cNvPr id="4" name="Slide Number Placeholder 3"/>
          <p:cNvSpPr>
            <a:spLocks noGrp="1"/>
          </p:cNvSpPr>
          <p:nvPr>
            <p:ph type="sldNum" sz="quarter" idx="10"/>
          </p:nvPr>
        </p:nvSpPr>
        <p:spPr/>
        <p:txBody>
          <a:bodyPr/>
          <a:lstStyle/>
          <a:p>
            <a:fld id="{71F8EA89-751D-459A-8DFA-A1CE6BE9BFFC}" type="slidenum">
              <a:rPr lang="en-US" smtClean="0"/>
              <a:t>15</a:t>
            </a:fld>
            <a:endParaRPr lang="en-US"/>
          </a:p>
        </p:txBody>
      </p:sp>
    </p:spTree>
    <p:extLst>
      <p:ext uri="{BB962C8B-B14F-4D97-AF65-F5344CB8AC3E}">
        <p14:creationId xmlns:p14="http://schemas.microsoft.com/office/powerpoint/2010/main" val="27076931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8CF4369-29A1-4A2E-B18E-00ABE45136D5}" type="datetimeFigureOut">
              <a:rPr lang="en-US" smtClean="0"/>
              <a:pPr/>
              <a:t>2/23/2012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940C6E8-3683-4BD7-A7DF-A2528AA8C9D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CF4369-29A1-4A2E-B18E-00ABE45136D5}" type="datetimeFigureOut">
              <a:rPr lang="en-US" smtClean="0"/>
              <a:pPr/>
              <a:t>2/23/2012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40C6E8-3683-4BD7-A7DF-A2528AA8C9D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CF4369-29A1-4A2E-B18E-00ABE45136D5}" type="datetimeFigureOut">
              <a:rPr lang="en-US" smtClean="0"/>
              <a:pPr/>
              <a:t>2/23/2012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40C6E8-3683-4BD7-A7DF-A2528AA8C9D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8CF4369-29A1-4A2E-B18E-00ABE45136D5}" type="datetimeFigureOut">
              <a:rPr lang="en-US" smtClean="0"/>
              <a:pPr/>
              <a:t>2/23/2012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2940C6E8-3683-4BD7-A7DF-A2528AA8C9D9}"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CF4369-29A1-4A2E-B18E-00ABE45136D5}" type="datetimeFigureOut">
              <a:rPr lang="en-US" smtClean="0"/>
              <a:pPr/>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C6E8-3683-4BD7-A7DF-A2528AA8C9D9}"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8CF4369-29A1-4A2E-B18E-00ABE45136D5}" type="datetimeFigureOut">
              <a:rPr lang="en-US" smtClean="0"/>
              <a:pPr/>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2940C6E8-3683-4BD7-A7DF-A2528AA8C9D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CF4369-29A1-4A2E-B18E-00ABE45136D5}" type="datetimeFigureOut">
              <a:rPr lang="en-US" smtClean="0"/>
              <a:pPr/>
              <a:t>2/23/2012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0C6E8-3683-4BD7-A7DF-A2528AA8C9D9}"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8CF4369-29A1-4A2E-B18E-00ABE45136D5}" type="datetimeFigureOut">
              <a:rPr lang="en-US" smtClean="0"/>
              <a:pPr/>
              <a:t>2/23/2012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40C6E8-3683-4BD7-A7DF-A2528AA8C9D9}"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8CF4369-29A1-4A2E-B18E-00ABE45136D5}" type="datetimeFigureOut">
              <a:rPr lang="en-US" smtClean="0"/>
              <a:pPr/>
              <a:t>2/23/2012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40C6E8-3683-4BD7-A7DF-A2528AA8C9D9}"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CF4369-29A1-4A2E-B18E-00ABE45136D5}" type="datetimeFigureOut">
              <a:rPr lang="en-US" smtClean="0"/>
              <a:pPr/>
              <a:t>2/23/2012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40C6E8-3683-4BD7-A7DF-A2528AA8C9D9}"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CF4369-29A1-4A2E-B18E-00ABE45136D5}" type="datetimeFigureOut">
              <a:rPr lang="en-US" smtClean="0"/>
              <a:pPr/>
              <a:t>2/23/2012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0C6E8-3683-4BD7-A7DF-A2528AA8C9D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CF4369-29A1-4A2E-B18E-00ABE45136D5}" type="datetimeFigureOut">
              <a:rPr lang="en-US" smtClean="0"/>
              <a:pPr/>
              <a:t>2/23/2012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40C6E8-3683-4BD7-A7DF-A2528AA8C9D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8CF4369-29A1-4A2E-B18E-00ABE45136D5}" type="datetimeFigureOut">
              <a:rPr lang="en-US" smtClean="0"/>
              <a:pPr/>
              <a:t>2/23/2012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0C6E8-3683-4BD7-A7DF-A2528AA8C9D9}"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CF4369-29A1-4A2E-B18E-00ABE45136D5}" type="datetimeFigureOut">
              <a:rPr lang="en-US" smtClean="0"/>
              <a:pPr/>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C6E8-3683-4BD7-A7DF-A2528AA8C9D9}"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CF4369-29A1-4A2E-B18E-00ABE45136D5}" type="datetimeFigureOut">
              <a:rPr lang="en-US" smtClean="0"/>
              <a:pPr/>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C6E8-3683-4BD7-A7DF-A2528AA8C9D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8CF4369-29A1-4A2E-B18E-00ABE45136D5}" type="datetimeFigureOut">
              <a:rPr lang="en-US" smtClean="0"/>
              <a:pPr/>
              <a:t>2/23/2012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40C6E8-3683-4BD7-A7DF-A2528AA8C9D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8CF4369-29A1-4A2E-B18E-00ABE45136D5}" type="datetimeFigureOut">
              <a:rPr lang="en-US" smtClean="0"/>
              <a:pPr/>
              <a:t>2/23/2012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40C6E8-3683-4BD7-A7DF-A2528AA8C9D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8CF4369-29A1-4A2E-B18E-00ABE45136D5}" type="datetimeFigureOut">
              <a:rPr lang="en-US" smtClean="0"/>
              <a:pPr/>
              <a:t>2/23/2012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940C6E8-3683-4BD7-A7DF-A2528AA8C9D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8CF4369-29A1-4A2E-B18E-00ABE45136D5}" type="datetimeFigureOut">
              <a:rPr lang="en-US" smtClean="0"/>
              <a:pPr/>
              <a:t>2/23/2012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940C6E8-3683-4BD7-A7DF-A2528AA8C9D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8CF4369-29A1-4A2E-B18E-00ABE45136D5}" type="datetimeFigureOut">
              <a:rPr lang="en-US" smtClean="0"/>
              <a:pPr/>
              <a:t>2/23/2012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940C6E8-3683-4BD7-A7DF-A2528AA8C9D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8CF4369-29A1-4A2E-B18E-00ABE45136D5}" type="datetimeFigureOut">
              <a:rPr lang="en-US" smtClean="0"/>
              <a:pPr/>
              <a:t>2/23/2012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40C6E8-3683-4BD7-A7DF-A2528AA8C9D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8CF4369-29A1-4A2E-B18E-00ABE45136D5}" type="datetimeFigureOut">
              <a:rPr lang="en-US" smtClean="0"/>
              <a:pPr/>
              <a:t>2/23/2012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940C6E8-3683-4BD7-A7DF-A2528AA8C9D9}"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8CF4369-29A1-4A2E-B18E-00ABE45136D5}" type="datetimeFigureOut">
              <a:rPr lang="en-US" smtClean="0"/>
              <a:pPr/>
              <a:t>2/23/2012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940C6E8-3683-4BD7-A7DF-A2528AA8C9D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8CF4369-29A1-4A2E-B18E-00ABE45136D5}" type="datetimeFigureOut">
              <a:rPr lang="en-US" smtClean="0"/>
              <a:pPr/>
              <a:t>2/23/2012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940C6E8-3683-4BD7-A7DF-A2528AA8C9D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Differences in the Cognitive Skills of Bonobos and Chimpanzees</a:t>
            </a:r>
            <a:endParaRPr lang="en-US" dirty="0"/>
          </a:p>
        </p:txBody>
      </p:sp>
      <p:sp>
        <p:nvSpPr>
          <p:cNvPr id="3" name="Subtitle 2"/>
          <p:cNvSpPr>
            <a:spLocks noGrp="1"/>
          </p:cNvSpPr>
          <p:nvPr>
            <p:ph type="subTitle" idx="1"/>
          </p:nvPr>
        </p:nvSpPr>
        <p:spPr/>
        <p:txBody>
          <a:bodyPr/>
          <a:lstStyle/>
          <a:p>
            <a:r>
              <a:rPr lang="en-US" dirty="0" smtClean="0"/>
              <a:t>Ariel </a:t>
            </a:r>
            <a:r>
              <a:rPr lang="en-US" dirty="0" err="1" smtClean="0"/>
              <a:t>Strayer</a:t>
            </a:r>
            <a:endParaRPr lang="en-US" dirty="0" smtClean="0"/>
          </a:p>
          <a:p>
            <a:r>
              <a:rPr lang="en-US" dirty="0" smtClean="0"/>
              <a:t>Patti Carlson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65466" y="1828800"/>
            <a:ext cx="8677878" cy="4038600"/>
          </a:xfrm>
        </p:spPr>
      </p:pic>
      <p:sp>
        <p:nvSpPr>
          <p:cNvPr id="2" name="Title 1"/>
          <p:cNvSpPr>
            <a:spLocks noGrp="1"/>
          </p:cNvSpPr>
          <p:nvPr>
            <p:ph type="title"/>
          </p:nvPr>
        </p:nvSpPr>
        <p:spPr/>
        <p:txBody>
          <a:bodyPr/>
          <a:lstStyle/>
          <a:p>
            <a:r>
              <a:rPr lang="en-US" dirty="0" smtClean="0"/>
              <a:t>Results</a:t>
            </a:r>
            <a:endParaRPr lang="en-US" dirty="0"/>
          </a:p>
        </p:txBody>
      </p:sp>
    </p:spTree>
    <p:extLst>
      <p:ext uri="{BB962C8B-B14F-4D97-AF65-F5344CB8AC3E}">
        <p14:creationId xmlns:p14="http://schemas.microsoft.com/office/powerpoint/2010/main" val="573342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 Consistent with experimenters’ expectations:</a:t>
            </a:r>
          </a:p>
          <a:p>
            <a:pPr lvl="1"/>
            <a:r>
              <a:rPr lang="en-US" dirty="0" smtClean="0"/>
              <a:t>Bonobos performed significantly higher on the “theory of mind” scale than chimps</a:t>
            </a:r>
          </a:p>
          <a:p>
            <a:pPr lvl="1"/>
            <a:r>
              <a:rPr lang="en-US" dirty="0" smtClean="0"/>
              <a:t>Chimpanzees outperformed bonobos on the tools and causality scale</a:t>
            </a:r>
          </a:p>
        </p:txBody>
      </p:sp>
      <p:sp>
        <p:nvSpPr>
          <p:cNvPr id="2" name="Title 1"/>
          <p:cNvSpPr>
            <a:spLocks noGrp="1"/>
          </p:cNvSpPr>
          <p:nvPr>
            <p:ph type="title"/>
          </p:nvPr>
        </p:nvSpPr>
        <p:spPr/>
        <p:txBody>
          <a:bodyPr/>
          <a:lstStyle/>
          <a:p>
            <a:r>
              <a:rPr lang="en-US" dirty="0" smtClean="0"/>
              <a:t>Results Cont.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t> Interesting finds:</a:t>
            </a:r>
          </a:p>
          <a:p>
            <a:pPr lvl="1"/>
            <a:r>
              <a:rPr lang="en-US" dirty="0"/>
              <a:t>Strong tendency for performance in tools, causality, and space tasks to improve with age</a:t>
            </a:r>
          </a:p>
          <a:p>
            <a:pPr lvl="1"/>
            <a:r>
              <a:rPr lang="en-US" dirty="0"/>
              <a:t>Opposite true for theory of mind scale; skills decrease with age</a:t>
            </a:r>
          </a:p>
          <a:p>
            <a:pPr lvl="2"/>
            <a:r>
              <a:rPr lang="en-US" dirty="0"/>
              <a:t>Age only had a significant influence in tasks where there was a species difference</a:t>
            </a:r>
          </a:p>
          <a:p>
            <a:pPr lvl="2"/>
            <a:r>
              <a:rPr lang="en-US" dirty="0"/>
              <a:t>After controlling for sample size and variation within data, age effects are no longer significant</a:t>
            </a:r>
          </a:p>
          <a:p>
            <a:pPr lvl="1"/>
            <a:r>
              <a:rPr lang="en-US" dirty="0"/>
              <a:t> Females outperformed males in communication tasks</a:t>
            </a:r>
          </a:p>
          <a:p>
            <a:pPr lvl="1"/>
            <a:r>
              <a:rPr lang="en-US" dirty="0"/>
              <a:t>Also showed a strong tendency to outperform males in social learning tasks</a:t>
            </a:r>
          </a:p>
          <a:p>
            <a:pPr lvl="2"/>
            <a:r>
              <a:rPr lang="en-US" dirty="0"/>
              <a:t>After controlling for sample size and variation within data, females no longer outperform males in social learning tasks</a:t>
            </a:r>
          </a:p>
          <a:p>
            <a:endParaRPr lang="en-US" dirty="0"/>
          </a:p>
        </p:txBody>
      </p:sp>
      <p:sp>
        <p:nvSpPr>
          <p:cNvPr id="2" name="Title 1"/>
          <p:cNvSpPr>
            <a:spLocks noGrp="1"/>
          </p:cNvSpPr>
          <p:nvPr>
            <p:ph type="title"/>
          </p:nvPr>
        </p:nvSpPr>
        <p:spPr/>
        <p:txBody>
          <a:bodyPr/>
          <a:lstStyle/>
          <a:p>
            <a:r>
              <a:rPr lang="en-US" dirty="0" smtClean="0"/>
              <a:t>Results Cont.</a:t>
            </a:r>
            <a:endParaRPr lang="en-US" dirty="0"/>
          </a:p>
        </p:txBody>
      </p:sp>
    </p:spTree>
    <p:extLst>
      <p:ext uri="{BB962C8B-B14F-4D97-AF65-F5344CB8AC3E}">
        <p14:creationId xmlns:p14="http://schemas.microsoft.com/office/powerpoint/2010/main" val="1513518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Cognitive differences between species directly reflect the most pronounced differences observed in their naturally occurring behavior. Supports the hypothesis that socio-ecological pressures play an important role in shaping cognitive differences observed between species</a:t>
            </a:r>
          </a:p>
          <a:p>
            <a:pPr lvl="1"/>
            <a:r>
              <a:rPr lang="en-US" dirty="0" smtClean="0"/>
              <a:t>Bonobos outperforming chimps in theory of mind tasks suggests that they are more skilled at solving problems requiring an understanding of social causality</a:t>
            </a:r>
          </a:p>
          <a:p>
            <a:pPr lvl="2"/>
            <a:r>
              <a:rPr lang="en-US" dirty="0" smtClean="0"/>
              <a:t>Importance of social structure and allegiances in nature</a:t>
            </a:r>
          </a:p>
          <a:p>
            <a:pPr lvl="1"/>
            <a:r>
              <a:rPr lang="en-US" dirty="0" smtClean="0"/>
              <a:t>Chimpanzees are more skilled at solving problems relating to physical causality</a:t>
            </a:r>
          </a:p>
          <a:p>
            <a:pPr lvl="2"/>
            <a:r>
              <a:rPr lang="en-US" dirty="0" smtClean="0"/>
              <a:t>Use of tools and the mechanical solving of problems in the wild</a:t>
            </a:r>
          </a:p>
        </p:txBody>
      </p:sp>
      <p:sp>
        <p:nvSpPr>
          <p:cNvPr id="2" name="Title 1"/>
          <p:cNvSpPr>
            <a:spLocks noGrp="1"/>
          </p:cNvSpPr>
          <p:nvPr>
            <p:ph type="title"/>
          </p:nvPr>
        </p:nvSpPr>
        <p:spPr/>
        <p:txBody>
          <a:bodyPr/>
          <a:lstStyle/>
          <a:p>
            <a:r>
              <a:rPr lang="en-US" dirty="0" smtClean="0"/>
              <a:t>Discussion</a:t>
            </a:r>
            <a:endParaRPr lang="en-US" dirty="0"/>
          </a:p>
        </p:txBody>
      </p:sp>
    </p:spTree>
    <p:extLst>
      <p:ext uri="{BB962C8B-B14F-4D97-AF65-F5344CB8AC3E}">
        <p14:creationId xmlns:p14="http://schemas.microsoft.com/office/powerpoint/2010/main" val="3651283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Sex differences</a:t>
            </a:r>
          </a:p>
          <a:p>
            <a:pPr lvl="1"/>
            <a:r>
              <a:rPr lang="en-US" dirty="0" smtClean="0"/>
              <a:t>Well established that male mammals tend to outperform females on tasks relating to spatial rotation</a:t>
            </a:r>
          </a:p>
          <a:p>
            <a:pPr lvl="2"/>
            <a:r>
              <a:rPr lang="en-US" dirty="0"/>
              <a:t>Not seen in </a:t>
            </a:r>
            <a:r>
              <a:rPr lang="en-US" i="1" dirty="0" err="1"/>
              <a:t>Panis</a:t>
            </a:r>
            <a:r>
              <a:rPr lang="en-US" dirty="0"/>
              <a:t> in this </a:t>
            </a:r>
            <a:r>
              <a:rPr lang="en-US" dirty="0" smtClean="0"/>
              <a:t>study</a:t>
            </a:r>
          </a:p>
          <a:p>
            <a:pPr lvl="1"/>
            <a:r>
              <a:rPr lang="en-US" dirty="0"/>
              <a:t> </a:t>
            </a:r>
            <a:r>
              <a:rPr lang="en-US" dirty="0" smtClean="0"/>
              <a:t>Outperformance of males by females in communication tasks was unexpected</a:t>
            </a:r>
          </a:p>
          <a:p>
            <a:pPr lvl="1"/>
            <a:r>
              <a:rPr lang="en-US" dirty="0" smtClean="0"/>
              <a:t>Females outperforming males in the social learning scale is the only sex difference that is consistent with previous behavioral observations</a:t>
            </a:r>
          </a:p>
          <a:p>
            <a:pPr lvl="2"/>
            <a:r>
              <a:rPr lang="en-US" dirty="0" smtClean="0"/>
              <a:t>Long-term observations of wild chimpanzees has suggested that females acquire more proficient tool-using techniques faster than males</a:t>
            </a:r>
          </a:p>
          <a:p>
            <a:pPr lvl="2"/>
            <a:r>
              <a:rPr lang="en-US" dirty="0" smtClean="0"/>
              <a:t>Similar pattern seen in captive bonobos in other studies</a:t>
            </a:r>
          </a:p>
          <a:p>
            <a:r>
              <a:rPr lang="en-US" dirty="0"/>
              <a:t> </a:t>
            </a:r>
            <a:r>
              <a:rPr lang="en-US" dirty="0" smtClean="0"/>
              <a:t>Why might these differences be present?</a:t>
            </a:r>
            <a:endParaRPr lang="en-US" dirty="0"/>
          </a:p>
        </p:txBody>
      </p:sp>
      <p:sp>
        <p:nvSpPr>
          <p:cNvPr id="2" name="Title 1"/>
          <p:cNvSpPr>
            <a:spLocks noGrp="1"/>
          </p:cNvSpPr>
          <p:nvPr>
            <p:ph type="title"/>
          </p:nvPr>
        </p:nvSpPr>
        <p:spPr/>
        <p:txBody>
          <a:bodyPr/>
          <a:lstStyle/>
          <a:p>
            <a:r>
              <a:rPr lang="en-US" dirty="0" smtClean="0"/>
              <a:t>Discussion Cont.</a:t>
            </a:r>
            <a:endParaRPr lang="en-US" dirty="0"/>
          </a:p>
        </p:txBody>
      </p:sp>
    </p:spTree>
    <p:extLst>
      <p:ext uri="{BB962C8B-B14F-4D97-AF65-F5344CB8AC3E}">
        <p14:creationId xmlns:p14="http://schemas.microsoft.com/office/powerpoint/2010/main" val="4081471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Age effects</a:t>
            </a:r>
          </a:p>
          <a:p>
            <a:pPr lvl="1"/>
            <a:r>
              <a:rPr lang="en-US" dirty="0" smtClean="0"/>
              <a:t>Improvement in performance with age on space, tools, and causality tasks</a:t>
            </a:r>
          </a:p>
          <a:p>
            <a:pPr lvl="2"/>
            <a:r>
              <a:rPr lang="en-US" dirty="0" smtClean="0"/>
              <a:t>Generally shown that inferential abilities in apes increase with age</a:t>
            </a:r>
          </a:p>
          <a:p>
            <a:pPr lvl="2"/>
            <a:r>
              <a:rPr lang="en-US" dirty="0" smtClean="0"/>
              <a:t>In the wild older individuals outperform younger individuals in using tools</a:t>
            </a:r>
          </a:p>
          <a:p>
            <a:pPr lvl="1"/>
            <a:r>
              <a:rPr lang="en-US" dirty="0" smtClean="0"/>
              <a:t>Decreasing performance with age on theory of mind tasks</a:t>
            </a:r>
          </a:p>
          <a:p>
            <a:pPr lvl="2"/>
            <a:r>
              <a:rPr lang="en-US" dirty="0" smtClean="0"/>
              <a:t>Why might we see this decrease?</a:t>
            </a:r>
          </a:p>
        </p:txBody>
      </p:sp>
      <p:sp>
        <p:nvSpPr>
          <p:cNvPr id="2" name="Title 1"/>
          <p:cNvSpPr>
            <a:spLocks noGrp="1"/>
          </p:cNvSpPr>
          <p:nvPr>
            <p:ph type="title"/>
          </p:nvPr>
        </p:nvSpPr>
        <p:spPr/>
        <p:txBody>
          <a:bodyPr/>
          <a:lstStyle/>
          <a:p>
            <a:r>
              <a:rPr lang="en-US" dirty="0" smtClean="0"/>
              <a:t>Discussion Cont.</a:t>
            </a:r>
            <a:endParaRPr lang="en-US" dirty="0"/>
          </a:p>
        </p:txBody>
      </p:sp>
    </p:spTree>
    <p:extLst>
      <p:ext uri="{BB962C8B-B14F-4D97-AF65-F5344CB8AC3E}">
        <p14:creationId xmlns:p14="http://schemas.microsoft.com/office/powerpoint/2010/main" val="1850660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This study provides the first experimental comparison of our two closest living relatives in a range of cognitive tasks that allow us to look at many differences in cognitive performance</a:t>
            </a:r>
          </a:p>
          <a:p>
            <a:r>
              <a:rPr lang="en-US" dirty="0" smtClean="0"/>
              <a:t>Studies like this and those that compare the genomes of chimps and bonobos should aid in identifying heritable differences that underlie cognitive differences.</a:t>
            </a:r>
          </a:p>
          <a:p>
            <a:r>
              <a:rPr lang="en-US" dirty="0" smtClean="0"/>
              <a:t>Understanding the evolution of this split in development can then inform and create hypotheses regarding our own cognitive evolution from our last common ancestor with the </a:t>
            </a:r>
            <a:r>
              <a:rPr lang="en-US" i="1" dirty="0" err="1" smtClean="0"/>
              <a:t>Panis</a:t>
            </a:r>
            <a:r>
              <a:rPr lang="en-US" dirty="0" smtClean="0"/>
              <a:t>.</a:t>
            </a:r>
            <a:endParaRPr lang="en-US" dirty="0"/>
          </a:p>
        </p:txBody>
      </p:sp>
      <p:sp>
        <p:nvSpPr>
          <p:cNvPr id="2" name="Title 1"/>
          <p:cNvSpPr>
            <a:spLocks noGrp="1"/>
          </p:cNvSpPr>
          <p:nvPr>
            <p:ph type="title"/>
          </p:nvPr>
        </p:nvSpPr>
        <p:spPr/>
        <p:txBody>
          <a:bodyPr/>
          <a:lstStyle/>
          <a:p>
            <a:r>
              <a:rPr lang="en-US" dirty="0" smtClean="0"/>
              <a:t>Discussion (Last one!)</a:t>
            </a:r>
            <a:endParaRPr lang="en-US" dirty="0"/>
          </a:p>
        </p:txBody>
      </p:sp>
    </p:spTree>
    <p:extLst>
      <p:ext uri="{BB962C8B-B14F-4D97-AF65-F5344CB8AC3E}">
        <p14:creationId xmlns:p14="http://schemas.microsoft.com/office/powerpoint/2010/main" val="3463027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Differences in the Cognitive Skills of Bonobos and Chimpanzees</a:t>
            </a:r>
          </a:p>
          <a:p>
            <a:pPr lvl="1"/>
            <a:r>
              <a:rPr lang="en-US" dirty="0" smtClean="0"/>
              <a:t>Esther Herrmann, Brian Hare, </a:t>
            </a:r>
            <a:r>
              <a:rPr lang="en-US" dirty="0" err="1" smtClean="0"/>
              <a:t>Josep</a:t>
            </a:r>
            <a:r>
              <a:rPr lang="en-US" dirty="0" smtClean="0"/>
              <a:t> Call, Michael </a:t>
            </a:r>
            <a:r>
              <a:rPr lang="en-US" dirty="0" err="1" smtClean="0"/>
              <a:t>Tomasello</a:t>
            </a:r>
            <a:endParaRPr lang="en-US" dirty="0"/>
          </a:p>
        </p:txBody>
      </p:sp>
      <p:sp>
        <p:nvSpPr>
          <p:cNvPr id="2" name="Title 1"/>
          <p:cNvSpPr>
            <a:spLocks noGrp="1"/>
          </p:cNvSpPr>
          <p:nvPr>
            <p:ph type="title"/>
          </p:nvPr>
        </p:nvSpPr>
        <p:spPr/>
        <p:txBody>
          <a:bodyPr/>
          <a:lstStyle/>
          <a:p>
            <a:r>
              <a:rPr lang="en-US" dirty="0" smtClean="0"/>
              <a:t>The End</a:t>
            </a:r>
            <a:endParaRPr lang="en-US" dirty="0"/>
          </a:p>
        </p:txBody>
      </p:sp>
    </p:spTree>
    <p:extLst>
      <p:ext uri="{BB962C8B-B14F-4D97-AF65-F5344CB8AC3E}">
        <p14:creationId xmlns:p14="http://schemas.microsoft.com/office/powerpoint/2010/main" val="1605023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Chimpanzees and </a:t>
            </a:r>
            <a:r>
              <a:rPr lang="en-US" dirty="0" err="1" smtClean="0"/>
              <a:t>Bonobos</a:t>
            </a:r>
            <a:r>
              <a:rPr lang="en-US" dirty="0" smtClean="0"/>
              <a:t> are humans’ closets living relatives. </a:t>
            </a:r>
          </a:p>
          <a:p>
            <a:r>
              <a:rPr lang="en-US" dirty="0" smtClean="0"/>
              <a:t>Despite this closeness, their behaviors differ in many ways. </a:t>
            </a:r>
          </a:p>
          <a:p>
            <a:r>
              <a:rPr lang="en-US" dirty="0" smtClean="0"/>
              <a:t>Chimps in their natural habitat are extractive foragers who use many different types of tools to obtain food. Bonobos, on the other hand, rely on tools very little. This might suggest a difference in causal analysis between the two species.</a:t>
            </a:r>
            <a:endParaRPr lang="en-US" dirty="0"/>
          </a:p>
        </p:txBody>
      </p:sp>
      <p:sp>
        <p:nvSpPr>
          <p:cNvPr id="2" name="Title 1"/>
          <p:cNvSpPr>
            <a:spLocks noGrp="1"/>
          </p:cNvSpPr>
          <p:nvPr>
            <p:ph type="title"/>
          </p:nvPr>
        </p:nvSpPr>
        <p:spPr/>
        <p:txBody>
          <a:bodyPr/>
          <a:lstStyle/>
          <a:p>
            <a:r>
              <a:rPr lang="en-US" dirty="0" smtClean="0"/>
              <a:t>Background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endParaRPr lang="en-US" dirty="0" smtClean="0"/>
          </a:p>
          <a:p>
            <a:r>
              <a:rPr lang="en-US" dirty="0" smtClean="0"/>
              <a:t>Bonobos are more socially cooperative, shyer of new things, and more tolerant in feeding situations than their close relatives the chimps.</a:t>
            </a:r>
          </a:p>
          <a:p>
            <a:r>
              <a:rPr lang="en-US" dirty="0" smtClean="0"/>
              <a:t>Judging by the results of studies which showed that young children with shy temperaments demonstrated better theory of mind skills than their more boisterous counterparts, it might be expected that bonobos would have more advanced social cognitive skills than chimpanzees. </a:t>
            </a:r>
            <a:endParaRPr lang="en-US" dirty="0"/>
          </a:p>
        </p:txBody>
      </p:sp>
      <p:sp>
        <p:nvSpPr>
          <p:cNvPr id="2" name="Title 1"/>
          <p:cNvSpPr>
            <a:spLocks noGrp="1"/>
          </p:cNvSpPr>
          <p:nvPr>
            <p:ph type="title"/>
          </p:nvPr>
        </p:nvSpPr>
        <p:spPr/>
        <p:txBody>
          <a:bodyPr/>
          <a:lstStyle/>
          <a:p>
            <a:r>
              <a:rPr lang="en-US" dirty="0" smtClean="0"/>
              <a:t>Background Cont.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Looked at cognitive similarities and differences in juvenile and adult bonobos and chimpanzees using a broad spectrum of 16 cognitive tasks covering physical symptoms and social cognition. </a:t>
            </a:r>
          </a:p>
          <a:p>
            <a:r>
              <a:rPr lang="en-US" dirty="0" smtClean="0"/>
              <a:t>Study was non invasive, and was approved by the internal ethics committee at Max Planck Institute for Evolutionary Anthropology. </a:t>
            </a:r>
            <a:endParaRPr lang="en-US" dirty="0"/>
          </a:p>
        </p:txBody>
      </p:sp>
      <p:sp>
        <p:nvSpPr>
          <p:cNvPr id="2" name="Title 1"/>
          <p:cNvSpPr>
            <a:spLocks noGrp="1"/>
          </p:cNvSpPr>
          <p:nvPr>
            <p:ph type="title"/>
          </p:nvPr>
        </p:nvSpPr>
        <p:spPr/>
        <p:txBody>
          <a:bodyPr/>
          <a:lstStyle/>
          <a:p>
            <a:r>
              <a:rPr lang="en-US" dirty="0" smtClean="0"/>
              <a:t>The Study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Most chimps and bonobos had access to large areas of tropical forest (5-40 hectares) during the day, and came in from the forest at night to stay at indoor enclosures. </a:t>
            </a:r>
          </a:p>
          <a:p>
            <a:r>
              <a:rPr lang="en-US" dirty="0" smtClean="0"/>
              <a:t>They were never food deprived and voluntarily participated in the study. </a:t>
            </a:r>
          </a:p>
          <a:p>
            <a:r>
              <a:rPr lang="en-US" dirty="0" smtClean="0"/>
              <a:t>Infants were not tested and methods were used to try and control for age effects.</a:t>
            </a:r>
            <a:endParaRPr lang="en-US" dirty="0"/>
          </a:p>
        </p:txBody>
      </p:sp>
      <p:sp>
        <p:nvSpPr>
          <p:cNvPr id="2" name="Title 1"/>
          <p:cNvSpPr>
            <a:spLocks noGrp="1"/>
          </p:cNvSpPr>
          <p:nvPr>
            <p:ph type="title"/>
          </p:nvPr>
        </p:nvSpPr>
        <p:spPr/>
        <p:txBody>
          <a:bodyPr/>
          <a:lstStyle/>
          <a:p>
            <a:r>
              <a:rPr lang="en-US" dirty="0" smtClean="0"/>
              <a:t>Study Cont.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34 </a:t>
            </a:r>
            <a:r>
              <a:rPr lang="en-US" dirty="0" err="1" smtClean="0"/>
              <a:t>bonobos</a:t>
            </a:r>
            <a:r>
              <a:rPr lang="en-US" dirty="0" smtClean="0"/>
              <a:t> ( 21 male, 13 female)</a:t>
            </a:r>
          </a:p>
          <a:p>
            <a:r>
              <a:rPr lang="en-US" dirty="0" smtClean="0"/>
              <a:t>Age 5-22 </a:t>
            </a:r>
          </a:p>
          <a:p>
            <a:r>
              <a:rPr lang="en-US" dirty="0" smtClean="0"/>
              <a:t>106 chimpanzees (53 male, 53 female) </a:t>
            </a:r>
          </a:p>
          <a:p>
            <a:r>
              <a:rPr lang="en-US" dirty="0" smtClean="0"/>
              <a:t>3-21 years of age</a:t>
            </a:r>
          </a:p>
          <a:p>
            <a:r>
              <a:rPr lang="en-US" dirty="0" smtClean="0"/>
              <a:t>Bonobos lived at Lola </a:t>
            </a:r>
            <a:r>
              <a:rPr lang="en-US" dirty="0" err="1" smtClean="0"/>
              <a:t>ya</a:t>
            </a:r>
            <a:r>
              <a:rPr lang="en-US" dirty="0" smtClean="0"/>
              <a:t> Bonobo sanctuary, or Democratic Republic of Congo. </a:t>
            </a:r>
          </a:p>
          <a:p>
            <a:r>
              <a:rPr lang="en-US" dirty="0" smtClean="0"/>
              <a:t>Chimpanzees lived either at the </a:t>
            </a:r>
            <a:r>
              <a:rPr lang="en-US" dirty="0" err="1" smtClean="0"/>
              <a:t>Ngamba</a:t>
            </a:r>
            <a:r>
              <a:rPr lang="en-US" dirty="0" smtClean="0"/>
              <a:t> Island chimpanzee sanctuary, Lake Victoria, Uganda, or at the </a:t>
            </a:r>
            <a:r>
              <a:rPr lang="en-US" dirty="0" err="1" smtClean="0"/>
              <a:t>Tchimpounga</a:t>
            </a:r>
            <a:r>
              <a:rPr lang="en-US" dirty="0" smtClean="0"/>
              <a:t> chimpanzee sanctuary, Republic of Congo.</a:t>
            </a:r>
            <a:endParaRPr lang="en-US" dirty="0"/>
          </a:p>
        </p:txBody>
      </p:sp>
      <p:sp>
        <p:nvSpPr>
          <p:cNvPr id="2" name="Title 1"/>
          <p:cNvSpPr>
            <a:spLocks noGrp="1"/>
          </p:cNvSpPr>
          <p:nvPr>
            <p:ph type="title"/>
          </p:nvPr>
        </p:nvSpPr>
        <p:spPr/>
        <p:txBody>
          <a:bodyPr/>
          <a:lstStyle/>
          <a:p>
            <a:r>
              <a:rPr lang="en-US" dirty="0" smtClean="0"/>
              <a:t>Subjects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No subjects had previous experience or participated in a similar study.</a:t>
            </a:r>
          </a:p>
          <a:p>
            <a:r>
              <a:rPr lang="en-US" dirty="0" smtClean="0"/>
              <a:t>Participants were tested individually by a human experimenter, and completed all PCTB (Primate Cognition Test Battery) tasks within 3-5 hours, in the same order.</a:t>
            </a:r>
            <a:endParaRPr lang="en-US" dirty="0"/>
          </a:p>
        </p:txBody>
      </p:sp>
      <p:sp>
        <p:nvSpPr>
          <p:cNvPr id="2" name="Title 1"/>
          <p:cNvSpPr>
            <a:spLocks noGrp="1"/>
          </p:cNvSpPr>
          <p:nvPr>
            <p:ph type="title"/>
          </p:nvPr>
        </p:nvSpPr>
        <p:spPr/>
        <p:txBody>
          <a:bodyPr/>
          <a:lstStyle/>
          <a:p>
            <a:r>
              <a:rPr lang="en-US" dirty="0" smtClean="0"/>
              <a:t>Subjects Cont.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Subjects tested on PCTB that comprised of 16 different physical and social cognitive tasks.</a:t>
            </a:r>
          </a:p>
          <a:p>
            <a:r>
              <a:rPr lang="en-US" dirty="0" smtClean="0"/>
              <a:t>Physical world:</a:t>
            </a:r>
          </a:p>
          <a:p>
            <a:pPr lvl="1"/>
            <a:r>
              <a:rPr lang="en-US" dirty="0" smtClean="0"/>
              <a:t>4 spatial tasks</a:t>
            </a:r>
          </a:p>
          <a:p>
            <a:pPr lvl="2"/>
            <a:r>
              <a:rPr lang="en-US" dirty="0" smtClean="0"/>
              <a:t>Locate reward (spatial memory)</a:t>
            </a:r>
          </a:p>
          <a:p>
            <a:pPr lvl="2"/>
            <a:r>
              <a:rPr lang="en-US" dirty="0" smtClean="0"/>
              <a:t>Track reward after invisible displacement (object permanence), a rotation (rotation), or a location change (transposition).</a:t>
            </a:r>
          </a:p>
          <a:p>
            <a:pPr lvl="1"/>
            <a:r>
              <a:rPr lang="en-US" dirty="0" smtClean="0"/>
              <a:t>2 quantity tasks</a:t>
            </a:r>
          </a:p>
          <a:p>
            <a:pPr lvl="2"/>
            <a:r>
              <a:rPr lang="en-US" dirty="0" smtClean="0"/>
              <a:t>Discriminating quantities (relative numbers) and added quantities (addition numbers)</a:t>
            </a:r>
          </a:p>
          <a:p>
            <a:pPr lvl="1"/>
            <a:r>
              <a:rPr lang="en-US" dirty="0" smtClean="0"/>
              <a:t>4 tools and causality tasks</a:t>
            </a:r>
          </a:p>
          <a:p>
            <a:pPr lvl="2"/>
            <a:r>
              <a:rPr lang="en-US" dirty="0" smtClean="0"/>
              <a:t>Causal understanding of noise production (noise) and change in appearances (shape)</a:t>
            </a:r>
          </a:p>
          <a:p>
            <a:pPr lvl="2"/>
            <a:r>
              <a:rPr lang="en-US" dirty="0" smtClean="0"/>
              <a:t>Using tools to achieve a goal (tool use) and discriminating between a functional and non-functional tool for a task (tool properties)</a:t>
            </a:r>
          </a:p>
          <a:p>
            <a:pPr lvl="1"/>
            <a:endParaRPr lang="en-US" dirty="0" smtClean="0"/>
          </a:p>
          <a:p>
            <a:endParaRPr lang="en-US" dirty="0" smtClean="0"/>
          </a:p>
        </p:txBody>
      </p:sp>
      <p:sp>
        <p:nvSpPr>
          <p:cNvPr id="2" name="Title 1"/>
          <p:cNvSpPr>
            <a:spLocks noGrp="1"/>
          </p:cNvSpPr>
          <p:nvPr>
            <p:ph type="title"/>
          </p:nvPr>
        </p:nvSpPr>
        <p:spPr/>
        <p:txBody>
          <a:bodyPr/>
          <a:lstStyle/>
          <a:p>
            <a:r>
              <a:rPr lang="en-US" dirty="0" smtClean="0"/>
              <a:t>Procedure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Social world:</a:t>
            </a:r>
          </a:p>
          <a:p>
            <a:pPr lvl="1"/>
            <a:r>
              <a:rPr lang="en-US" dirty="0" smtClean="0"/>
              <a:t>1 social learning task</a:t>
            </a:r>
          </a:p>
          <a:p>
            <a:pPr lvl="2"/>
            <a:r>
              <a:rPr lang="en-US" dirty="0" smtClean="0"/>
              <a:t>Imitate another’s solution to a problem</a:t>
            </a:r>
          </a:p>
          <a:p>
            <a:pPr lvl="1"/>
            <a:r>
              <a:rPr lang="en-US" dirty="0" smtClean="0"/>
              <a:t>3 communication tasks</a:t>
            </a:r>
          </a:p>
          <a:p>
            <a:pPr lvl="2"/>
            <a:r>
              <a:rPr lang="en-US" dirty="0" smtClean="0"/>
              <a:t>Nonverbal communicative cues to indicate a reward’s hidden location (comprehension) and two tasks involving subjects having to produce communicative gestures in order to retrieve a hidden reward (pointing cups and </a:t>
            </a:r>
            <a:r>
              <a:rPr lang="en-US" dirty="0" err="1" smtClean="0"/>
              <a:t>attentional</a:t>
            </a:r>
            <a:r>
              <a:rPr lang="en-US" dirty="0" smtClean="0"/>
              <a:t> state) </a:t>
            </a:r>
          </a:p>
          <a:p>
            <a:pPr lvl="1"/>
            <a:r>
              <a:rPr lang="en-US" dirty="0"/>
              <a:t> </a:t>
            </a:r>
            <a:r>
              <a:rPr lang="en-US" dirty="0" smtClean="0"/>
              <a:t>2 theory of mind tasks</a:t>
            </a:r>
          </a:p>
          <a:p>
            <a:pPr lvl="2"/>
            <a:r>
              <a:rPr lang="en-US" dirty="0" smtClean="0"/>
              <a:t>Follow experimenter’s gaze to a target (gaze following)</a:t>
            </a:r>
          </a:p>
          <a:p>
            <a:pPr lvl="2"/>
            <a:r>
              <a:rPr lang="en-US" dirty="0" smtClean="0"/>
              <a:t>Understand what an experimenter is intending to do (intentions)</a:t>
            </a:r>
          </a:p>
        </p:txBody>
      </p:sp>
      <p:sp>
        <p:nvSpPr>
          <p:cNvPr id="2" name="Title 1"/>
          <p:cNvSpPr>
            <a:spLocks noGrp="1"/>
          </p:cNvSpPr>
          <p:nvPr>
            <p:ph type="title"/>
          </p:nvPr>
        </p:nvSpPr>
        <p:spPr/>
        <p:txBody>
          <a:bodyPr/>
          <a:lstStyle/>
          <a:p>
            <a:r>
              <a:rPr lang="en-US" dirty="0" smtClean="0"/>
              <a:t>Procedure Cont.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3032</TotalTime>
  <Words>1123</Words>
  <Application>Microsoft Office PowerPoint</Application>
  <PresentationFormat>On-screen Show (4:3)</PresentationFormat>
  <Paragraphs>103</Paragraphs>
  <Slides>17</Slides>
  <Notes>5</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Concourse</vt:lpstr>
      <vt:lpstr>Apex</vt:lpstr>
      <vt:lpstr>Differences in the Cognitive Skills of Bonobos and Chimpanzees</vt:lpstr>
      <vt:lpstr>Background</vt:lpstr>
      <vt:lpstr>Background Cont.</vt:lpstr>
      <vt:lpstr>The Study</vt:lpstr>
      <vt:lpstr>Study Cont.</vt:lpstr>
      <vt:lpstr>Subjects</vt:lpstr>
      <vt:lpstr>Subjects Cont.</vt:lpstr>
      <vt:lpstr>Procedure </vt:lpstr>
      <vt:lpstr>Procedure Cont.</vt:lpstr>
      <vt:lpstr>Results</vt:lpstr>
      <vt:lpstr>Results Cont.</vt:lpstr>
      <vt:lpstr>Results Cont.</vt:lpstr>
      <vt:lpstr>Discussion</vt:lpstr>
      <vt:lpstr>Discussion Cont.</vt:lpstr>
      <vt:lpstr>Discussion Cont.</vt:lpstr>
      <vt:lpstr>Discussion (Last one!)</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Patricia Carlson</dc:creator>
  <cp:lastModifiedBy>Michael D Beecher</cp:lastModifiedBy>
  <cp:revision>69</cp:revision>
  <dcterms:created xsi:type="dcterms:W3CDTF">2012-02-21T07:40:54Z</dcterms:created>
  <dcterms:modified xsi:type="dcterms:W3CDTF">2012-02-24T01:18:04Z</dcterms:modified>
</cp:coreProperties>
</file>