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0" r:id="rId5"/>
    <p:sldId id="283" r:id="rId6"/>
    <p:sldId id="284" r:id="rId7"/>
    <p:sldId id="285" r:id="rId8"/>
    <p:sldId id="259" r:id="rId9"/>
    <p:sldId id="260" r:id="rId10"/>
    <p:sldId id="282" r:id="rId11"/>
    <p:sldId id="261" r:id="rId12"/>
    <p:sldId id="262" r:id="rId13"/>
    <p:sldId id="264" r:id="rId14"/>
    <p:sldId id="265" r:id="rId15"/>
    <p:sldId id="266" r:id="rId16"/>
    <p:sldId id="267" r:id="rId17"/>
    <p:sldId id="289" r:id="rId18"/>
    <p:sldId id="291" r:id="rId19"/>
    <p:sldId id="286" r:id="rId20"/>
    <p:sldId id="272" r:id="rId21"/>
    <p:sldId id="274" r:id="rId22"/>
    <p:sldId id="275" r:id="rId23"/>
    <p:sldId id="292" r:id="rId24"/>
    <p:sldId id="293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7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5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3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7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3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0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3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0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5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0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1696-4AF2-4F6F-974E-3004E294BB5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7A68-6318-4A36-9721-60AC82217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Discussion: Week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Phillip Keung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4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New model: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will6 |      </a:t>
            </a:r>
            <a:r>
              <a:rPr lang="en-US" sz="440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4400" dirty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know6 |  -.0554959   .0811209    -0.68   0.494    -.2144899    .1034981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4400" dirty="0" err="1">
                <a:latin typeface="Courier New" pitchFamily="49" charset="0"/>
                <a:cs typeface="Courier New" pitchFamily="49" charset="0"/>
              </a:rPr>
              <a:t>educ</a:t>
            </a:r>
            <a:r>
              <a:rPr lang="en-US" sz="4400" dirty="0">
                <a:latin typeface="Courier New" pitchFamily="49" charset="0"/>
                <a:cs typeface="Courier New" pitchFamily="49" charset="0"/>
              </a:rPr>
              <a:t> |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2  |   .2652283   .5050073     0.53   0.599    -.7245678    1.255024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3  |   .0274294   .5789323     0.05   0.962    -1.107257    1.162116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4  |   -1.18485   .9756056    -1.21   0.225    -3.097002    .7273021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5  |   1.277227   1.246544     1.02   0.306    -1.165954    3.720408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6  |   .3250482   1.170416     0.28   0.781    -1.968926    2.619022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educ#c.know6 |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2  |   -.024935   .1067504    -0.23   0.815     -.234162     .184292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3  |    .001546   .1053807     0.01   0.988    -.2049964    .2080885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4  |   .1706287   .1342288     1.27   0.204    -.0924548    .4337123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5  |  -.0974846   .1758253    -0.55   0.579    -.4420959    .2471266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6  |   -.026445    .155034    -0.17   0.865    -.3303061    .2774162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will0 |   2.398833   .2149534    11.16   0.000     1.977532    2.820134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know0 |   .0625678   .0384289     1.63   0.103    -.0127516    .1378871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group |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2  |    .179361   .3953121     0.45   0.650    -.5954364    .9541584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3  |   .0946594   .4197758     0.23   0.822    -.7280859    .9174048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4  |  -.3755364   .4984134    -0.75   0.451    -1.352409    .6013358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cohort |   .2759143   .2301219     1.20   0.231    -.1751164    .7269449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  age |   .0235063   .0129468     1.82   0.069     -.001869    .0488815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       _cons |  -3.189212   .6970006    -4.58   0.000    -4.555308   -1.823116</a:t>
            </a:r>
          </a:p>
          <a:p>
            <a:pPr marL="0" indent="0">
              <a:buNone/>
            </a:pPr>
            <a:r>
              <a:rPr lang="en-US" sz="44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only be used to compare nested models</a:t>
            </a:r>
          </a:p>
          <a:p>
            <a:r>
              <a:rPr lang="en-US" dirty="0" smtClean="0"/>
              <a:t>The base model is a sub-model of the new model</a:t>
            </a:r>
          </a:p>
          <a:p>
            <a:r>
              <a:rPr lang="en-US" dirty="0" smtClean="0"/>
              <a:t>P-value of 0.66, so no evidence of interaction between education level and </a:t>
            </a:r>
            <a:r>
              <a:rPr lang="en-US" dirty="0" smtClean="0"/>
              <a:t>knowledge score </a:t>
            </a:r>
            <a:r>
              <a:rPr lang="en-US" dirty="0" smtClean="0"/>
              <a:t>at month 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 </a:t>
            </a:r>
            <a:r>
              <a:rPr lang="en-US" dirty="0"/>
              <a:t>will6 c.know6##</a:t>
            </a:r>
            <a:r>
              <a:rPr lang="en-US" dirty="0" err="1"/>
              <a:t>i.group</a:t>
            </a:r>
            <a:r>
              <a:rPr lang="en-US" dirty="0"/>
              <a:t> will0 know0 </a:t>
            </a:r>
            <a:r>
              <a:rPr lang="en-US" dirty="0" err="1"/>
              <a:t>i.educ</a:t>
            </a:r>
            <a:r>
              <a:rPr lang="en-US" dirty="0"/>
              <a:t> cohort age, </a:t>
            </a:r>
            <a:r>
              <a:rPr lang="en-US" dirty="0" err="1"/>
              <a:t>coef</a:t>
            </a:r>
            <a:endParaRPr lang="en-US" dirty="0"/>
          </a:p>
          <a:p>
            <a:r>
              <a:rPr lang="en-US" dirty="0"/>
              <a:t>estimates store </a:t>
            </a:r>
            <a:r>
              <a:rPr lang="en-US" dirty="0" err="1"/>
              <a:t>group_inter</a:t>
            </a:r>
            <a:endParaRPr lang="en-US" dirty="0"/>
          </a:p>
          <a:p>
            <a:r>
              <a:rPr lang="en-US" dirty="0" err="1" smtClean="0"/>
              <a:t>lrtest</a:t>
            </a:r>
            <a:r>
              <a:rPr lang="en-US" dirty="0" smtClean="0"/>
              <a:t> </a:t>
            </a:r>
            <a:r>
              <a:rPr lang="en-US" dirty="0"/>
              <a:t>base </a:t>
            </a:r>
            <a:r>
              <a:rPr lang="en-US" dirty="0" err="1"/>
              <a:t>group_inter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at how the OR between willingness and knowledge changes with and without the possible confounder</a:t>
            </a:r>
          </a:p>
          <a:p>
            <a:r>
              <a:rPr lang="en-US" dirty="0" smtClean="0"/>
              <a:t>No statistical test for confounding</a:t>
            </a:r>
          </a:p>
          <a:p>
            <a:r>
              <a:rPr lang="en-US" dirty="0" smtClean="0"/>
              <a:t>Rules of thumb exist</a:t>
            </a:r>
          </a:p>
          <a:p>
            <a:pPr lvl="1"/>
            <a:r>
              <a:rPr lang="en-US" dirty="0" smtClean="0"/>
              <a:t>E.g. 10-15% change in coefficient</a:t>
            </a:r>
          </a:p>
          <a:p>
            <a:pPr lvl="1"/>
            <a:r>
              <a:rPr lang="en-US" dirty="0" smtClean="0"/>
              <a:t>Not recommended</a:t>
            </a:r>
          </a:p>
          <a:p>
            <a:r>
              <a:rPr lang="en-US" dirty="0" smtClean="0"/>
              <a:t>Should have a scientific reason to declare a covariate a confounder though</a:t>
            </a:r>
          </a:p>
        </p:txBody>
      </p:sp>
    </p:spTree>
    <p:extLst>
      <p:ext uri="{BB962C8B-B14F-4D97-AF65-F5344CB8AC3E}">
        <p14:creationId xmlns:p14="http://schemas.microsoft.com/office/powerpoint/2010/main" val="42165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Base model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og-OR: -0.0467</a:t>
            </a:r>
          </a:p>
          <a:p>
            <a:r>
              <a:rPr lang="en-US" dirty="0"/>
              <a:t>logistic will6 c.know6 will0 know0 </a:t>
            </a:r>
            <a:r>
              <a:rPr lang="en-US" dirty="0" err="1"/>
              <a:t>i.group</a:t>
            </a:r>
            <a:r>
              <a:rPr lang="en-US" dirty="0"/>
              <a:t> cohort age, </a:t>
            </a:r>
            <a:r>
              <a:rPr lang="en-US" dirty="0" err="1" smtClean="0"/>
              <a:t>coef</a:t>
            </a:r>
            <a:endParaRPr lang="en-US" dirty="0" smtClean="0"/>
          </a:p>
          <a:p>
            <a:pPr lvl="1"/>
            <a:r>
              <a:rPr lang="en-US" dirty="0" smtClean="0"/>
              <a:t>Log-OR: -0.0465</a:t>
            </a:r>
            <a:endParaRPr lang="en-US" dirty="0"/>
          </a:p>
          <a:p>
            <a:r>
              <a:rPr lang="en-US" dirty="0"/>
              <a:t>logistic will6 c.know6 will0 know0 </a:t>
            </a:r>
            <a:r>
              <a:rPr lang="en-US" dirty="0" err="1"/>
              <a:t>i.educ</a:t>
            </a:r>
            <a:r>
              <a:rPr lang="en-US" dirty="0"/>
              <a:t> cohort age, </a:t>
            </a:r>
            <a:r>
              <a:rPr lang="en-US" dirty="0" err="1" smtClean="0"/>
              <a:t>coef</a:t>
            </a:r>
            <a:endParaRPr lang="en-US" dirty="0" smtClean="0"/>
          </a:p>
          <a:p>
            <a:pPr lvl="1"/>
            <a:r>
              <a:rPr lang="en-US" dirty="0"/>
              <a:t>Log-OR</a:t>
            </a:r>
            <a:r>
              <a:rPr lang="en-US" dirty="0" smtClean="0"/>
              <a:t>: -0.0459</a:t>
            </a:r>
            <a:endParaRPr lang="en-US" dirty="0"/>
          </a:p>
          <a:p>
            <a:r>
              <a:rPr lang="en-US" dirty="0"/>
              <a:t>logistic will6 c.know6 will0 know0 </a:t>
            </a:r>
            <a:r>
              <a:rPr lang="en-US" dirty="0" err="1"/>
              <a:t>i.group</a:t>
            </a:r>
            <a:r>
              <a:rPr lang="en-US" dirty="0"/>
              <a:t> </a:t>
            </a:r>
            <a:r>
              <a:rPr lang="en-US" dirty="0" err="1"/>
              <a:t>i.educ</a:t>
            </a:r>
            <a:r>
              <a:rPr lang="en-US" dirty="0"/>
              <a:t> age, </a:t>
            </a:r>
            <a:r>
              <a:rPr lang="en-US" dirty="0" err="1" smtClean="0"/>
              <a:t>coef</a:t>
            </a:r>
            <a:endParaRPr lang="en-US" dirty="0" smtClean="0"/>
          </a:p>
          <a:p>
            <a:pPr lvl="1"/>
            <a:r>
              <a:rPr lang="en-US" dirty="0"/>
              <a:t>Log-OR</a:t>
            </a:r>
            <a:r>
              <a:rPr lang="en-US" dirty="0" smtClean="0"/>
              <a:t>: -0.0451</a:t>
            </a:r>
            <a:endParaRPr lang="en-US" dirty="0"/>
          </a:p>
          <a:p>
            <a:r>
              <a:rPr lang="en-US" dirty="0"/>
              <a:t>logistic will6 c.know6 will0 know0 </a:t>
            </a:r>
            <a:r>
              <a:rPr lang="en-US" dirty="0" err="1"/>
              <a:t>i.group</a:t>
            </a:r>
            <a:r>
              <a:rPr lang="en-US" dirty="0"/>
              <a:t> </a:t>
            </a:r>
            <a:r>
              <a:rPr lang="en-US" dirty="0" err="1"/>
              <a:t>i.educ</a:t>
            </a:r>
            <a:r>
              <a:rPr lang="en-US" dirty="0"/>
              <a:t> cohort, </a:t>
            </a:r>
            <a:r>
              <a:rPr lang="en-US" dirty="0" err="1" smtClean="0"/>
              <a:t>coef</a:t>
            </a:r>
            <a:endParaRPr lang="en-US" dirty="0" smtClean="0"/>
          </a:p>
          <a:p>
            <a:pPr lvl="1"/>
            <a:r>
              <a:rPr lang="en-US" dirty="0"/>
              <a:t>Log-OR</a:t>
            </a:r>
            <a:r>
              <a:rPr lang="en-US" dirty="0" smtClean="0"/>
              <a:t>: -0.521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RR/RD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binreg</a:t>
            </a:r>
            <a:r>
              <a:rPr lang="en-US" dirty="0" smtClean="0"/>
              <a:t> to get RR/RD estimates</a:t>
            </a:r>
          </a:p>
          <a:p>
            <a:r>
              <a:rPr lang="en-US" dirty="0" err="1"/>
              <a:t>binreg</a:t>
            </a:r>
            <a:r>
              <a:rPr lang="en-US" dirty="0"/>
              <a:t> will6 c.know6 cohort, </a:t>
            </a:r>
            <a:r>
              <a:rPr lang="en-US" dirty="0" err="1"/>
              <a:t>coef</a:t>
            </a:r>
            <a:r>
              <a:rPr lang="en-US" dirty="0"/>
              <a:t> </a:t>
            </a:r>
            <a:r>
              <a:rPr lang="en-US" dirty="0" err="1" smtClean="0"/>
              <a:t>rr</a:t>
            </a:r>
            <a:endParaRPr lang="en-US" dirty="0" smtClean="0"/>
          </a:p>
          <a:p>
            <a:pPr lvl="1"/>
            <a:r>
              <a:rPr lang="en-US" dirty="0" smtClean="0"/>
              <a:t>RR: 0.973</a:t>
            </a:r>
            <a:endParaRPr lang="en-US" dirty="0"/>
          </a:p>
          <a:p>
            <a:r>
              <a:rPr lang="en-US" dirty="0" err="1"/>
              <a:t>binreg</a:t>
            </a:r>
            <a:r>
              <a:rPr lang="en-US" dirty="0"/>
              <a:t> will6 c.know6 </a:t>
            </a:r>
            <a:r>
              <a:rPr lang="en-US" dirty="0" smtClean="0"/>
              <a:t>cohort, </a:t>
            </a:r>
            <a:r>
              <a:rPr lang="en-US" dirty="0" err="1"/>
              <a:t>rd</a:t>
            </a:r>
            <a:endParaRPr lang="en-US" dirty="0"/>
          </a:p>
          <a:p>
            <a:pPr lvl="1"/>
            <a:r>
              <a:rPr lang="en-US" dirty="0" smtClean="0"/>
              <a:t>RD: -0.00620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RR/RD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do the models look like?</a:t>
                </a:r>
              </a:p>
              <a:p>
                <a:r>
                  <a:rPr lang="en-US" dirty="0" smtClean="0"/>
                  <a:t>For RR: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𝑘𝑛𝑜𝑤</m:t>
                    </m:r>
                    <m:r>
                      <a:rPr lang="en-US" b="0" i="1" smtClean="0">
                        <a:latin typeface="Cambria Math"/>
                      </a:rPr>
                      <m:t>6+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𝑐𝑜h𝑜𝑟𝑡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For RD: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𝑘𝑛𝑜𝑤</m:t>
                    </m:r>
                    <m:r>
                      <a:rPr lang="en-US" i="1">
                        <a:latin typeface="Cambria Math"/>
                      </a:rPr>
                      <m:t>6+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𝑐𝑜h𝑜𝑟𝑡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Interpretation </a:t>
                </a:r>
                <a:r>
                  <a:rPr lang="en-US" smtClean="0"/>
                  <a:t>of coefficients/output?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2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RR/RD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RR:</a:t>
            </a:r>
          </a:p>
          <a:p>
            <a:pPr lvl="1"/>
            <a:r>
              <a:rPr lang="en-US" dirty="0" smtClean="0"/>
              <a:t>The likelihood of being willing to participate in vaccine trials is 0.973 times the likelihood of being willing </a:t>
            </a:r>
            <a:r>
              <a:rPr lang="en-US" dirty="0"/>
              <a:t>to participate for two groups that have knowledge scores that differ by one </a:t>
            </a:r>
            <a:r>
              <a:rPr lang="en-US" dirty="0" smtClean="0"/>
              <a:t>point given that the groups are from the same cohort.</a:t>
            </a:r>
          </a:p>
        </p:txBody>
      </p:sp>
    </p:spTree>
    <p:extLst>
      <p:ext uri="{BB962C8B-B14F-4D97-AF65-F5344CB8AC3E}">
        <p14:creationId xmlns:p14="http://schemas.microsoft.com/office/powerpoint/2010/main" val="42596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RR/RD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RD:</a:t>
            </a:r>
          </a:p>
          <a:p>
            <a:pPr lvl="1"/>
            <a:r>
              <a:rPr lang="en-US" dirty="0" smtClean="0"/>
              <a:t>There would be </a:t>
            </a:r>
            <a:r>
              <a:rPr lang="en-US" dirty="0"/>
              <a:t>6.2 fewer people for every </a:t>
            </a:r>
            <a:r>
              <a:rPr lang="en-US" dirty="0" smtClean="0"/>
              <a:t>1000 who </a:t>
            </a:r>
            <a:r>
              <a:rPr lang="en-US" dirty="0"/>
              <a:t>would be willing to participate in vaccine </a:t>
            </a:r>
            <a:r>
              <a:rPr lang="en-US" dirty="0" smtClean="0"/>
              <a:t>trials in a group with a knowledge score that was one point higher than another </a:t>
            </a:r>
            <a:r>
              <a:rPr lang="en-US" dirty="0" smtClean="0"/>
              <a:t>group </a:t>
            </a:r>
            <a:r>
              <a:rPr lang="en-US" dirty="0" smtClean="0"/>
              <a:t>given that both groups were from the same cohort.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69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Computational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encountered no problems when running the full model with logistic regression</a:t>
            </a:r>
          </a:p>
          <a:p>
            <a:r>
              <a:rPr lang="en-US" dirty="0" smtClean="0"/>
              <a:t>Try:</a:t>
            </a:r>
          </a:p>
          <a:p>
            <a:pPr marL="457200" lvl="1" indent="0">
              <a:buNone/>
            </a:pPr>
            <a:r>
              <a:rPr lang="en-US" dirty="0" err="1"/>
              <a:t>binreg</a:t>
            </a:r>
            <a:r>
              <a:rPr lang="en-US" dirty="0"/>
              <a:t> will6 c.know6 will0 know0 </a:t>
            </a:r>
            <a:r>
              <a:rPr lang="en-US" dirty="0" err="1"/>
              <a:t>i.group</a:t>
            </a:r>
            <a:r>
              <a:rPr lang="en-US" dirty="0"/>
              <a:t> </a:t>
            </a:r>
            <a:r>
              <a:rPr lang="en-US" dirty="0" err="1"/>
              <a:t>i.educ</a:t>
            </a:r>
            <a:r>
              <a:rPr lang="en-US" dirty="0"/>
              <a:t> cohort age, </a:t>
            </a:r>
            <a:r>
              <a:rPr lang="en-US" dirty="0" err="1"/>
              <a:t>rr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b</a:t>
            </a:r>
            <a:r>
              <a:rPr lang="en-US" dirty="0" err="1" smtClean="0"/>
              <a:t>inreg</a:t>
            </a:r>
            <a:r>
              <a:rPr lang="en-US" dirty="0" smtClean="0"/>
              <a:t> </a:t>
            </a:r>
            <a:r>
              <a:rPr lang="en-US" dirty="0"/>
              <a:t>will6 c.know6 will0 know0 </a:t>
            </a:r>
            <a:r>
              <a:rPr lang="en-US" dirty="0" err="1"/>
              <a:t>i.group</a:t>
            </a:r>
            <a:r>
              <a:rPr lang="en-US" dirty="0"/>
              <a:t> </a:t>
            </a:r>
            <a:r>
              <a:rPr lang="en-US" dirty="0" err="1"/>
              <a:t>i.educ</a:t>
            </a:r>
            <a:r>
              <a:rPr lang="en-US" dirty="0"/>
              <a:t> cohort age, </a:t>
            </a:r>
            <a:r>
              <a:rPr lang="en-US" dirty="0" err="1"/>
              <a:t>rd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After &gt; 600 iterations (for the RD), the model will not have converged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Logistic regression and the HIVNET dataset</a:t>
            </a:r>
          </a:p>
          <a:p>
            <a:r>
              <a:rPr lang="en-US" dirty="0" smtClean="0"/>
              <a:t>2x2 tables </a:t>
            </a:r>
            <a:r>
              <a:rPr lang="en-US" dirty="0" err="1" smtClean="0"/>
              <a:t>vs</a:t>
            </a:r>
            <a:r>
              <a:rPr lang="en-US" dirty="0" smtClean="0"/>
              <a:t> logistic regression</a:t>
            </a:r>
          </a:p>
          <a:p>
            <a:r>
              <a:rPr lang="en-US" dirty="0" smtClean="0"/>
              <a:t>Effect </a:t>
            </a:r>
            <a:r>
              <a:rPr lang="en-US" dirty="0" smtClean="0"/>
              <a:t>modifiers in logistic regression</a:t>
            </a:r>
          </a:p>
          <a:p>
            <a:r>
              <a:rPr lang="en-US" dirty="0" smtClean="0"/>
              <a:t>Presence of confounding</a:t>
            </a:r>
          </a:p>
          <a:p>
            <a:r>
              <a:rPr lang="en-US" dirty="0" smtClean="0"/>
              <a:t>Other forms of binary regression</a:t>
            </a:r>
          </a:p>
          <a:p>
            <a:pPr lvl="1"/>
            <a:r>
              <a:rPr lang="en-US" dirty="0" smtClean="0"/>
              <a:t>And associated computational issues</a:t>
            </a:r>
          </a:p>
          <a:p>
            <a:r>
              <a:rPr lang="en-US" dirty="0"/>
              <a:t>Note on </a:t>
            </a:r>
            <a:r>
              <a:rPr lang="en-US" dirty="0" err="1"/>
              <a:t>mhodds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6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Computational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Reasons are technical, but loosely speaking, it has to do with the fact that the estimated probabilities should lie between 0 and 1</a:t>
            </a:r>
          </a:p>
          <a:p>
            <a:pPr lvl="1"/>
            <a:r>
              <a:rPr lang="en-US" dirty="0" smtClean="0"/>
              <a:t>It’s not easy to force the estimates to remain inside that sensible range unless you use the log-odds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RR/RD </a:t>
            </a:r>
            <a:r>
              <a:rPr lang="en-US" dirty="0" err="1" smtClean="0"/>
              <a:t>Vs</a:t>
            </a:r>
            <a:r>
              <a:rPr lang="en-US" dirty="0" smtClean="0"/>
              <a:t>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Pros for OR:</a:t>
            </a:r>
          </a:p>
          <a:p>
            <a:pPr lvl="1"/>
            <a:r>
              <a:rPr lang="en-US" dirty="0" smtClean="0"/>
              <a:t>Works when you have case-control data</a:t>
            </a:r>
          </a:p>
          <a:p>
            <a:pPr lvl="1"/>
            <a:r>
              <a:rPr lang="en-US" dirty="0" smtClean="0"/>
              <a:t>Is approximately the RR for rare events</a:t>
            </a:r>
          </a:p>
          <a:p>
            <a:pPr lvl="1"/>
            <a:r>
              <a:rPr lang="en-US" dirty="0" smtClean="0"/>
              <a:t>Logistic regression implemented in most statistical software packages</a:t>
            </a:r>
          </a:p>
          <a:p>
            <a:r>
              <a:rPr lang="en-US" dirty="0" smtClean="0"/>
              <a:t>Cons for OR:</a:t>
            </a:r>
          </a:p>
          <a:p>
            <a:pPr lvl="1"/>
            <a:r>
              <a:rPr lang="en-US" dirty="0" smtClean="0"/>
              <a:t>OR is not necessarily the right measure of association</a:t>
            </a:r>
          </a:p>
          <a:p>
            <a:pPr lvl="2"/>
            <a:r>
              <a:rPr lang="en-US" dirty="0" smtClean="0"/>
              <a:t>Also, OR arguably harder to interpret</a:t>
            </a:r>
          </a:p>
          <a:p>
            <a:pPr lvl="1"/>
            <a:r>
              <a:rPr lang="en-US" dirty="0" smtClean="0"/>
              <a:t>OR has strange properties (look up non-collapsibility if you’re interested)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RR/RD </a:t>
            </a:r>
            <a:r>
              <a:rPr lang="en-US" dirty="0" err="1" smtClean="0"/>
              <a:t>vs</a:t>
            </a:r>
            <a:r>
              <a:rPr lang="en-US" dirty="0" smtClean="0"/>
              <a:t>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 for RR/RD:</a:t>
            </a:r>
          </a:p>
          <a:p>
            <a:pPr lvl="1"/>
            <a:r>
              <a:rPr lang="en-US" dirty="0" smtClean="0"/>
              <a:t>RR or RD is often the actual measure of association that you’re interested in</a:t>
            </a:r>
          </a:p>
          <a:p>
            <a:r>
              <a:rPr lang="en-US" dirty="0" smtClean="0"/>
              <a:t>Cons for RR/RD:</a:t>
            </a:r>
          </a:p>
          <a:p>
            <a:pPr lvl="1"/>
            <a:r>
              <a:rPr lang="en-US" dirty="0" smtClean="0"/>
              <a:t>RR/RD regression is numerically unstable (i.e. the model won’t converge)</a:t>
            </a:r>
          </a:p>
          <a:p>
            <a:pPr lvl="1"/>
            <a:r>
              <a:rPr lang="en-US" dirty="0" smtClean="0"/>
              <a:t>Not applicable to case-control data</a:t>
            </a:r>
          </a:p>
          <a:p>
            <a:pPr lvl="1"/>
            <a:r>
              <a:rPr lang="en-US" dirty="0" smtClean="0"/>
              <a:t>Not necessarily available in every software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</a:t>
            </a:r>
            <a:r>
              <a:rPr lang="en-US" dirty="0" err="1" smtClean="0"/>
              <a:t>mhodds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Word of warning about continuous covariates and </a:t>
            </a:r>
            <a:r>
              <a:rPr lang="en-US" sz="5100" dirty="0" err="1" smtClean="0"/>
              <a:t>mhodds</a:t>
            </a:r>
            <a:r>
              <a:rPr lang="en-US" sz="5100" dirty="0" smtClean="0"/>
              <a:t>:</a:t>
            </a:r>
          </a:p>
          <a:p>
            <a:pPr lvl="1"/>
            <a:r>
              <a:rPr lang="en-US" sz="4400" dirty="0" smtClean="0"/>
              <a:t>It does something like logistic regression when you give it a variable that seems continuous</a:t>
            </a:r>
          </a:p>
          <a:p>
            <a:pPr marL="0" indent="0">
              <a:buNone/>
            </a:pP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2500" dirty="0" err="1">
                <a:latin typeface="Courier New" pitchFamily="49" charset="0"/>
                <a:cs typeface="Courier New" pitchFamily="49" charset="0"/>
              </a:rPr>
              <a:t>mhodds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 will6 age</a:t>
            </a:r>
          </a:p>
          <a:p>
            <a:pPr marL="0" indent="0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Score test for trend of odds with age</a:t>
            </a:r>
          </a:p>
          <a:p>
            <a:pPr marL="0" indent="0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(The Odds Ratio estimate is an approximation to the odds ratio 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for a one unit increase in age)</a:t>
            </a:r>
          </a:p>
          <a:p>
            <a:pPr marL="0" indent="0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    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     Odds Ratio    chi2(1)        P&gt;chi2        [95% Conf. Interval]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    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       1.010376       1.00        0.3176         0.990126   1.031039</a:t>
            </a:r>
          </a:p>
          <a:p>
            <a:pPr marL="0" indent="0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</a:t>
            </a:r>
            <a:r>
              <a:rPr lang="en-US" dirty="0" err="1" smtClean="0"/>
              <a:t>mhodds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. logistic will6 age, 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convergence not achieved</a:t>
            </a:r>
          </a:p>
          <a:p>
            <a:pPr marL="0" indent="0">
              <a:buNone/>
            </a:pPr>
            <a:endParaRPr lang="en-US" sz="3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Logistic regression                               Number of 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   =        750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                                                  LR chi2(1)      =       0.99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 &gt; chi2     =     0.3199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Log likelihood = -388.26013                       Pseudo R2       =     0.0013</a:t>
            </a:r>
          </a:p>
          <a:p>
            <a:pPr marL="0" indent="0">
              <a:buNone/>
            </a:pPr>
            <a:endParaRPr lang="en-US" sz="3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       will6 | Odds Ratio   Std. Err.      z    P&gt;|z|     [95% Conf. Interval]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         age |   1.010389   .0102959     1.01   0.310     .9904101    1.030772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Warning: convergence not achieved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7000" dirty="0" smtClean="0"/>
              <a:t>Answers are slightly different for technical reasons which are uninteresting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35072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1904999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1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logistic will6 c.know6 will0 know0 </a:t>
            </a:r>
            <a:r>
              <a:rPr lang="en-US" dirty="0" err="1"/>
              <a:t>i.group</a:t>
            </a:r>
            <a:r>
              <a:rPr lang="en-US" dirty="0"/>
              <a:t> </a:t>
            </a:r>
            <a:r>
              <a:rPr lang="en-US" dirty="0" err="1"/>
              <a:t>i.educ</a:t>
            </a:r>
            <a:r>
              <a:rPr lang="en-US" dirty="0"/>
              <a:t> cohort age, </a:t>
            </a:r>
            <a:r>
              <a:rPr lang="en-US" dirty="0" err="1" smtClean="0"/>
              <a:t>coef</a:t>
            </a:r>
            <a:endParaRPr lang="en-US" dirty="0" smtClean="0"/>
          </a:p>
          <a:p>
            <a:pPr lvl="1"/>
            <a:r>
              <a:rPr lang="en-US" dirty="0" smtClean="0"/>
              <a:t>Syntax:</a:t>
            </a:r>
          </a:p>
          <a:p>
            <a:pPr lvl="2"/>
            <a:r>
              <a:rPr lang="en-US" dirty="0" err="1" smtClean="0"/>
              <a:t>c.varname</a:t>
            </a:r>
            <a:endParaRPr lang="en-US" dirty="0" smtClean="0"/>
          </a:p>
          <a:p>
            <a:pPr lvl="2"/>
            <a:r>
              <a:rPr lang="en-US" dirty="0" err="1" smtClean="0"/>
              <a:t>i.varname</a:t>
            </a:r>
            <a:endParaRPr lang="en-US" dirty="0"/>
          </a:p>
          <a:p>
            <a:pPr lvl="2"/>
            <a:r>
              <a:rPr lang="en-US" dirty="0" err="1" smtClean="0"/>
              <a:t>coef</a:t>
            </a:r>
            <a:endParaRPr lang="en-US" dirty="0" smtClean="0"/>
          </a:p>
          <a:p>
            <a:r>
              <a:rPr lang="en-US" dirty="0"/>
              <a:t>estimates store </a:t>
            </a:r>
            <a:r>
              <a:rPr lang="en-US" dirty="0" smtClean="0"/>
              <a:t>base</a:t>
            </a:r>
          </a:p>
          <a:p>
            <a:pPr lvl="1"/>
            <a:r>
              <a:rPr lang="en-US" dirty="0" smtClean="0"/>
              <a:t>Need to save estimates for LR test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odds of being willing to participate in a vaccine trial is </a:t>
            </a:r>
            <a:r>
              <a:rPr lang="en-US" dirty="0" smtClean="0"/>
              <a:t>0.954 </a:t>
            </a:r>
            <a:r>
              <a:rPr lang="en-US" dirty="0"/>
              <a:t>times the odds of being willing to participate for two groups that have knowledge scores that differ by one point </a:t>
            </a:r>
            <a:r>
              <a:rPr lang="en-US" dirty="0" smtClean="0"/>
              <a:t>given </a:t>
            </a:r>
            <a:r>
              <a:rPr lang="en-US" dirty="0"/>
              <a:t>the two groups being compared are  from the same cohort, are the same age, have the same education level, risk group, and have the same baseline knowledge and willingness scores.</a:t>
            </a:r>
          </a:p>
        </p:txBody>
      </p:sp>
    </p:spTree>
    <p:extLst>
      <p:ext uri="{BB962C8B-B14F-4D97-AF65-F5344CB8AC3E}">
        <p14:creationId xmlns:p14="http://schemas.microsoft.com/office/powerpoint/2010/main" val="29431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Tables </a:t>
            </a:r>
            <a:r>
              <a:rPr lang="en-US" dirty="0" err="1" smtClean="0"/>
              <a:t>vs</a:t>
            </a:r>
            <a:r>
              <a:rPr lang="en-US" dirty="0" smtClean="0"/>
              <a:t>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 regression is helpful when:</a:t>
            </a:r>
          </a:p>
          <a:p>
            <a:pPr lvl="1"/>
            <a:r>
              <a:rPr lang="en-US" dirty="0" smtClean="0"/>
              <a:t>Adjusting for lots of covariates</a:t>
            </a:r>
          </a:p>
          <a:p>
            <a:pPr lvl="1"/>
            <a:r>
              <a:rPr lang="en-US" dirty="0" smtClean="0"/>
              <a:t>Adjusting for continuous covariates</a:t>
            </a:r>
          </a:p>
          <a:p>
            <a:pPr lvl="1"/>
            <a:r>
              <a:rPr lang="en-US" dirty="0" smtClean="0"/>
              <a:t>Data is sparse</a:t>
            </a:r>
          </a:p>
          <a:p>
            <a:r>
              <a:rPr lang="en-US" dirty="0" smtClean="0"/>
              <a:t>Let’s look at the OR of willingness and dichotomized education level (i.e. 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dirty="0" smtClean="0"/>
              <a:t> variable) using tables and logistic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Tables </a:t>
            </a:r>
            <a:r>
              <a:rPr lang="en-US" dirty="0" err="1"/>
              <a:t>vs</a:t>
            </a:r>
            <a:r>
              <a:rPr lang="en-US" dirty="0"/>
              <a:t>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egen</a:t>
            </a:r>
            <a:r>
              <a:rPr lang="en-US" dirty="0"/>
              <a:t> </a:t>
            </a:r>
            <a:r>
              <a:rPr lang="en-US" dirty="0" err="1"/>
              <a:t>five_age</a:t>
            </a:r>
            <a:r>
              <a:rPr lang="en-US" dirty="0"/>
              <a:t> = cut(age), group(5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age to a discrete variable with 5 groups of roughly equal size</a:t>
            </a:r>
          </a:p>
          <a:p>
            <a:r>
              <a:rPr lang="en-US" dirty="0" err="1"/>
              <a:t>mhodds</a:t>
            </a:r>
            <a:r>
              <a:rPr lang="en-US" dirty="0"/>
              <a:t> will6 school, by(</a:t>
            </a:r>
            <a:r>
              <a:rPr lang="en-US" dirty="0" err="1"/>
              <a:t>five_age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OR: 0.811</a:t>
            </a:r>
            <a:endParaRPr lang="en-US" dirty="0"/>
          </a:p>
          <a:p>
            <a:r>
              <a:rPr lang="en-US" dirty="0"/>
              <a:t>logistic will6 school </a:t>
            </a:r>
            <a:r>
              <a:rPr lang="en-US" dirty="0" err="1" smtClean="0"/>
              <a:t>i.five_age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OR: 0.809</a:t>
            </a:r>
            <a:endParaRPr lang="en-US" dirty="0"/>
          </a:p>
          <a:p>
            <a:r>
              <a:rPr lang="en-US" dirty="0"/>
              <a:t>logistic will6 school </a:t>
            </a:r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OR: 0.796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Tables </a:t>
            </a:r>
            <a:r>
              <a:rPr lang="en-US" dirty="0" err="1"/>
              <a:t>vs</a:t>
            </a:r>
            <a:r>
              <a:rPr lang="en-US" dirty="0"/>
              <a:t>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(</a:t>
            </a:r>
            <a:r>
              <a:rPr lang="en-US" dirty="0"/>
              <a:t>with 5 age </a:t>
            </a:r>
            <a:r>
              <a:rPr lang="en-US" dirty="0" smtClean="0"/>
              <a:t>groups) the logistic regression and the M-H adjusted OR are very close</a:t>
            </a:r>
          </a:p>
          <a:p>
            <a:r>
              <a:rPr lang="en-US" dirty="0" smtClean="0"/>
              <a:t>Choice of number of categories arbitrary, and could leave residual confounding</a:t>
            </a:r>
          </a:p>
          <a:p>
            <a:r>
              <a:rPr lang="en-US" dirty="0" smtClean="0"/>
              <a:t>Logistic regression allows more flexibility for modeling the relationship between age and willingness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logistic will6 c.know6##</a:t>
            </a:r>
            <a:r>
              <a:rPr lang="en-US" dirty="0" err="1"/>
              <a:t>i.educ</a:t>
            </a:r>
            <a:r>
              <a:rPr lang="en-US" dirty="0"/>
              <a:t> will0 know0 </a:t>
            </a:r>
            <a:r>
              <a:rPr lang="en-US" dirty="0" err="1"/>
              <a:t>i.group</a:t>
            </a:r>
            <a:r>
              <a:rPr lang="en-US" dirty="0"/>
              <a:t> cohort age, </a:t>
            </a:r>
            <a:r>
              <a:rPr lang="en-US" dirty="0" err="1" smtClean="0"/>
              <a:t>coef</a:t>
            </a:r>
            <a:endParaRPr lang="en-US" dirty="0" smtClean="0"/>
          </a:p>
          <a:p>
            <a:pPr lvl="1"/>
            <a:r>
              <a:rPr lang="en-US" dirty="0" smtClean="0"/>
              <a:t>Syntax:</a:t>
            </a:r>
          </a:p>
          <a:p>
            <a:pPr lvl="2"/>
            <a:r>
              <a:rPr lang="en-US" dirty="0" smtClean="0"/>
              <a:t>##</a:t>
            </a:r>
          </a:p>
          <a:p>
            <a:r>
              <a:rPr lang="en-US" dirty="0"/>
              <a:t>estimates store </a:t>
            </a:r>
            <a:r>
              <a:rPr lang="en-US" dirty="0" err="1" smtClean="0"/>
              <a:t>educ_inter</a:t>
            </a:r>
            <a:endParaRPr lang="en-US" dirty="0" smtClean="0"/>
          </a:p>
          <a:p>
            <a:pPr lvl="1"/>
            <a:r>
              <a:rPr lang="en-US" dirty="0" smtClean="0"/>
              <a:t>Store estimates from regression</a:t>
            </a:r>
          </a:p>
          <a:p>
            <a:r>
              <a:rPr lang="en-US" dirty="0" err="1"/>
              <a:t>lrtest</a:t>
            </a:r>
            <a:r>
              <a:rPr lang="en-US" dirty="0"/>
              <a:t> base </a:t>
            </a:r>
            <a:r>
              <a:rPr lang="en-US" dirty="0" err="1" smtClean="0"/>
              <a:t>educ_inter</a:t>
            </a:r>
            <a:endParaRPr lang="en-US" dirty="0" smtClean="0"/>
          </a:p>
          <a:p>
            <a:pPr lvl="1"/>
            <a:r>
              <a:rPr lang="en-US" dirty="0" smtClean="0"/>
              <a:t>Compare base model to model with education interaction term using LR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Base model: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will6 |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Coef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.   Std. Err.      z    P&gt;|z|     [95% Conf. Interval]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know6 |  -.0467021   .0389866    -1.20   0.231    -.1231145    .0297103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will0 |   2.394492   .2140915    11.18   0.000     1.974881    2.814104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know0 |   .0602142   .0381116     1.58   0.114    -.0144832    .1349116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group |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2  |   .1675457   .3851763     0.43   0.664     -.587386    .9224775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3  |   .1116234   .4154844     0.27   0.788    -.7027111    .9259579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4  |  -.3821958   .4885276    -0.78   0.434    -1.339692    .5753007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educ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|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2  |   .1504567   .3705785     0.41   0.685    -.5758638    .8767771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3  |   .0118304   .4053975     0.03   0.977    -.7827342    .8063949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4  |   .0824443   .4692348     0.18   0.861     -.837239    1.002128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5  |   .5598642   .5823134     0.96   0.336    -.5814491    1.701177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6  |   .0829779   .5169882     0.16   0.872    -.9303003    1.096256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cohort |   .2638523   .2289511     1.15   0.249    -.1848836    .7125882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 age |   .0229322   .0128295     1.79   0.074    -.0022131    .0480776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 _cons |  -3.178244    .674853    -4.71   0.000    -4.500932   -1.855557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398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1565</Words>
  <Application>Microsoft Office PowerPoint</Application>
  <PresentationFormat>On-screen Show (4:3)</PresentationFormat>
  <Paragraphs>212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Discussion: Week 4</vt:lpstr>
      <vt:lpstr>Outline</vt:lpstr>
      <vt:lpstr>Logistic Regression</vt:lpstr>
      <vt:lpstr>OR Estimate</vt:lpstr>
      <vt:lpstr>Aside: Tables vs Regression</vt:lpstr>
      <vt:lpstr>Aside: Tables vs Regression</vt:lpstr>
      <vt:lpstr>Aside: Tables vs Regression</vt:lpstr>
      <vt:lpstr>Education Interaction</vt:lpstr>
      <vt:lpstr>Effect Modification</vt:lpstr>
      <vt:lpstr>Effect Modification</vt:lpstr>
      <vt:lpstr>LR Test</vt:lpstr>
      <vt:lpstr>Group Interaction</vt:lpstr>
      <vt:lpstr>Confounding</vt:lpstr>
      <vt:lpstr>Confounding</vt:lpstr>
      <vt:lpstr>RR/RD Regression</vt:lpstr>
      <vt:lpstr>RR/RD Regression</vt:lpstr>
      <vt:lpstr>RR/RD Regression</vt:lpstr>
      <vt:lpstr>RR/RD Regression</vt:lpstr>
      <vt:lpstr>Aside: Computational Issues</vt:lpstr>
      <vt:lpstr>Aside: Computational Issues</vt:lpstr>
      <vt:lpstr>RR/RD Vs OR</vt:lpstr>
      <vt:lpstr>RR/RD vs OR</vt:lpstr>
      <vt:lpstr>Aside: mhodds</vt:lpstr>
      <vt:lpstr>Aside: mhodds</vt:lpstr>
      <vt:lpstr>PowerPoint Presentation</vt:lpstr>
    </vt:vector>
  </TitlesOfParts>
  <Company>UW Biostatistics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Week 4</dc:title>
  <dc:creator>Phil Keung, class of 2010</dc:creator>
  <cp:lastModifiedBy>Phillip Keung</cp:lastModifiedBy>
  <cp:revision>33</cp:revision>
  <dcterms:created xsi:type="dcterms:W3CDTF">2013-04-23T01:36:53Z</dcterms:created>
  <dcterms:modified xsi:type="dcterms:W3CDTF">2013-04-24T07:34:37Z</dcterms:modified>
</cp:coreProperties>
</file>