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77" r:id="rId7"/>
    <p:sldId id="278" r:id="rId8"/>
    <p:sldId id="276" r:id="rId9"/>
    <p:sldId id="261" r:id="rId10"/>
    <p:sldId id="260" r:id="rId11"/>
    <p:sldId id="262" r:id="rId12"/>
    <p:sldId id="280" r:id="rId13"/>
    <p:sldId id="263" r:id="rId14"/>
    <p:sldId id="281" r:id="rId15"/>
    <p:sldId id="282" r:id="rId16"/>
    <p:sldId id="265" r:id="rId17"/>
    <p:sldId id="264" r:id="rId18"/>
    <p:sldId id="283" r:id="rId19"/>
    <p:sldId id="284" r:id="rId20"/>
    <p:sldId id="285" r:id="rId21"/>
    <p:sldId id="266" r:id="rId22"/>
    <p:sldId id="286" r:id="rId23"/>
    <p:sldId id="287" r:id="rId24"/>
    <p:sldId id="288" r:id="rId25"/>
    <p:sldId id="272" r:id="rId26"/>
    <p:sldId id="274" r:id="rId27"/>
    <p:sldId id="289" r:id="rId28"/>
    <p:sldId id="273" r:id="rId29"/>
    <p:sldId id="290" r:id="rId30"/>
    <p:sldId id="267" r:id="rId31"/>
    <p:sldId id="268" r:id="rId32"/>
    <p:sldId id="26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3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ECF5-BB16-4F2F-8BAA-D54DB9A3D924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76A1F-82AD-409E-8C83-67EF1AC50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2C61E-6FCE-4E52-92DC-C2848D9AAB01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49D5-ABB2-4A27-95AE-6A7D16D32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F2B9-91D4-4E45-A04A-8B8A36A4BFE7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81E4-B5F9-4359-BB4A-457C9450B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46A67-890D-4EA3-82E3-C08D84F5B633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89E5D-E40A-44B8-B360-46A4DF474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E07D-0DF0-4131-BC40-82BA9BBF2920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D150-817B-47F8-B963-87D7E0A7F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FF4A0-A095-45B7-AF0D-2676CAA336F1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47784-8065-4777-96AB-E7F22A517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F00C1-260D-4EF8-BEA3-025EA8E19374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B6B9B-4FC5-47B7-A759-800698767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F2468-90F6-4C0C-ABDA-551F56E7DEB2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BD384-E6FC-496B-B2E3-CD501211B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A51AD-8634-4FA6-B01B-DA3A2212A5F2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B1132-184D-43A2-81AC-568838F91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4CE2B-6602-416D-AFAB-499920BFEAF4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24022-724F-4DC1-8D17-271BD9687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901D3-D85A-4BEB-92BB-A908C28E5CF6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693F4-4A41-428C-9B98-08F021F1E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8E2B54-B76B-40FF-AB38-BEEC18E71413}" type="datetimeFigureOut">
              <a:rPr lang="en-US"/>
              <a:pPr>
                <a:defRPr/>
              </a:pPr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CE53E2-F092-427E-8FAF-F7B51F266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Biostat 513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Discussion </a:t>
            </a:r>
            <a:r>
              <a:rPr lang="en-US" dirty="0" smtClean="0"/>
              <a:t>Week </a:t>
            </a:r>
            <a:r>
              <a:rPr lang="en-US" dirty="0" smtClean="0"/>
              <a:t>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(4/1/13 – 4/5/13)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bysort age: tab case exposed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-&gt; age = &lt;55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|        exposed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case |         0          1 |     Total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0 |       115         98 |       213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1 |         5          8 |        13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Total |       120        106 |       226 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-----------------------------------------------------------------------------------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-&gt; age = 55+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|        exposed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case |         0          1 |     Total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0 |        69         76 |       145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1 |        16         22 |        38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Total |        85         98 |       183 </a:t>
            </a:r>
          </a:p>
          <a:p>
            <a:pPr marL="0" indent="0" eaLnBrk="1" hangingPunct="1">
              <a:buFont typeface="Arial" charset="0"/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tab case exposed, chi2 exact col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+-------------------+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| Key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|-------------------|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|     frequency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| column percentage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+-------------------+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  |        exposed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case |         0          1 |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0 |       184        174 |       358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  |     89.76      85.29 |     87.53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1 |        21         30 |        51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  |     10.24      14.71 |     12.47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Total |       205        204 |       409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  |    100.00     100.00 |    100.00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 Pearson chi2(1) =   1.8651  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= 0.172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  Fisher's exact =                 0.181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1-sided Fisher's exact =                 0.112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Why choose column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percents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Which Fisher’s test corresponds to the chi-squared test?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tab case exposed, chi2 exact col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+-------------------+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| Key              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|-------------------|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|     frequency    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| column percentage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+-------------------+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|        exposed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case |         0          1 |     Total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0 |       184        174 |       358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|     89.76      85.29 |     87.53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1 |        21         30 |        51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|     10.24      14.71 |     12.47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Total |       205        204 |       409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|    100.00     100.00 |    100.00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Pearson chi2(1) =   1.8651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0.172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Fisher's exact =                 0.181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1-sided Fisher's exact =                 0.112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Why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choose column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percents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?  </a:t>
            </a:r>
            <a:r>
              <a:rPr lang="en-US" sz="1700" b="1" dirty="0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P(died | </a:t>
            </a:r>
            <a:r>
              <a:rPr lang="en-US" sz="1700" b="1" dirty="0" err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1700" b="1" dirty="0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Which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Fisher’s test corresponds to the chi-squared test?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Better to use cs or cc for these data? why?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18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Okay or not to use the other? why?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Better to use cs or cc for these data? why?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	prospective study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solidFill>
                <a:srgbClr val="F3301B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Okay or not to use the other? why?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2705100" y="381000"/>
            <a:ext cx="495300" cy="355600"/>
          </a:xfrm>
          <a:custGeom>
            <a:avLst/>
            <a:gdLst/>
            <a:ahLst/>
            <a:cxnLst>
              <a:cxn ang="0">
                <a:pos x="312" y="48"/>
              </a:cxn>
              <a:cxn ang="0">
                <a:pos x="232" y="0"/>
              </a:cxn>
              <a:cxn ang="0">
                <a:pos x="96" y="8"/>
              </a:cxn>
              <a:cxn ang="0">
                <a:pos x="0" y="104"/>
              </a:cxn>
              <a:cxn ang="0">
                <a:pos x="8" y="184"/>
              </a:cxn>
              <a:cxn ang="0">
                <a:pos x="88" y="224"/>
              </a:cxn>
              <a:cxn ang="0">
                <a:pos x="208" y="208"/>
              </a:cxn>
              <a:cxn ang="0">
                <a:pos x="280" y="136"/>
              </a:cxn>
              <a:cxn ang="0">
                <a:pos x="312" y="48"/>
              </a:cxn>
            </a:cxnLst>
            <a:rect l="0" t="0" r="r" b="b"/>
            <a:pathLst>
              <a:path w="312" h="224">
                <a:moveTo>
                  <a:pt x="312" y="48"/>
                </a:moveTo>
                <a:cubicBezTo>
                  <a:pt x="285" y="28"/>
                  <a:pt x="264" y="11"/>
                  <a:pt x="232" y="0"/>
                </a:cubicBezTo>
                <a:cubicBezTo>
                  <a:pt x="187" y="3"/>
                  <a:pt x="141" y="0"/>
                  <a:pt x="96" y="8"/>
                </a:cubicBezTo>
                <a:cubicBezTo>
                  <a:pt x="65" y="14"/>
                  <a:pt x="20" y="75"/>
                  <a:pt x="0" y="104"/>
                </a:cubicBezTo>
                <a:cubicBezTo>
                  <a:pt x="3" y="131"/>
                  <a:pt x="0" y="158"/>
                  <a:pt x="8" y="184"/>
                </a:cubicBezTo>
                <a:cubicBezTo>
                  <a:pt x="17" y="215"/>
                  <a:pt x="64" y="216"/>
                  <a:pt x="88" y="224"/>
                </a:cubicBezTo>
                <a:cubicBezTo>
                  <a:pt x="128" y="219"/>
                  <a:pt x="169" y="219"/>
                  <a:pt x="208" y="208"/>
                </a:cubicBezTo>
                <a:cubicBezTo>
                  <a:pt x="233" y="201"/>
                  <a:pt x="256" y="152"/>
                  <a:pt x="280" y="136"/>
                </a:cubicBezTo>
                <a:cubicBezTo>
                  <a:pt x="290" y="105"/>
                  <a:pt x="312" y="82"/>
                  <a:pt x="312" y="48"/>
                </a:cubicBezTo>
                <a:close/>
              </a:path>
            </a:pathLst>
          </a:custGeom>
          <a:noFill/>
          <a:ln w="50800">
            <a:solidFill>
              <a:srgbClr val="F3301B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1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Better to use cs or cc for these data? why?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	prospective study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solidFill>
                <a:srgbClr val="F3301B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1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Okay or not to use the other? why?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OR is fine to report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38915" name="Freeform 3"/>
          <p:cNvSpPr>
            <a:spLocks/>
          </p:cNvSpPr>
          <p:nvPr/>
        </p:nvSpPr>
        <p:spPr bwMode="auto">
          <a:xfrm>
            <a:off x="2705100" y="381000"/>
            <a:ext cx="495300" cy="355600"/>
          </a:xfrm>
          <a:custGeom>
            <a:avLst/>
            <a:gdLst/>
            <a:ahLst/>
            <a:cxnLst>
              <a:cxn ang="0">
                <a:pos x="312" y="48"/>
              </a:cxn>
              <a:cxn ang="0">
                <a:pos x="232" y="0"/>
              </a:cxn>
              <a:cxn ang="0">
                <a:pos x="96" y="8"/>
              </a:cxn>
              <a:cxn ang="0">
                <a:pos x="0" y="104"/>
              </a:cxn>
              <a:cxn ang="0">
                <a:pos x="8" y="184"/>
              </a:cxn>
              <a:cxn ang="0">
                <a:pos x="88" y="224"/>
              </a:cxn>
              <a:cxn ang="0">
                <a:pos x="208" y="208"/>
              </a:cxn>
              <a:cxn ang="0">
                <a:pos x="280" y="136"/>
              </a:cxn>
              <a:cxn ang="0">
                <a:pos x="312" y="48"/>
              </a:cxn>
            </a:cxnLst>
            <a:rect l="0" t="0" r="r" b="b"/>
            <a:pathLst>
              <a:path w="312" h="224">
                <a:moveTo>
                  <a:pt x="312" y="48"/>
                </a:moveTo>
                <a:cubicBezTo>
                  <a:pt x="285" y="28"/>
                  <a:pt x="264" y="11"/>
                  <a:pt x="232" y="0"/>
                </a:cubicBezTo>
                <a:cubicBezTo>
                  <a:pt x="187" y="3"/>
                  <a:pt x="141" y="0"/>
                  <a:pt x="96" y="8"/>
                </a:cubicBezTo>
                <a:cubicBezTo>
                  <a:pt x="65" y="14"/>
                  <a:pt x="20" y="75"/>
                  <a:pt x="0" y="104"/>
                </a:cubicBezTo>
                <a:cubicBezTo>
                  <a:pt x="3" y="131"/>
                  <a:pt x="0" y="158"/>
                  <a:pt x="8" y="184"/>
                </a:cubicBezTo>
                <a:cubicBezTo>
                  <a:pt x="17" y="215"/>
                  <a:pt x="64" y="216"/>
                  <a:pt x="88" y="224"/>
                </a:cubicBezTo>
                <a:cubicBezTo>
                  <a:pt x="128" y="219"/>
                  <a:pt x="169" y="219"/>
                  <a:pt x="208" y="208"/>
                </a:cubicBezTo>
                <a:cubicBezTo>
                  <a:pt x="233" y="201"/>
                  <a:pt x="256" y="152"/>
                  <a:pt x="280" y="136"/>
                </a:cubicBezTo>
                <a:cubicBezTo>
                  <a:pt x="290" y="105"/>
                  <a:pt x="312" y="82"/>
                  <a:pt x="312" y="48"/>
                </a:cubicBezTo>
                <a:close/>
              </a:path>
            </a:pathLst>
          </a:custGeom>
          <a:noFill/>
          <a:ln w="50800">
            <a:solidFill>
              <a:srgbClr val="F3301B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Better to use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or cc for these data? why?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Okay or not to use the other? why?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case exposed, or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exposed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Exposed   Unexposed  | 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Cases |        30          21  |         51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Noncases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   174         184  |        358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Total |       204         205  |        409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Risk |  .1470588     .102439  |   .1246944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Risk difference |         .0446198       |   -.0192936    .1085332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Risk ratio |         1.435574       |    .8510221    2.421645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ex. |         .3034146       |   -.1750577    .5870576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pop |         .1784792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Odds ratio |         1.510673       |    .8381198    2.722012 (Cornfield)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chi2(1) =     1.87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&gt;chi2 = 0.1720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Note “exposed, case” in upper left. Interpret OR and RR.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&lt;exposed cases&gt; &lt;unexposed cases&gt; &lt;exposed controls&gt; &lt;unexposed controls&gt;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30 21 174 184, or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Exposed   Unexposed  | 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Cases |        30          21  |         51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Noncases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   174         184  |        358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Total |       204         205  |        409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Risk |  .1470588     .102439  |   .1246944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Risk difference |         .0446198       |   -.0192936    .1085332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Risk ratio |         1.435574       |    .8510221    2.421645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ex. |         .3034146       |   -.1750577    .5870576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pop |         .1784792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Odds ratio |         1.510673       |    .8381198    2.722012 (Cornfield)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chi2(1) =     1.87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&gt;chi2 = 0.1720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Predict the RD, RR and OR for each of these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21 30 184 174		/* switch exposed and unexposed */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174 184 30 21		/* switch death and no death */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csi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184 174 21 30		/* switch both */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>
                <a:latin typeface="Arial" charset="0"/>
                <a:cs typeface="Arial" charset="0"/>
              </a:rPr>
              <a:t>csi &lt;exposed cases&gt; &lt;unexposed cases&gt; &lt;exposed controls&gt; &lt;unexposed controls&gt;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30 21 174 184, 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Exposed   Unexposed  |      Total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Cases |        30          21  |         51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Noncases |       174         184  |        358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Total |       204         205  |        409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Risk |  .1470588     .102439  |   .1246944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Risk difference |         .0446198       |   -.0192936    .1085332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Risk ratio |         1.435574       |    .8510221    2.421645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Attr. frac. ex. |         .3034146       |   -.1750577    .5870576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Attr. frac. pop |         .1784792      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Odds ratio |         1.510673       |    .8381198    2.722012 (Cornfield)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              chi2(1) =     1.87  Pr&gt;chi2 = 0.1720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Predict the RD, RR and OR for each of these </a:t>
            </a:r>
            <a:r>
              <a:rPr lang="en-US" sz="18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RD  RR  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21 30 184 174		/* switch exposed and unexposed */    </a:t>
            </a:r>
            <a:r>
              <a:rPr lang="en-US" sz="12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-.045 1/1.44 1/1.5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174 184 30 21		/* switch death and no death */</a:t>
            </a:r>
            <a:endParaRPr lang="en-US" sz="1200" b="1" smtClean="0">
              <a:solidFill>
                <a:srgbClr val="F3301B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184 174 21 30		/* switch both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>
                <a:latin typeface="Arial" charset="0"/>
                <a:cs typeface="Arial" charset="0"/>
              </a:rPr>
              <a:t>csi &lt;exposed cases&gt; &lt;unexposed cases&gt; &lt;exposed controls&gt; &lt;unexposed controls&gt;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30 21 174 184, 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Exposed   Unexposed  |      Total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Cases |        30          21  |         51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Noncases |       174         184  |        358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Total |       204         205  |        409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Risk |  .1470588     .102439  |   .1246944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Risk difference |         .0446198       |   -.0192936    .1085332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Risk ratio |         1.435574       |    .8510221    2.421645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Attr. frac. ex. |         .3034146       |   -.1750577    .5870576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Attr. frac. pop |         .1784792      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Odds ratio |         1.510673       |    .8381198    2.722012 (Cornfield)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              chi2(1) =     1.87  Pr&gt;chi2 = 0.1720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Predict the RD, RR and OR for each of these </a:t>
            </a:r>
            <a:r>
              <a:rPr lang="en-US" sz="18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RD  RR  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21 30 184 174		/* switch exposed and unexposed */    </a:t>
            </a:r>
            <a:r>
              <a:rPr lang="en-US" sz="12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-.045 1/1.44 1/1.5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174 184 30 21		/* switch death and no death */       </a:t>
            </a:r>
            <a:r>
              <a:rPr lang="en-US" sz="12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-.045  ???   1/1.5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184 174 21 30		/* switch both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Aims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Review key Stata commands</a:t>
            </a:r>
          </a:p>
          <a:p>
            <a:pPr lvl="1"/>
            <a:r>
              <a:rPr lang="en-US" smtClean="0"/>
              <a:t>Categorical data</a:t>
            </a:r>
          </a:p>
          <a:p>
            <a:r>
              <a:rPr lang="en-US" smtClean="0"/>
              <a:t>OR</a:t>
            </a:r>
          </a:p>
          <a:p>
            <a:r>
              <a:rPr lang="en-US" smtClean="0"/>
              <a:t>RR</a:t>
            </a:r>
          </a:p>
          <a:p>
            <a:r>
              <a:rPr lang="en-US" smtClean="0"/>
              <a:t>RD</a:t>
            </a:r>
          </a:p>
          <a:p>
            <a:r>
              <a:rPr lang="en-US" smtClean="0"/>
              <a:t>Data manipulation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600" smtClean="0">
                <a:latin typeface="Arial" charset="0"/>
                <a:cs typeface="Arial" charset="0"/>
              </a:rPr>
              <a:t>csi &lt;exposed cases&gt; &lt;unexposed cases&gt; &lt;exposed controls&gt; &lt;unexposed controls&gt;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30 21 174 184, 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Exposed   Unexposed  |      Total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Cases |        30          21  |         51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Noncases |       174         184  |        358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Total |       204         205  |        409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Risk |  .1470588     .102439  |   .1246944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Risk difference |         .0446198       |   -.0192936    .1085332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Risk ratio |         1.435574       |    .8510221    2.421645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Attr. frac. ex. |         .3034146       |   -.1750577    .5870576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Attr. frac. pop |         .1784792       |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Odds ratio |         1.510673       |    .8381198    2.722012 (Cornfield)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                   chi2(1) =     1.87  Pr&gt;chi2 = 0.1720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Predict the RD, RR and OR for each of these </a:t>
            </a:r>
            <a:r>
              <a:rPr lang="en-US" sz="18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RD  RR  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21 30 184 174		/* switch exposed and unexposed */    </a:t>
            </a:r>
            <a:r>
              <a:rPr lang="en-US" sz="12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-.045 1/1.44 1/1.5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174 184 30 21		/* switch death and no death */       </a:t>
            </a:r>
            <a:r>
              <a:rPr lang="en-US" sz="12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-.045  ???   1/1.5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csi 184 174 21 30		/* switch both */                      </a:t>
            </a:r>
            <a:r>
              <a:rPr lang="en-US" sz="12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.045  ???    1.5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Exposed   Unexposed  | 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Alive |       174         184  |        358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Died |        30          21  |         51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Total |       204         205  |        409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Risk |  .8529412     .897561  |   .8753056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Risk difference |        -.0446198       |   -.1085332    .0192936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Risk ratio |         .9502877       |    .8830483    1.022647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Prev.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ex. |         .0497123       |    -.022647    .1169517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Prev.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pop |         .0247954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Odds ratio |         .6619565       |    .3673752    1.193147 (Cornfield)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chi2(1) =     1.87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&gt;chi2 = 0.1720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Which of these statements is correct?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odds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1.51 (1/.662) times the odds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risk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1.05 (1/.950) times the risk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risk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~1.51 (1/.662) times the risk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59436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Exposed   Unexposed  | 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Alive |       174         184  |        358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Died |        30          21  |         51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Total |       204         205  |        409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Risk |  .8529412     .897561  |   .8753056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Risk difference |        -.0446198       |   -.1085332    .0192936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Risk ratio |         .9502877       |    .8830483    1.022647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Prev.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ex. |         .0497123       |    -.022647    .1169517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Prev.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pop |         .0247954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Odds ratio |         .6619565       |    .3673752    1.193147 (Cornfield)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chi2(1) =     1.87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&gt;chi2 = 0.1720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Which of these statements is correct?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odds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1.51 (1/.662) times the odds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risk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1.05 (1/.950) times the risk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risk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~1.51 (1/.662) times the risk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6" name="Freeform 4"/>
          <p:cNvSpPr>
            <a:spLocks/>
          </p:cNvSpPr>
          <p:nvPr/>
        </p:nvSpPr>
        <p:spPr bwMode="auto">
          <a:xfrm>
            <a:off x="7912100" y="3898900"/>
            <a:ext cx="444500" cy="5080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64" y="272"/>
              </a:cxn>
              <a:cxn ang="0">
                <a:pos x="80" y="320"/>
              </a:cxn>
              <a:cxn ang="0">
                <a:pos x="168" y="160"/>
              </a:cxn>
              <a:cxn ang="0">
                <a:pos x="192" y="112"/>
              </a:cxn>
              <a:cxn ang="0">
                <a:pos x="240" y="72"/>
              </a:cxn>
              <a:cxn ang="0">
                <a:pos x="272" y="24"/>
              </a:cxn>
              <a:cxn ang="0">
                <a:pos x="280" y="0"/>
              </a:cxn>
            </a:cxnLst>
            <a:rect l="0" t="0" r="r" b="b"/>
            <a:pathLst>
              <a:path w="280" h="320">
                <a:moveTo>
                  <a:pt x="0" y="168"/>
                </a:moveTo>
                <a:cubicBezTo>
                  <a:pt x="15" y="190"/>
                  <a:pt x="58" y="254"/>
                  <a:pt x="64" y="272"/>
                </a:cubicBezTo>
                <a:cubicBezTo>
                  <a:pt x="69" y="288"/>
                  <a:pt x="80" y="320"/>
                  <a:pt x="80" y="320"/>
                </a:cubicBezTo>
                <a:cubicBezTo>
                  <a:pt x="96" y="257"/>
                  <a:pt x="140" y="216"/>
                  <a:pt x="168" y="160"/>
                </a:cubicBezTo>
                <a:cubicBezTo>
                  <a:pt x="181" y="134"/>
                  <a:pt x="169" y="135"/>
                  <a:pt x="192" y="112"/>
                </a:cubicBezTo>
                <a:cubicBezTo>
                  <a:pt x="207" y="97"/>
                  <a:pt x="225" y="87"/>
                  <a:pt x="240" y="72"/>
                </a:cubicBezTo>
                <a:cubicBezTo>
                  <a:pt x="259" y="15"/>
                  <a:pt x="232" y="84"/>
                  <a:pt x="272" y="24"/>
                </a:cubicBezTo>
                <a:cubicBezTo>
                  <a:pt x="277" y="17"/>
                  <a:pt x="280" y="0"/>
                  <a:pt x="280" y="0"/>
                </a:cubicBezTo>
              </a:path>
            </a:pathLst>
          </a:cu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59436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Exposed   Unexposed  | 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Alive |       174         184  |        358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Died |        30          21  |         51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Total |       204         205  |        409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Risk |  .8529412     .897561  |   .8753056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Risk difference |        -.0446198       |   -.1085332    .0192936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Risk ratio |         .9502877       |    .8830483    1.022647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Prev.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ex. |         .0497123       |    -.022647    .1169517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Prev.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pop |         .0247954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Odds ratio |         .6619565       |    .3673752    1.193147 (Cornfield)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chi2(1) =     1.87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&gt;chi2 = 0.1720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Which of these statements is correct?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odds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1.51 (1/.662) times the odds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risk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1.05 (1/.950) times the risk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risk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~1.51 (1/.662) times the risk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59" name="Freeform 3"/>
          <p:cNvSpPr>
            <a:spLocks/>
          </p:cNvSpPr>
          <p:nvPr/>
        </p:nvSpPr>
        <p:spPr bwMode="auto">
          <a:xfrm>
            <a:off x="7912100" y="3898900"/>
            <a:ext cx="444500" cy="5080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64" y="272"/>
              </a:cxn>
              <a:cxn ang="0">
                <a:pos x="80" y="320"/>
              </a:cxn>
              <a:cxn ang="0">
                <a:pos x="168" y="160"/>
              </a:cxn>
              <a:cxn ang="0">
                <a:pos x="192" y="112"/>
              </a:cxn>
              <a:cxn ang="0">
                <a:pos x="240" y="72"/>
              </a:cxn>
              <a:cxn ang="0">
                <a:pos x="272" y="24"/>
              </a:cxn>
              <a:cxn ang="0">
                <a:pos x="280" y="0"/>
              </a:cxn>
            </a:cxnLst>
            <a:rect l="0" t="0" r="r" b="b"/>
            <a:pathLst>
              <a:path w="280" h="320">
                <a:moveTo>
                  <a:pt x="0" y="168"/>
                </a:moveTo>
                <a:cubicBezTo>
                  <a:pt x="15" y="190"/>
                  <a:pt x="58" y="254"/>
                  <a:pt x="64" y="272"/>
                </a:cubicBezTo>
                <a:cubicBezTo>
                  <a:pt x="69" y="288"/>
                  <a:pt x="80" y="320"/>
                  <a:pt x="80" y="320"/>
                </a:cubicBezTo>
                <a:cubicBezTo>
                  <a:pt x="96" y="257"/>
                  <a:pt x="140" y="216"/>
                  <a:pt x="168" y="160"/>
                </a:cubicBezTo>
                <a:cubicBezTo>
                  <a:pt x="181" y="134"/>
                  <a:pt x="169" y="135"/>
                  <a:pt x="192" y="112"/>
                </a:cubicBezTo>
                <a:cubicBezTo>
                  <a:pt x="207" y="97"/>
                  <a:pt x="225" y="87"/>
                  <a:pt x="240" y="72"/>
                </a:cubicBezTo>
                <a:cubicBezTo>
                  <a:pt x="259" y="15"/>
                  <a:pt x="232" y="84"/>
                  <a:pt x="272" y="24"/>
                </a:cubicBezTo>
                <a:cubicBezTo>
                  <a:pt x="277" y="17"/>
                  <a:pt x="280" y="0"/>
                  <a:pt x="280" y="0"/>
                </a:cubicBezTo>
              </a:path>
            </a:pathLst>
          </a:cu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8001000" y="48006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H="1">
            <a:off x="8001000" y="48006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59436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Exposed   Unexposed  | 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Alive |       174         184  |        358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Died |        30          21  |         51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Total |       204         205  |        409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Risk |  .8529412     .897561  |   .8753056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Risk difference |        -.0446198       |   -.1085332    .0192936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Risk ratio |         .9502877       |    .8830483    1.022647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Prev.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ex. |         .0497123       |    -.022647    .1169517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Prev.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pop |         .0247954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Odds ratio |         .6619565       |    .3673752    1.193147 (Cornfield)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chi2(1) =     1.87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&gt;chi2 = 0.1720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Which of these statements is correct?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odds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1.51 (1/.662) times the odds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risk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1.05 (1/.950) times the risk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The risk of death among those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is ~1.51 (1/.662) times the risk of death among those not exposed to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tolbutamide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083" name="Freeform 3"/>
          <p:cNvSpPr>
            <a:spLocks/>
          </p:cNvSpPr>
          <p:nvPr/>
        </p:nvSpPr>
        <p:spPr bwMode="auto">
          <a:xfrm>
            <a:off x="7912100" y="3898900"/>
            <a:ext cx="444500" cy="5080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64" y="272"/>
              </a:cxn>
              <a:cxn ang="0">
                <a:pos x="80" y="320"/>
              </a:cxn>
              <a:cxn ang="0">
                <a:pos x="168" y="160"/>
              </a:cxn>
              <a:cxn ang="0">
                <a:pos x="192" y="112"/>
              </a:cxn>
              <a:cxn ang="0">
                <a:pos x="240" y="72"/>
              </a:cxn>
              <a:cxn ang="0">
                <a:pos x="272" y="24"/>
              </a:cxn>
              <a:cxn ang="0">
                <a:pos x="280" y="0"/>
              </a:cxn>
            </a:cxnLst>
            <a:rect l="0" t="0" r="r" b="b"/>
            <a:pathLst>
              <a:path w="280" h="320">
                <a:moveTo>
                  <a:pt x="0" y="168"/>
                </a:moveTo>
                <a:cubicBezTo>
                  <a:pt x="15" y="190"/>
                  <a:pt x="58" y="254"/>
                  <a:pt x="64" y="272"/>
                </a:cubicBezTo>
                <a:cubicBezTo>
                  <a:pt x="69" y="288"/>
                  <a:pt x="80" y="320"/>
                  <a:pt x="80" y="320"/>
                </a:cubicBezTo>
                <a:cubicBezTo>
                  <a:pt x="96" y="257"/>
                  <a:pt x="140" y="216"/>
                  <a:pt x="168" y="160"/>
                </a:cubicBezTo>
                <a:cubicBezTo>
                  <a:pt x="181" y="134"/>
                  <a:pt x="169" y="135"/>
                  <a:pt x="192" y="112"/>
                </a:cubicBezTo>
                <a:cubicBezTo>
                  <a:pt x="207" y="97"/>
                  <a:pt x="225" y="87"/>
                  <a:pt x="240" y="72"/>
                </a:cubicBezTo>
                <a:cubicBezTo>
                  <a:pt x="259" y="15"/>
                  <a:pt x="232" y="84"/>
                  <a:pt x="272" y="24"/>
                </a:cubicBezTo>
                <a:cubicBezTo>
                  <a:pt x="277" y="17"/>
                  <a:pt x="280" y="0"/>
                  <a:pt x="280" y="0"/>
                </a:cubicBezTo>
              </a:path>
            </a:pathLst>
          </a:cu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8001000" y="48006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001000" y="48006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6" name="Freeform 6"/>
          <p:cNvSpPr>
            <a:spLocks/>
          </p:cNvSpPr>
          <p:nvPr/>
        </p:nvSpPr>
        <p:spPr bwMode="auto">
          <a:xfrm>
            <a:off x="8001000" y="5389563"/>
            <a:ext cx="266700" cy="309562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104" y="3"/>
              </a:cxn>
              <a:cxn ang="0">
                <a:pos x="152" y="11"/>
              </a:cxn>
              <a:cxn ang="0">
                <a:pos x="168" y="59"/>
              </a:cxn>
              <a:cxn ang="0">
                <a:pos x="96" y="139"/>
              </a:cxn>
              <a:cxn ang="0">
                <a:pos x="104" y="195"/>
              </a:cxn>
            </a:cxnLst>
            <a:rect l="0" t="0" r="r" b="b"/>
            <a:pathLst>
              <a:path w="168" h="195">
                <a:moveTo>
                  <a:pt x="0" y="51"/>
                </a:moveTo>
                <a:cubicBezTo>
                  <a:pt x="39" y="38"/>
                  <a:pt x="70" y="26"/>
                  <a:pt x="104" y="3"/>
                </a:cubicBezTo>
                <a:cubicBezTo>
                  <a:pt x="120" y="6"/>
                  <a:pt x="140" y="0"/>
                  <a:pt x="152" y="11"/>
                </a:cubicBezTo>
                <a:cubicBezTo>
                  <a:pt x="165" y="22"/>
                  <a:pt x="168" y="59"/>
                  <a:pt x="168" y="59"/>
                </a:cubicBezTo>
                <a:cubicBezTo>
                  <a:pt x="145" y="112"/>
                  <a:pt x="146" y="122"/>
                  <a:pt x="96" y="139"/>
                </a:cubicBezTo>
                <a:cubicBezTo>
                  <a:pt x="89" y="154"/>
                  <a:pt x="64" y="195"/>
                  <a:pt x="104" y="19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8140700" y="5788025"/>
            <a:ext cx="88900" cy="79375"/>
          </a:xfrm>
          <a:custGeom>
            <a:avLst/>
            <a:gdLst/>
            <a:ahLst/>
            <a:cxnLst>
              <a:cxn ang="0">
                <a:pos x="88" y="40"/>
              </a:cxn>
              <a:cxn ang="0">
                <a:pos x="0" y="16"/>
              </a:cxn>
              <a:cxn ang="0">
                <a:pos x="8" y="80"/>
              </a:cxn>
              <a:cxn ang="0">
                <a:pos x="24" y="104"/>
              </a:cxn>
              <a:cxn ang="0">
                <a:pos x="64" y="88"/>
              </a:cxn>
              <a:cxn ang="0">
                <a:pos x="88" y="40"/>
              </a:cxn>
            </a:cxnLst>
            <a:rect l="0" t="0" r="r" b="b"/>
            <a:pathLst>
              <a:path w="88" h="106">
                <a:moveTo>
                  <a:pt x="88" y="40"/>
                </a:moveTo>
                <a:cubicBezTo>
                  <a:pt x="29" y="0"/>
                  <a:pt x="59" y="4"/>
                  <a:pt x="0" y="16"/>
                </a:cubicBezTo>
                <a:cubicBezTo>
                  <a:pt x="3" y="37"/>
                  <a:pt x="2" y="59"/>
                  <a:pt x="8" y="80"/>
                </a:cubicBezTo>
                <a:cubicBezTo>
                  <a:pt x="11" y="89"/>
                  <a:pt x="14" y="103"/>
                  <a:pt x="24" y="104"/>
                </a:cubicBezTo>
                <a:cubicBezTo>
                  <a:pt x="38" y="106"/>
                  <a:pt x="51" y="93"/>
                  <a:pt x="64" y="88"/>
                </a:cubicBezTo>
                <a:cubicBezTo>
                  <a:pt x="81" y="37"/>
                  <a:pt x="63" y="40"/>
                  <a:pt x="88" y="40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HIVNET VPS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750 individuals participating in an HIV vaccine preparedness study were administered a questionnaire at enrollment and after 6 months. Between the two questionnaires, all subjects participated in an educational program about HIV and vaccines.</a:t>
            </a:r>
          </a:p>
          <a:p>
            <a:pPr marL="0" indent="0" eaLnBrk="1" hangingPunct="1">
              <a:buFont typeface="Arial" charset="0"/>
              <a:buNone/>
            </a:pPr>
            <a:endParaRPr lang="en-US" sz="1400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We focus on a single question, asking about the safety of an HIV vaccine (coded 1=correct answer, 0=incorrect).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use http://</a:t>
            </a:r>
            <a:r>
              <a:rPr lang="en-US" sz="1200" dirty="0" smtClean="0">
                <a:latin typeface="Courier New"/>
                <a:ea typeface="Times New Roman"/>
                <a:cs typeface="Times New Roman"/>
              </a:rPr>
              <a:t>courses.washington.edu/b513/datasets/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hivnet.dta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tab q4safe0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q4safe0 |      Freq.     Percent        Cum.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0 |        331       44.13       44.13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1 |        419       55.87      100.00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Total |        750      100.00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tab q4safe6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q4safe6 |      Freq.     Percent        Cum.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0 |        254       33.87       33.87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1 |        496       66.13      100.00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Total |        750      100.00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cci 496 419 254 331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                          Proportion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month 6     month 0  |      Total     Exposed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correct |       496         419  |        915       0.5421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incorrect |       254         331  |        585       0.4342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Total |       750         750  |       1500       0.5000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Odds ratio |         1.542631       |    1.244963    1.911765 (exact)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ex. |         .3517567       |    .1967632    .4769231 (exact)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frac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pop |          .190679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            chi2(1) =    16.61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&gt;chi2 = 0.0000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What’s wrong with this analysis?</a:t>
            </a: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000" smtClean="0">
                <a:latin typeface="Courier New" pitchFamily="49" charset="0"/>
                <a:cs typeface="Times New Roman" pitchFamily="18" charset="0"/>
              </a:rPr>
              <a:t>use http://courses.washington.edu/b513/datasets/</a:t>
            </a:r>
            <a:r>
              <a:rPr lang="en-US" sz="1000" smtClean="0">
                <a:latin typeface="Courier New" pitchFamily="49" charset="0"/>
                <a:cs typeface="Courier New" pitchFamily="49" charset="0"/>
              </a:rPr>
              <a:t>hivnet.dta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. tab q4safe0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q4safe0 |      Freq.     Percent        Cum.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0 |        331       44.13       44.13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1 |        419       55.87      100.00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Total |        750      100.00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. tab q4safe6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q4safe6 |      Freq.     Percent        Cum.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0 |        254       33.87       33.87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1 |        496       66.13      100.00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Total |        750      100.00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0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. cci 496 419 254 331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                                               Proportion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       |   month 6     month 0  |      Total     Exposed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-----------------+------------------------+------------------------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correct |       496         419  |        915       0.5421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incorrect |       254         331  |        585       0.4342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-----------------+------------------------+------------------------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 Total |       750         750  |       1500       0.5000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       |                       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       |      Point estimate    |    [95% Conf. Interval]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       |------------------------+------------------------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Odds ratio |         1.542631       |    1.244963    1.911765 (exact)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Attr. frac. ex. |         .3517567       |    .1967632    .4769231 (exact)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Attr. frac. pop |          .190679      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       +-------------------------------------------------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000" smtClean="0">
                <a:latin typeface="Courier New" pitchFamily="49" charset="0"/>
                <a:cs typeface="Courier New" pitchFamily="49" charset="0"/>
              </a:rPr>
              <a:t>                               chi2(1) =    16.61  Pr&gt;chi2 = 0.0000</a:t>
            </a: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What’s wrong with this analysis?  </a:t>
            </a:r>
            <a:r>
              <a:rPr lang="en-US" sz="20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Paired data!</a:t>
            </a: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z="2000" b="1" smtClean="0">
                <a:solidFill>
                  <a:srgbClr val="F3301B"/>
                </a:solidFill>
                <a:latin typeface="Courier New" pitchFamily="49" charset="0"/>
                <a:cs typeface="Courier New" pitchFamily="49" charset="0"/>
              </a:rPr>
              <a:t>						(McNemar)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tab q4safe6 q4safe0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|        q4safe0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q4safe6 |         0          1 |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0 |       169         85 |       254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1 |       162        334 |       496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Total |       331        419 |       750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mcci 334 162 85 169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| month 0               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onth 6          |   correct   incorrect  | 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correct |       334         162  |        496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incorrect |        85         169  |        254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Total |       419         331  |        750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McNemar's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chi2(1) =     24.00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&gt; chi2 = 0.0000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Exact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McNemar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significance probability       = 0.0000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Proportion with factor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Cases       .6613333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Controls    .5586667     [95% Conf. Interval]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      ---------     --------------------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difference  .1026667      .0609249   .1444084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ratio       1.183771      1.106427   1.266522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rel. diff.  .2326284       .151107   .3141498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odds ratio  1.905882      1.456995   2.508149   (exact)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Interpret the OR</a:t>
            </a: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4572000" y="1143000"/>
            <a:ext cx="1524000" cy="381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971800" y="1143000"/>
            <a:ext cx="457200" cy="304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2057400" y="13716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. tab q4safe6 q4safe0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|        q4safe0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q4safe6 |         0          1 |     Total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0 |       169         85 |       254   </a:t>
            </a:r>
            <a:r>
              <a:rPr lang="en-US" sz="1400" b="1" dirty="0" smtClean="0">
                <a:latin typeface="Arial" charset="0"/>
                <a:cs typeface="Courier New" pitchFamily="49" charset="0"/>
              </a:rPr>
              <a:t>Discordant pairs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1 |       162        334 |       496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Total |       331        419 |       750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. mcci 334 162 85 169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| month 0               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month 6          |   correct   incorrect  |      Total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correct |       334         162  |        496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incorrect |        85         169  |        254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-----------------+------------------------+------------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Total |       419         331  |        750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McNemar's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chi2(1) =     24.00   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Prob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&gt; chi2 = 0.0000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Exact </a:t>
            </a:r>
            <a:r>
              <a:rPr lang="en-US" sz="1100" dirty="0" err="1" smtClean="0">
                <a:latin typeface="Courier New" pitchFamily="49" charset="0"/>
                <a:cs typeface="Courier New" pitchFamily="49" charset="0"/>
              </a:rPr>
              <a:t>McNemar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significance probability       = 0.0000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Proportion with factor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Cases       .6613333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Controls    .5586667     [95% Conf. Interval]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           ---------     --------------------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difference  .1026667      .0609249   .1444084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ratio       1.183771      1.106427   1.266522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rel. diff.  .2326284       .151107   .3141498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       odds ratio  1.905882      1.456995   2.508149   (exact)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Interpret 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the 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ab, </a:t>
            </a:r>
            <a:r>
              <a:rPr lang="en-US" dirty="0" err="1" smtClean="0"/>
              <a:t>tabi</a:t>
            </a:r>
            <a:r>
              <a:rPr lang="en-US" dirty="0" smtClean="0"/>
              <a:t> – basic tabling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cs</a:t>
            </a:r>
            <a:r>
              <a:rPr lang="en-US" dirty="0" smtClean="0"/>
              <a:t>, </a:t>
            </a:r>
            <a:r>
              <a:rPr lang="en-US" dirty="0" err="1" smtClean="0"/>
              <a:t>csi</a:t>
            </a:r>
            <a:r>
              <a:rPr lang="en-US" dirty="0" smtClean="0"/>
              <a:t> – analysis of prospective/cross-sectional studies, single binary covariate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cc, cci – analysis of case-control studies, single binary covariate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mcc, mcci – analysis of matched data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epitab</a:t>
            </a:r>
            <a:r>
              <a:rPr lang="en-US" dirty="0" smtClean="0"/>
              <a:t> – “help </a:t>
            </a:r>
            <a:r>
              <a:rPr lang="en-US" dirty="0" err="1" smtClean="0"/>
              <a:t>epitab</a:t>
            </a:r>
            <a:r>
              <a:rPr lang="en-US" dirty="0" smtClean="0"/>
              <a:t>” provides summary of most relevant commands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expand – expand summary dataset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reshape – convert between long and wide formats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input id cd1 cd2 cd3 cd4 cd5 cd6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       id        cd1        cd2        cd3        cd4        cd5        cd6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1. 1 450 423 387 320 349 299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2. 2 187 220 201 177 140 101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3. 3 380 369 348 331 303 329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4. end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list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+----------------------------------------+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| id   cd1   cd2   cd3   cd4   cd5   cd6 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|----------------------------------------|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1. |  1   450   423   387   320   349   299 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2. |  2   187   220   201   177   140   101 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3. |  3   380   369   348   331   303   329 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+----------------------------------------+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600" b="1" smtClean="0">
                <a:solidFill>
                  <a:schemeClr val="hlink"/>
                </a:solidFill>
                <a:latin typeface="Arial" charset="0"/>
                <a:cs typeface="Courier New" pitchFamily="49" charset="0"/>
              </a:rPr>
              <a:t>Wide form</a:t>
            </a:r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RESHAPE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. reshape long cd, i(id) j(visit)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600" b="1" smtClean="0">
                <a:solidFill>
                  <a:schemeClr val="hlink"/>
                </a:solidFill>
                <a:latin typeface="Arial" charset="0"/>
                <a:cs typeface="Courier New" pitchFamily="49" charset="0"/>
              </a:rPr>
              <a:t>reshape keyword stem,  i(unit id) j(newvar)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. list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 +------------------+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 | id   visit    cd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 |------------------|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1. |  1       1   450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2. |  1       2   423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3. |  1       3   387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4. |  1       4   320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5. |  1       5   349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 |------------------|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6. |  1       6   299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7. |  2       1   187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8. |  2       2   220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9. |  2       3   201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10. |  2       4   177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 |------------------|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11. |  2       5   140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12. |  2       6   101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13. |  3       1   380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14. |  3       2   369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15. |  3       3   348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 |------------------|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16. |  3       4   331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17. |  3       5   303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18. |  3       6   329 |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100" smtClean="0">
                <a:latin typeface="Courier New" pitchFamily="49" charset="0"/>
                <a:cs typeface="Courier New" pitchFamily="49" charset="0"/>
              </a:rPr>
              <a:t>     +------------------+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600" b="1" smtClean="0">
                <a:solidFill>
                  <a:schemeClr val="hlink"/>
                </a:solidFill>
                <a:latin typeface="Arial" charset="0"/>
                <a:cs typeface="Courier New" pitchFamily="49" charset="0"/>
              </a:rPr>
              <a:t>Long form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1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reshape wide cd, i(id) j(visit)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600" b="1" smtClean="0">
                <a:solidFill>
                  <a:schemeClr val="hlink"/>
                </a:solidFill>
                <a:latin typeface="Arial" charset="0"/>
                <a:cs typeface="Courier New" pitchFamily="49" charset="0"/>
              </a:rPr>
              <a:t>reshape keyword stem,  i(unit id) j(dropvar)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600" b="1" smtClean="0">
                <a:solidFill>
                  <a:schemeClr val="hlink"/>
                </a:solidFill>
                <a:latin typeface="Arial" charset="0"/>
                <a:cs typeface="Courier New" pitchFamily="49" charset="0"/>
                <a:sym typeface="Wingdings" pitchFamily="2" charset="2"/>
              </a:rPr>
              <a:t> New variable is stem+dropvar (cd+visit)</a:t>
            </a:r>
            <a:endParaRPr lang="en-US" sz="1600" b="1" smtClean="0">
              <a:solidFill>
                <a:schemeClr val="hlink"/>
              </a:solidFill>
              <a:latin typeface="Arial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. list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+----------------------------------------+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| id   cd1   cd2   cd3   cd4   cd5   cd6 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|----------------------------------------|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1. |  1   450   423   387   320   349   299 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2. |  2   187   220   201   177   140   101 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3. |  3   380   369   348   331   303   329 |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   +----------------------------------------+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1600" b="1" smtClean="0">
                <a:solidFill>
                  <a:schemeClr val="hlink"/>
                </a:solidFill>
                <a:latin typeface="Arial" charset="0"/>
                <a:cs typeface="Courier New" pitchFamily="49" charset="0"/>
              </a:rPr>
              <a:t>Wide form</a:t>
            </a:r>
          </a:p>
          <a:p>
            <a:pPr marL="0" indent="0" eaLnBrk="1" hangingPunct="1">
              <a:buFont typeface="Arial" charset="0"/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UGDP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The ugdp.dta dataset describes the results from a drug trial among diabetics. The exposure (</a:t>
            </a:r>
            <a:r>
              <a:rPr lang="en-US" smtClean="0">
                <a:solidFill>
                  <a:schemeClr val="accent1"/>
                </a:solidFill>
              </a:rPr>
              <a:t>exposed</a:t>
            </a:r>
            <a:r>
              <a:rPr lang="en-US" smtClean="0"/>
              <a:t>) is tolbutamide, and the outcome (</a:t>
            </a:r>
            <a:r>
              <a:rPr lang="en-US" smtClean="0">
                <a:solidFill>
                  <a:schemeClr val="accent1"/>
                </a:solidFill>
              </a:rPr>
              <a:t>case</a:t>
            </a:r>
            <a:r>
              <a:rPr lang="en-US" smtClean="0"/>
              <a:t>) is death within a fixed time period.</a:t>
            </a:r>
          </a:p>
          <a:p>
            <a:pPr marL="0" indent="0" eaLnBrk="1" hangingPunct="1">
              <a:buFont typeface="Arial" charset="0"/>
              <a:buNone/>
            </a:pPr>
            <a:endParaRPr lang="en-US" smtClean="0"/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The dataset is provided in tabular form with </a:t>
            </a:r>
            <a:r>
              <a:rPr lang="en-US" smtClean="0">
                <a:solidFill>
                  <a:schemeClr val="accent1"/>
                </a:solidFill>
              </a:rPr>
              <a:t>pop</a:t>
            </a:r>
            <a:r>
              <a:rPr lang="en-US" smtClean="0"/>
              <a:t> indicating the number of subjects in each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300" smtClean="0">
                <a:latin typeface="Courier New" pitchFamily="49" charset="0"/>
                <a:cs typeface="Times New Roman" pitchFamily="18" charset="0"/>
              </a:rPr>
              <a:t>use http://courses.washington.edu/b513/datasets/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ugdp.dta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. list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+----------------------------+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| age   case   exposed   pop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|----------------------------|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1. | &lt;55      0         0   115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2. | &lt;55      0         1    98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3. | &lt;55      1         0     5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4. | &lt;55      1         1     8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5. | 55+      0         0    69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|----------------------------|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6. | 55+      0         1    76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7. | 55+      1         0    16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8. | 55+      1         1    22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+----------------------------+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300" smtClean="0">
                <a:latin typeface="Courier New" pitchFamily="49" charset="0"/>
                <a:cs typeface="Times New Roman" pitchFamily="18" charset="0"/>
              </a:rPr>
              <a:t>use http://courses.washington.edu/b513/datasets/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ugdp.dta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. list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+----------------------------+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| age   case   exposed   pop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|----------------------------|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1. | &lt;55      0         0   115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2. | &lt;55      0         1    98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3. | &lt;55      1         0     5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4. | &lt;55      1         1     8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5. | 55+      0         0    69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|----------------------------|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6. | 55+      0         1    76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7. | 55+      1         0    16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8. | 55+      1         1    22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+----------------------------+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. tab case exposed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</a:endParaRP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      |        exposed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 case |         0          1 |     Total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    0 |         2          2 |         4 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    1 |         2          2 |         4 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Total |         4          4 |         8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300" smtClean="0">
                <a:latin typeface="Courier New" pitchFamily="49" charset="0"/>
                <a:cs typeface="Times New Roman" pitchFamily="18" charset="0"/>
              </a:rPr>
              <a:t>use http://courses.washington.edu/b513/datasets/</a:t>
            </a:r>
            <a:r>
              <a:rPr lang="en-US" sz="1300" smtClean="0">
                <a:latin typeface="Courier New" pitchFamily="49" charset="0"/>
                <a:cs typeface="Courier New" pitchFamily="49" charset="0"/>
              </a:rPr>
              <a:t>ugdp.dta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. list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+----------------------------+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| age   case   exposed   pop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|----------------------------|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1. | &lt;55      0         0   115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2. | &lt;55      0         1    98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3. | &lt;55      1         0     5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4. | &lt;55      1         1     8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5. | 55+      0         0    69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|----------------------------|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6. | 55+      0         1    76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7. | 55+      1         0    16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8. | 55+      1         1    22 |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  <a:cs typeface="Courier New" pitchFamily="49" charset="0"/>
              </a:rPr>
              <a:t>     +----------------------------+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. tab case exposed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</a:endParaRP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      |        exposed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 case |         0          1 |     Total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    0 |         2          2 |         4 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    1 |         2          2 |         4 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r>
              <a:rPr lang="en-US" sz="1300" smtClean="0">
                <a:latin typeface="Courier New" pitchFamily="49" charset="0"/>
              </a:rPr>
              <a:t>     Total |         4          4 |         8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tabLst>
                <a:tab pos="457200" algn="l"/>
                <a:tab pos="2743200" algn="ctr"/>
                <a:tab pos="5486400" algn="r"/>
              </a:tabLst>
            </a:pPr>
            <a:endParaRPr lang="en-US" sz="13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58" name="Line 3"/>
          <p:cNvSpPr>
            <a:spLocks noChangeShapeType="1"/>
          </p:cNvSpPr>
          <p:nvPr/>
        </p:nvSpPr>
        <p:spPr bwMode="auto">
          <a:xfrm>
            <a:off x="1066800" y="4038600"/>
            <a:ext cx="3429000" cy="2362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 flipH="1">
            <a:off x="1066800" y="4038600"/>
            <a:ext cx="3429000" cy="2209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5668963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2743200" algn="ctr"/>
                <a:tab pos="5486400" algn="r"/>
                <a:tab pos="457200" algn="l"/>
              </a:tabLst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800" dirty="0" smtClean="0">
                <a:latin typeface="Courier New"/>
                <a:ea typeface="Times New Roman"/>
                <a:cs typeface="Times New Roman"/>
              </a:rPr>
              <a:t>use http://courses.washington.edu/b513/datasets/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ugdp.dta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list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+----------------------------+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| age   case   exposed   pop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|----------------------------|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1. | &lt;55      0         0   115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2. | &lt;55      0         1    98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3. | &lt;55      1         0     5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4. | &lt;55      1         1     8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5. | 55+      0         0    69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|----------------------------|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6. | 55+      0         1    76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7. | 55+      1         0    16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8. | 55+      1         1    22 |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+----------------------------+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tab case exposed 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=pop]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|        exposed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case |         0          1 |     Total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0 |       184        174 |       358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1 |        21         30 |        51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Total |       205        204 |       409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668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expand pop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(401 observations created)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tab case exposed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  |        exposed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case |         0          1 |     Total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0 |       184        174 |       358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1 |        21         30 |        51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Total |       205        204 |       409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30 21 \ 174 184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  |          col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row |         1          2 |     Total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1 |        30         21 |        51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    2 |       174        184 |       358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-----------+----------------------+----------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     Total |       204        205 |       409 </a:t>
            </a:r>
          </a:p>
          <a:p>
            <a:pPr marL="0" indent="0">
              <a:buFont typeface="Arial" charset="0"/>
              <a:buNone/>
            </a:pPr>
            <a:endParaRPr lang="en-US" sz="1300" dirty="0" smtClean="0">
              <a:latin typeface="Courier New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</a:rPr>
              <a:t>           Fisher's exact =                 0.181</a:t>
            </a:r>
          </a:p>
          <a:p>
            <a:pPr marL="0" indent="0">
              <a:buFont typeface="Arial" charset="0"/>
              <a:buNone/>
            </a:pPr>
            <a:r>
              <a:rPr lang="en-US" sz="1300" dirty="0" smtClean="0">
                <a:latin typeface="Courier New" pitchFamily="49" charset="0"/>
              </a:rPr>
              <a:t>   1-sided Fisher's exact =                 0.112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3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Common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options for tab: by, chi2, exact, row, col, missing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3951</Words>
  <Application>Microsoft Office PowerPoint</Application>
  <PresentationFormat>On-screen Show (4:3)</PresentationFormat>
  <Paragraphs>675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Biostat 513</vt:lpstr>
      <vt:lpstr>Aims</vt:lpstr>
      <vt:lpstr>Stata</vt:lpstr>
      <vt:lpstr>UGDP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HIVNET VPS</vt:lpstr>
      <vt:lpstr>PowerPoint Presentation</vt:lpstr>
      <vt:lpstr>PowerPoint Presentation</vt:lpstr>
      <vt:lpstr>PowerPoint Presentation</vt:lpstr>
      <vt:lpstr>PowerPoint Presentation</vt:lpstr>
      <vt:lpstr>RESHAPE</vt:lpstr>
      <vt:lpstr>PowerPoint Presentation</vt:lpstr>
      <vt:lpstr>PowerPoint Presentation</vt:lpstr>
    </vt:vector>
  </TitlesOfParts>
  <Company>UW Biostatistics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Biostat 513</dc:title>
  <dc:creator>Jim Hughes</dc:creator>
  <cp:lastModifiedBy>yanez</cp:lastModifiedBy>
  <cp:revision>26</cp:revision>
  <dcterms:created xsi:type="dcterms:W3CDTF">2012-03-28T16:37:31Z</dcterms:created>
  <dcterms:modified xsi:type="dcterms:W3CDTF">2013-03-29T18:37:29Z</dcterms:modified>
</cp:coreProperties>
</file>