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2" r:id="rId3"/>
    <p:sldId id="274" r:id="rId4"/>
    <p:sldId id="276" r:id="rId5"/>
    <p:sldId id="275" r:id="rId6"/>
    <p:sldId id="273" r:id="rId7"/>
    <p:sldId id="277" r:id="rId8"/>
    <p:sldId id="278" r:id="rId9"/>
    <p:sldId id="279" r:id="rId10"/>
    <p:sldId id="280" r:id="rId11"/>
    <p:sldId id="281" r:id="rId12"/>
    <p:sldId id="282" r:id="rId13"/>
    <p:sldId id="283" r:id="rId14"/>
    <p:sldId id="284" r:id="rId15"/>
    <p:sldId id="288" r:id="rId16"/>
    <p:sldId id="289" r:id="rId17"/>
    <p:sldId id="290" r:id="rId18"/>
    <p:sldId id="291" r:id="rId19"/>
    <p:sldId id="292" r:id="rId20"/>
    <p:sldId id="293" r:id="rId21"/>
    <p:sldId id="294" r:id="rId22"/>
    <p:sldId id="295" r:id="rId23"/>
    <p:sldId id="29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36" y="-80"/>
      </p:cViewPr>
      <p:guideLst>
        <p:guide orient="horz" pos="2160"/>
        <p:guide pos="2880"/>
      </p:guideLst>
    </p:cSldViewPr>
  </p:slideViewPr>
  <p:notesTextViewPr>
    <p:cViewPr>
      <p:scale>
        <a:sx n="1" d="1"/>
        <a:sy n="1" d="1"/>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863B3E8-DCFA-438C-ABF4-9F98AC0693EF}" type="datetimeFigureOut">
              <a:rPr lang="en-US" smtClean="0"/>
              <a:t>4/7/13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36F7E8E-3F25-424D-A512-72AB2A21A8DD}" type="slidenum">
              <a:rPr lang="en-US" smtClean="0"/>
              <a:t>‹#›</a:t>
            </a:fld>
            <a:endParaRPr lang="en-US"/>
          </a:p>
        </p:txBody>
      </p:sp>
    </p:spTree>
    <p:extLst>
      <p:ext uri="{BB962C8B-B14F-4D97-AF65-F5344CB8AC3E}">
        <p14:creationId xmlns:p14="http://schemas.microsoft.com/office/powerpoint/2010/main" val="3960381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binomial probability</a:t>
            </a:r>
            <a:r>
              <a:rPr lang="en-US" baseline="0" dirty="0" smtClean="0"/>
              <a:t> ? </a:t>
            </a:r>
          </a:p>
          <a:p>
            <a:r>
              <a:rPr lang="en-US" baseline="0" dirty="0" smtClean="0"/>
              <a:t>Which measure we use – depends on study design as well scientific question of interest </a:t>
            </a:r>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2</a:t>
            </a:fld>
            <a:endParaRPr lang="en-US"/>
          </a:p>
        </p:txBody>
      </p:sp>
    </p:spTree>
    <p:extLst>
      <p:ext uri="{BB962C8B-B14F-4D97-AF65-F5344CB8AC3E}">
        <p14:creationId xmlns:p14="http://schemas.microsoft.com/office/powerpoint/2010/main" val="225195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7</a:t>
            </a:fld>
            <a:endParaRPr lang="en-US"/>
          </a:p>
        </p:txBody>
      </p:sp>
    </p:spTree>
    <p:extLst>
      <p:ext uri="{BB962C8B-B14F-4D97-AF65-F5344CB8AC3E}">
        <p14:creationId xmlns:p14="http://schemas.microsoft.com/office/powerpoint/2010/main" val="341986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 ? </a:t>
            </a:r>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14</a:t>
            </a:fld>
            <a:endParaRPr lang="en-US"/>
          </a:p>
        </p:txBody>
      </p:sp>
    </p:spTree>
    <p:extLst>
      <p:ext uri="{BB962C8B-B14F-4D97-AF65-F5344CB8AC3E}">
        <p14:creationId xmlns:p14="http://schemas.microsoft.com/office/powerpoint/2010/main" val="219008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Fiser’s</a:t>
            </a:r>
            <a:r>
              <a:rPr lang="en-US" dirty="0" smtClean="0"/>
              <a:t> exact test – too</a:t>
            </a:r>
            <a:r>
              <a:rPr lang="en-US" baseline="0" dirty="0" smtClean="0"/>
              <a:t> conservative at times; implication is that the type 1 error rate is inflated &gt; 5%. You reject the null hypothesis more often than not. Compare p values from chi-</a:t>
            </a:r>
            <a:r>
              <a:rPr lang="en-US" baseline="0" dirty="0" err="1" smtClean="0"/>
              <a:t>sq</a:t>
            </a:r>
            <a:r>
              <a:rPr lang="en-US" baseline="0" dirty="0" smtClean="0"/>
              <a:t> to fisher’s = see class notes. P-value for fisher is typically larger. </a:t>
            </a:r>
          </a:p>
          <a:p>
            <a:r>
              <a:rPr lang="en-US" baseline="0" dirty="0" smtClean="0"/>
              <a:t>What’s wrong with the CI’s – comparison of CI’s is not appropriate to check if the RD is significantly different from the null. Its possible that even if they overlap, the p value for the RD might be significant. Its better to test the point estimate (RD) directly and consider its p value. The discrepancy arises because it is a two-sample comparison of the CI’s as opposed to a one sample t-test or chi-</a:t>
            </a:r>
            <a:r>
              <a:rPr lang="en-US" baseline="0" dirty="0" err="1" smtClean="0"/>
              <a:t>sq</a:t>
            </a:r>
            <a:r>
              <a:rPr lang="en-US" baseline="0" dirty="0" smtClean="0"/>
              <a:t> test for the RD. Remember that CI around the absolute risk is not a comparative measure of the CI around the RD. </a:t>
            </a:r>
          </a:p>
        </p:txBody>
      </p:sp>
      <p:sp>
        <p:nvSpPr>
          <p:cNvPr id="4" name="Slide Number Placeholder 3"/>
          <p:cNvSpPr>
            <a:spLocks noGrp="1"/>
          </p:cNvSpPr>
          <p:nvPr>
            <p:ph type="sldNum" sz="quarter" idx="10"/>
          </p:nvPr>
        </p:nvSpPr>
        <p:spPr/>
        <p:txBody>
          <a:bodyPr/>
          <a:lstStyle/>
          <a:p>
            <a:fld id="{436F7E8E-3F25-424D-A512-72AB2A21A8DD}" type="slidenum">
              <a:rPr lang="en-US" smtClean="0"/>
              <a:t>16</a:t>
            </a:fld>
            <a:endParaRPr lang="en-US"/>
          </a:p>
        </p:txBody>
      </p:sp>
    </p:spTree>
    <p:extLst>
      <p:ext uri="{BB962C8B-B14F-4D97-AF65-F5344CB8AC3E}">
        <p14:creationId xmlns:p14="http://schemas.microsoft.com/office/powerpoint/2010/main" val="297077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Interaction : depends on what effect measure</a:t>
            </a:r>
            <a:r>
              <a:rPr lang="en-US" baseline="0" dirty="0" smtClean="0"/>
              <a:t> is chosen. </a:t>
            </a:r>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18</a:t>
            </a:fld>
            <a:endParaRPr lang="en-US"/>
          </a:p>
        </p:txBody>
      </p:sp>
    </p:spTree>
    <p:extLst>
      <p:ext uri="{BB962C8B-B14F-4D97-AF65-F5344CB8AC3E}">
        <p14:creationId xmlns:p14="http://schemas.microsoft.com/office/powerpoint/2010/main" val="290211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a:t>
            </a:r>
            <a:r>
              <a:rPr lang="en-US" baseline="0" dirty="0" smtClean="0"/>
              <a:t> a women goes to an antenatal clinic with T or C, her probability of going to a LD clinic with a discordant strategy (CT or TC) is random. In such a case, the actual causal effect for each subject is an average causal effect, since there is no confounding (random allocation). </a:t>
            </a:r>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20</a:t>
            </a:fld>
            <a:endParaRPr lang="en-US"/>
          </a:p>
        </p:txBody>
      </p:sp>
    </p:spTree>
    <p:extLst>
      <p:ext uri="{BB962C8B-B14F-4D97-AF65-F5344CB8AC3E}">
        <p14:creationId xmlns:p14="http://schemas.microsoft.com/office/powerpoint/2010/main" val="1230467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Possibly select a different illustration here…</a:t>
            </a:r>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21</a:t>
            </a:fld>
            <a:endParaRPr lang="en-US"/>
          </a:p>
        </p:txBody>
      </p:sp>
    </p:spTree>
    <p:extLst>
      <p:ext uri="{BB962C8B-B14F-4D97-AF65-F5344CB8AC3E}">
        <p14:creationId xmlns:p14="http://schemas.microsoft.com/office/powerpoint/2010/main" val="3059223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that neither age nor education are confounders either </a:t>
            </a:r>
          </a:p>
          <a:p>
            <a:endParaRPr lang="en-US" dirty="0"/>
          </a:p>
        </p:txBody>
      </p:sp>
      <p:sp>
        <p:nvSpPr>
          <p:cNvPr id="4" name="Slide Number Placeholder 3"/>
          <p:cNvSpPr>
            <a:spLocks noGrp="1"/>
          </p:cNvSpPr>
          <p:nvPr>
            <p:ph type="sldNum" sz="quarter" idx="10"/>
          </p:nvPr>
        </p:nvSpPr>
        <p:spPr/>
        <p:txBody>
          <a:bodyPr/>
          <a:lstStyle/>
          <a:p>
            <a:fld id="{436F7E8E-3F25-424D-A512-72AB2A21A8DD}" type="slidenum">
              <a:rPr lang="en-US" smtClean="0"/>
              <a:t>23</a:t>
            </a:fld>
            <a:endParaRPr lang="en-US"/>
          </a:p>
        </p:txBody>
      </p:sp>
    </p:spTree>
    <p:extLst>
      <p:ext uri="{BB962C8B-B14F-4D97-AF65-F5344CB8AC3E}">
        <p14:creationId xmlns:p14="http://schemas.microsoft.com/office/powerpoint/2010/main" val="455588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D2C7EA-EECF-479D-BFEA-709F5A4AEEFC}" type="datetimeFigureOut">
              <a:rPr lang="en-US" smtClean="0"/>
              <a:t>4/7/13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22181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2C7EA-EECF-479D-BFEA-709F5A4AEEFC}" type="datetimeFigureOut">
              <a:rPr lang="en-US" smtClean="0"/>
              <a:t>4/7/13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24663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2C7EA-EECF-479D-BFEA-709F5A4AEEFC}" type="datetimeFigureOut">
              <a:rPr lang="en-US" smtClean="0"/>
              <a:t>4/7/13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07184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2C7EA-EECF-479D-BFEA-709F5A4AEEFC}" type="datetimeFigureOut">
              <a:rPr lang="en-US" smtClean="0"/>
              <a:t>4/7/13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01075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2C7EA-EECF-479D-BFEA-709F5A4AEEFC}" type="datetimeFigureOut">
              <a:rPr lang="en-US" smtClean="0"/>
              <a:t>4/7/13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3703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D2C7EA-EECF-479D-BFEA-709F5A4AEEFC}" type="datetimeFigureOut">
              <a:rPr lang="en-US" smtClean="0"/>
              <a:t>4/7/13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13308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D2C7EA-EECF-479D-BFEA-709F5A4AEEFC}" type="datetimeFigureOut">
              <a:rPr lang="en-US" smtClean="0"/>
              <a:t>4/7/13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30366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D2C7EA-EECF-479D-BFEA-709F5A4AEEFC}" type="datetimeFigureOut">
              <a:rPr lang="en-US" smtClean="0"/>
              <a:t>4/7/13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14318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2C7EA-EECF-479D-BFEA-709F5A4AEEFC}" type="datetimeFigureOut">
              <a:rPr lang="en-US" smtClean="0"/>
              <a:t>4/7/13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188437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2C7EA-EECF-479D-BFEA-709F5A4AEEFC}" type="datetimeFigureOut">
              <a:rPr lang="en-US" smtClean="0"/>
              <a:t>4/7/13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220958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2C7EA-EECF-479D-BFEA-709F5A4AEEFC}" type="datetimeFigureOut">
              <a:rPr lang="en-US" smtClean="0"/>
              <a:t>4/7/13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AD1B8-F5C7-49AD-8F27-44B29365FEDC}" type="slidenum">
              <a:rPr lang="en-US" smtClean="0"/>
              <a:t>‹#›</a:t>
            </a:fld>
            <a:endParaRPr lang="en-US"/>
          </a:p>
        </p:txBody>
      </p:sp>
    </p:spTree>
    <p:extLst>
      <p:ext uri="{BB962C8B-B14F-4D97-AF65-F5344CB8AC3E}">
        <p14:creationId xmlns:p14="http://schemas.microsoft.com/office/powerpoint/2010/main" val="2336144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2C7EA-EECF-479D-BFEA-709F5A4AEEFC}" type="datetimeFigureOut">
              <a:rPr lang="en-US" smtClean="0"/>
              <a:t>4/7/13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AD1B8-F5C7-49AD-8F27-44B29365FEDC}" type="slidenum">
              <a:rPr lang="en-US" smtClean="0"/>
              <a:t>‹#›</a:t>
            </a:fld>
            <a:endParaRPr lang="en-US"/>
          </a:p>
        </p:txBody>
      </p:sp>
    </p:spTree>
    <p:extLst>
      <p:ext uri="{BB962C8B-B14F-4D97-AF65-F5344CB8AC3E}">
        <p14:creationId xmlns:p14="http://schemas.microsoft.com/office/powerpoint/2010/main" val="314011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dirty="0" err="1" smtClean="0"/>
              <a:t>Biostat</a:t>
            </a:r>
            <a:r>
              <a:rPr lang="en-US" dirty="0" smtClean="0"/>
              <a:t> 513</a:t>
            </a:r>
            <a:endParaRPr lang="en-US" dirty="0"/>
          </a:p>
        </p:txBody>
      </p:sp>
      <p:sp>
        <p:nvSpPr>
          <p:cNvPr id="3" name="Subtitle 2"/>
          <p:cNvSpPr>
            <a:spLocks noGrp="1"/>
          </p:cNvSpPr>
          <p:nvPr>
            <p:ph type="subTitle" idx="1"/>
          </p:nvPr>
        </p:nvSpPr>
        <p:spPr/>
        <p:txBody>
          <a:bodyPr/>
          <a:lstStyle/>
          <a:p>
            <a:r>
              <a:rPr lang="en-US" dirty="0" smtClean="0"/>
              <a:t>Discussion week 2</a:t>
            </a:r>
          </a:p>
          <a:p>
            <a:r>
              <a:rPr lang="en-US" dirty="0" smtClean="0"/>
              <a:t>(4/8/13 – 4/12/13)</a:t>
            </a:r>
            <a:endParaRPr lang="en-US" dirty="0"/>
          </a:p>
        </p:txBody>
      </p:sp>
    </p:spTree>
    <p:extLst>
      <p:ext uri="{BB962C8B-B14F-4D97-AF65-F5344CB8AC3E}">
        <p14:creationId xmlns:p14="http://schemas.microsoft.com/office/powerpoint/2010/main" val="287836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a:t>Again, because we are dealing with a </a:t>
            </a:r>
            <a:r>
              <a:rPr lang="en-US" dirty="0" smtClean="0"/>
              <a:t>case control study</a:t>
            </a:r>
            <a:r>
              <a:rPr lang="en-US" dirty="0"/>
              <a:t>, we would use the odds ratio.</a:t>
            </a:r>
          </a:p>
        </p:txBody>
      </p:sp>
    </p:spTree>
    <p:extLst>
      <p:ext uri="{BB962C8B-B14F-4D97-AF65-F5344CB8AC3E}">
        <p14:creationId xmlns:p14="http://schemas.microsoft.com/office/powerpoint/2010/main" val="304863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solidFill>
                  <a:srgbClr val="FF0000"/>
                </a:solidFill>
              </a:rPr>
              <a:t>APPROVe</a:t>
            </a:r>
            <a:r>
              <a:rPr lang="en-US" dirty="0" smtClean="0"/>
              <a:t> trial - RCT</a:t>
            </a:r>
          </a:p>
          <a:p>
            <a:endParaRPr lang="en-US" dirty="0"/>
          </a:p>
          <a:p>
            <a:pPr marL="0" indent="0">
              <a:buNone/>
            </a:pPr>
            <a:endParaRPr lang="en-US" dirty="0" smtClean="0"/>
          </a:p>
          <a:p>
            <a:endParaRPr lang="en-US" dirty="0" smtClean="0"/>
          </a:p>
          <a:p>
            <a:endParaRPr lang="en-US" dirty="0" smtClean="0"/>
          </a:p>
          <a:p>
            <a:r>
              <a:rPr lang="en-US" dirty="0" smtClean="0"/>
              <a:t>What </a:t>
            </a:r>
            <a:r>
              <a:rPr lang="en-US" dirty="0"/>
              <a:t>measure of association best </a:t>
            </a:r>
            <a:r>
              <a:rPr lang="en-US" dirty="0" smtClean="0"/>
              <a:t>describes the </a:t>
            </a:r>
            <a:r>
              <a:rPr lang="en-US" dirty="0"/>
              <a:t>association between treatment (</a:t>
            </a:r>
            <a:r>
              <a:rPr lang="en-US" dirty="0" err="1" smtClean="0"/>
              <a:t>Vioxx</a:t>
            </a:r>
            <a:r>
              <a:rPr lang="en-US" dirty="0" smtClean="0"/>
              <a:t>) and </a:t>
            </a:r>
            <a:r>
              <a:rPr lang="en-US" dirty="0"/>
              <a:t>the presence of adenomatous </a:t>
            </a:r>
            <a:r>
              <a:rPr lang="en-US" dirty="0" smtClean="0"/>
              <a:t>polyps found </a:t>
            </a:r>
            <a:r>
              <a:rPr lang="en-US" dirty="0"/>
              <a:t>by colonoscopy during years 1‐3 </a:t>
            </a:r>
            <a:r>
              <a:rPr lang="en-US" dirty="0" smtClean="0"/>
              <a:t>of follow‐up</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2871185050"/>
              </p:ext>
            </p:extLst>
          </p:nvPr>
        </p:nvGraphicFramePr>
        <p:xfrm>
          <a:off x="1676400" y="2209800"/>
          <a:ext cx="5257800" cy="1752600"/>
        </p:xfrm>
        <a:graphic>
          <a:graphicData uri="http://schemas.openxmlformats.org/drawingml/2006/table">
            <a:tbl>
              <a:tblPr firstRow="1" bandRow="1">
                <a:tableStyleId>{5C22544A-7EE6-4342-B048-85BDC9FD1C3A}</a:tableStyleId>
              </a:tblPr>
              <a:tblGrid>
                <a:gridCol w="2438400"/>
                <a:gridCol w="1371600"/>
                <a:gridCol w="1447800"/>
              </a:tblGrid>
              <a:tr h="370840">
                <a:tc>
                  <a:txBody>
                    <a:bodyPr/>
                    <a:lstStyle/>
                    <a:p>
                      <a:endParaRPr lang="en-US" dirty="0"/>
                    </a:p>
                  </a:txBody>
                  <a:tcPr/>
                </a:tc>
                <a:tc>
                  <a:txBody>
                    <a:bodyPr/>
                    <a:lstStyle/>
                    <a:p>
                      <a:pPr algn="ctr"/>
                      <a:r>
                        <a:rPr lang="en-US" dirty="0" err="1" smtClean="0"/>
                        <a:t>Vioxx</a:t>
                      </a:r>
                      <a:endParaRPr lang="en-US" dirty="0"/>
                    </a:p>
                  </a:txBody>
                  <a:tcPr/>
                </a:tc>
                <a:tc>
                  <a:txBody>
                    <a:bodyPr/>
                    <a:lstStyle/>
                    <a:p>
                      <a:pPr algn="ctr"/>
                      <a:r>
                        <a:rPr lang="en-US" dirty="0" smtClean="0"/>
                        <a:t>Placebo</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Adenomatous Polyps</a:t>
                      </a:r>
                    </a:p>
                    <a:p>
                      <a:r>
                        <a:rPr lang="en-US" sz="1800" b="0" i="0" u="none" strike="noStrike" kern="1200" baseline="0" dirty="0" smtClean="0">
                          <a:solidFill>
                            <a:schemeClr val="dk1"/>
                          </a:solidFill>
                          <a:latin typeface="+mn-lt"/>
                          <a:ea typeface="+mn-ea"/>
                          <a:cs typeface="+mn-cs"/>
                        </a:rPr>
                        <a:t>years 1‐3</a:t>
                      </a:r>
                      <a:endParaRPr lang="en-US" dirty="0"/>
                    </a:p>
                  </a:txBody>
                  <a:tcPr/>
                </a:tc>
                <a:tc>
                  <a:txBody>
                    <a:bodyPr/>
                    <a:lstStyle/>
                    <a:p>
                      <a:pPr algn="ctr"/>
                      <a:r>
                        <a:rPr lang="en-US" dirty="0" smtClean="0"/>
                        <a:t>460</a:t>
                      </a:r>
                      <a:endParaRPr lang="en-US" dirty="0"/>
                    </a:p>
                  </a:txBody>
                  <a:tcPr/>
                </a:tc>
                <a:tc>
                  <a:txBody>
                    <a:bodyPr/>
                    <a:lstStyle/>
                    <a:p>
                      <a:pPr algn="ctr"/>
                      <a:r>
                        <a:rPr lang="en-US" dirty="0" smtClean="0"/>
                        <a:t>646</a:t>
                      </a:r>
                      <a:endParaRPr lang="en-US" dirty="0"/>
                    </a:p>
                  </a:txBody>
                  <a:tcPr/>
                </a:tc>
              </a:tr>
              <a:tr h="370840">
                <a:tc>
                  <a:txBody>
                    <a:bodyPr/>
                    <a:lstStyle/>
                    <a:p>
                      <a:r>
                        <a:rPr lang="en-US" dirty="0" smtClean="0"/>
                        <a:t>None</a:t>
                      </a:r>
                      <a:endParaRPr lang="en-US" dirty="0"/>
                    </a:p>
                  </a:txBody>
                  <a:tcPr/>
                </a:tc>
                <a:tc>
                  <a:txBody>
                    <a:bodyPr/>
                    <a:lstStyle/>
                    <a:p>
                      <a:pPr algn="ctr"/>
                      <a:r>
                        <a:rPr lang="en-US" dirty="0" smtClean="0"/>
                        <a:t>698</a:t>
                      </a:r>
                      <a:endParaRPr lang="en-US" dirty="0"/>
                    </a:p>
                  </a:txBody>
                  <a:tcPr/>
                </a:tc>
                <a:tc>
                  <a:txBody>
                    <a:bodyPr/>
                    <a:lstStyle/>
                    <a:p>
                      <a:pPr algn="ctr"/>
                      <a:r>
                        <a:rPr lang="en-US" dirty="0" smtClean="0"/>
                        <a:t>596</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1158</a:t>
                      </a:r>
                      <a:endParaRPr lang="en-US" dirty="0"/>
                    </a:p>
                  </a:txBody>
                  <a:tcPr/>
                </a:tc>
                <a:tc>
                  <a:txBody>
                    <a:bodyPr/>
                    <a:lstStyle/>
                    <a:p>
                      <a:pPr algn="ctr"/>
                      <a:r>
                        <a:rPr lang="en-US" dirty="0" smtClean="0"/>
                        <a:t>1215</a:t>
                      </a:r>
                      <a:endParaRPr lang="en-US" dirty="0"/>
                    </a:p>
                  </a:txBody>
                  <a:tcPr/>
                </a:tc>
              </a:tr>
            </a:tbl>
          </a:graphicData>
        </a:graphic>
      </p:graphicFrame>
    </p:spTree>
    <p:extLst>
      <p:ext uri="{BB962C8B-B14F-4D97-AF65-F5344CB8AC3E}">
        <p14:creationId xmlns:p14="http://schemas.microsoft.com/office/powerpoint/2010/main" val="312779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lnSpcReduction="10000"/>
          </a:bodyPr>
          <a:lstStyle/>
          <a:p>
            <a:r>
              <a:rPr lang="en-US" dirty="0"/>
              <a:t>Relative Risk</a:t>
            </a:r>
          </a:p>
          <a:p>
            <a:pPr lvl="1"/>
            <a:r>
              <a:rPr lang="en-US" dirty="0" smtClean="0"/>
              <a:t>Our </a:t>
            </a:r>
            <a:r>
              <a:rPr lang="en-US" dirty="0"/>
              <a:t>scientific question of interest asks us </a:t>
            </a:r>
            <a:r>
              <a:rPr lang="en-US" dirty="0" smtClean="0"/>
              <a:t>to compare </a:t>
            </a:r>
            <a:r>
              <a:rPr lang="en-US" dirty="0"/>
              <a:t>the risk of developing </a:t>
            </a:r>
            <a:r>
              <a:rPr lang="en-US" dirty="0" smtClean="0"/>
              <a:t>adenomatous polyps </a:t>
            </a:r>
            <a:r>
              <a:rPr lang="en-US" dirty="0"/>
              <a:t>in the treatment and placebo groups.</a:t>
            </a:r>
          </a:p>
          <a:p>
            <a:pPr lvl="1"/>
            <a:r>
              <a:rPr lang="en-US" dirty="0" smtClean="0"/>
              <a:t>Since the disease frequency in the placebo group is high, the OR and RR will not be close; also, upper bound on RR is ~1.9</a:t>
            </a:r>
          </a:p>
          <a:p>
            <a:pPr lvl="1"/>
            <a:r>
              <a:rPr lang="en-US" dirty="0" smtClean="0"/>
              <a:t>If we </a:t>
            </a:r>
            <a:r>
              <a:rPr lang="en-US" dirty="0"/>
              <a:t>were interested in the </a:t>
            </a:r>
            <a:r>
              <a:rPr lang="en-US" dirty="0" smtClean="0"/>
              <a:t>absolute difference </a:t>
            </a:r>
            <a:r>
              <a:rPr lang="en-US" dirty="0"/>
              <a:t>in risk between the two groups, </a:t>
            </a:r>
            <a:r>
              <a:rPr lang="en-US" dirty="0" smtClean="0"/>
              <a:t>we could </a:t>
            </a:r>
            <a:r>
              <a:rPr lang="en-US" dirty="0"/>
              <a:t>easily calculate the risk difference.</a:t>
            </a:r>
          </a:p>
        </p:txBody>
      </p:sp>
    </p:spTree>
    <p:extLst>
      <p:ext uri="{BB962C8B-B14F-4D97-AF65-F5344CB8AC3E}">
        <p14:creationId xmlns:p14="http://schemas.microsoft.com/office/powerpoint/2010/main" val="190226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Swedish mammography study – 15 year </a:t>
            </a:r>
            <a:r>
              <a:rPr lang="en-US" dirty="0" err="1" smtClean="0"/>
              <a:t>followup</a:t>
            </a:r>
            <a:r>
              <a:rPr lang="en-US" dirty="0" smtClean="0"/>
              <a:t> of women invited to have annual mammogram, or not</a:t>
            </a:r>
          </a:p>
          <a:p>
            <a:endParaRPr lang="en-US" dirty="0"/>
          </a:p>
          <a:p>
            <a:endParaRPr lang="en-US" dirty="0" smtClean="0"/>
          </a:p>
          <a:p>
            <a:endParaRPr lang="en-US" dirty="0"/>
          </a:p>
          <a:p>
            <a:endParaRPr lang="en-US" dirty="0" smtClean="0"/>
          </a:p>
          <a:p>
            <a:r>
              <a:rPr lang="en-US" dirty="0" smtClean="0"/>
              <a:t>What measure of association best summarizes the benefit of mammograms in this population of women?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4829742"/>
              </p:ext>
            </p:extLst>
          </p:nvPr>
        </p:nvGraphicFramePr>
        <p:xfrm>
          <a:off x="1600200" y="2895600"/>
          <a:ext cx="5257800" cy="1483360"/>
        </p:xfrm>
        <a:graphic>
          <a:graphicData uri="http://schemas.openxmlformats.org/drawingml/2006/table">
            <a:tbl>
              <a:tblPr firstRow="1" bandRow="1">
                <a:tableStyleId>{5C22544A-7EE6-4342-B048-85BDC9FD1C3A}</a:tableStyleId>
              </a:tblPr>
              <a:tblGrid>
                <a:gridCol w="2438400"/>
                <a:gridCol w="1371600"/>
                <a:gridCol w="1447800"/>
              </a:tblGrid>
              <a:tr h="370840">
                <a:tc>
                  <a:txBody>
                    <a:bodyPr/>
                    <a:lstStyle/>
                    <a:p>
                      <a:endParaRPr lang="en-US" dirty="0"/>
                    </a:p>
                  </a:txBody>
                  <a:tcPr/>
                </a:tc>
                <a:tc>
                  <a:txBody>
                    <a:bodyPr/>
                    <a:lstStyle/>
                    <a:p>
                      <a:pPr algn="ctr"/>
                      <a:r>
                        <a:rPr lang="en-US" dirty="0" smtClean="0"/>
                        <a:t>Invited</a:t>
                      </a:r>
                      <a:endParaRPr lang="en-US" dirty="0"/>
                    </a:p>
                  </a:txBody>
                  <a:tcPr/>
                </a:tc>
                <a:tc>
                  <a:txBody>
                    <a:bodyPr/>
                    <a:lstStyle/>
                    <a:p>
                      <a:pPr algn="ctr"/>
                      <a:r>
                        <a:rPr lang="en-US" dirty="0" smtClean="0"/>
                        <a:t>Not</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Died of BC</a:t>
                      </a:r>
                      <a:endParaRPr lang="en-US" dirty="0"/>
                    </a:p>
                  </a:txBody>
                  <a:tcPr/>
                </a:tc>
                <a:tc>
                  <a:txBody>
                    <a:bodyPr/>
                    <a:lstStyle/>
                    <a:p>
                      <a:pPr algn="ctr"/>
                      <a:r>
                        <a:rPr lang="en-US" dirty="0" smtClean="0"/>
                        <a:t>511</a:t>
                      </a:r>
                      <a:endParaRPr lang="en-US" dirty="0"/>
                    </a:p>
                  </a:txBody>
                  <a:tcPr/>
                </a:tc>
                <a:tc>
                  <a:txBody>
                    <a:bodyPr/>
                    <a:lstStyle/>
                    <a:p>
                      <a:pPr algn="ctr"/>
                      <a:r>
                        <a:rPr lang="en-US" dirty="0" smtClean="0"/>
                        <a:t>584</a:t>
                      </a:r>
                      <a:endParaRPr lang="en-US" dirty="0"/>
                    </a:p>
                  </a:txBody>
                  <a:tcPr/>
                </a:tc>
              </a:tr>
              <a:tr h="370840">
                <a:tc>
                  <a:txBody>
                    <a:bodyPr/>
                    <a:lstStyle/>
                    <a:p>
                      <a:r>
                        <a:rPr lang="en-US" dirty="0" smtClean="0"/>
                        <a:t>Alive/died other cause</a:t>
                      </a:r>
                      <a:endParaRPr lang="en-US" dirty="0"/>
                    </a:p>
                  </a:txBody>
                  <a:tcPr/>
                </a:tc>
                <a:tc>
                  <a:txBody>
                    <a:bodyPr/>
                    <a:lstStyle/>
                    <a:p>
                      <a:pPr algn="ctr"/>
                      <a:r>
                        <a:rPr lang="en-US" dirty="0" smtClean="0"/>
                        <a:t>129,239</a:t>
                      </a:r>
                      <a:endParaRPr lang="en-US" dirty="0"/>
                    </a:p>
                  </a:txBody>
                  <a:tcPr/>
                </a:tc>
                <a:tc>
                  <a:txBody>
                    <a:bodyPr/>
                    <a:lstStyle/>
                    <a:p>
                      <a:pPr algn="ctr"/>
                      <a:r>
                        <a:rPr lang="en-US" dirty="0" smtClean="0"/>
                        <a:t>116,676</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129,750</a:t>
                      </a:r>
                      <a:endParaRPr lang="en-US" dirty="0"/>
                    </a:p>
                  </a:txBody>
                  <a:tcPr/>
                </a:tc>
                <a:tc>
                  <a:txBody>
                    <a:bodyPr/>
                    <a:lstStyle/>
                    <a:p>
                      <a:pPr algn="ctr"/>
                      <a:r>
                        <a:rPr lang="en-US" dirty="0" smtClean="0"/>
                        <a:t>117,260</a:t>
                      </a:r>
                      <a:endParaRPr lang="en-US" dirty="0"/>
                    </a:p>
                  </a:txBody>
                  <a:tcPr/>
                </a:tc>
              </a:tr>
            </a:tbl>
          </a:graphicData>
        </a:graphic>
      </p:graphicFrame>
    </p:spTree>
    <p:extLst>
      <p:ext uri="{BB962C8B-B14F-4D97-AF65-F5344CB8AC3E}">
        <p14:creationId xmlns:p14="http://schemas.microsoft.com/office/powerpoint/2010/main" val="312265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The RR is .80 indicating a 20% relative benefit due to mammograms</a:t>
            </a:r>
          </a:p>
          <a:p>
            <a:r>
              <a:rPr lang="en-US" b="1" dirty="0" smtClean="0"/>
              <a:t>The RD is -0.001 suggesting that the mammograms prevent 7 deaths per 100,000 women per year.</a:t>
            </a:r>
          </a:p>
          <a:p>
            <a:pPr marL="0" indent="0">
              <a:buNone/>
            </a:pPr>
            <a:endParaRPr lang="en-US" sz="2400" b="1" dirty="0" smtClean="0">
              <a:solidFill>
                <a:srgbClr val="FF0000"/>
              </a:solidFill>
            </a:endParaRPr>
          </a:p>
          <a:p>
            <a:pPr marL="0" indent="0">
              <a:buNone/>
            </a:pPr>
            <a:r>
              <a:rPr lang="en-US" sz="2400" b="1" dirty="0">
                <a:solidFill>
                  <a:srgbClr val="FF0000"/>
                </a:solidFill>
              </a:rPr>
              <a:t>	</a:t>
            </a:r>
            <a:r>
              <a:rPr lang="en-US" sz="2400" b="1" dirty="0" smtClean="0">
                <a:solidFill>
                  <a:srgbClr val="FF0000"/>
                </a:solidFill>
              </a:rPr>
              <a:t>RD x 100,000</a:t>
            </a:r>
            <a:r>
              <a:rPr lang="en-US" sz="2400" b="1" dirty="0">
                <a:solidFill>
                  <a:srgbClr val="FF0000"/>
                </a:solidFill>
              </a:rPr>
              <a:t> </a:t>
            </a:r>
            <a:r>
              <a:rPr lang="en-US" sz="2400" b="1" dirty="0" smtClean="0">
                <a:solidFill>
                  <a:srgbClr val="FF0000"/>
                </a:solidFill>
              </a:rPr>
              <a:t>women / (15 years) = -6.7</a:t>
            </a:r>
            <a:endParaRPr lang="en-US" sz="2400" b="1" dirty="0">
              <a:solidFill>
                <a:srgbClr val="FF0000"/>
              </a:solidFill>
            </a:endParaRPr>
          </a:p>
        </p:txBody>
      </p:sp>
    </p:spTree>
    <p:extLst>
      <p:ext uri="{BB962C8B-B14F-4D97-AF65-F5344CB8AC3E}">
        <p14:creationId xmlns:p14="http://schemas.microsoft.com/office/powerpoint/2010/main" val="128454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r>
              <a:rPr lang="en-US" dirty="0" smtClean="0"/>
              <a:t>A randomized controlled trial was carried out to compare the effects of a single dose of </a:t>
            </a:r>
            <a:r>
              <a:rPr lang="en-US" dirty="0" smtClean="0"/>
              <a:t>prednisone </a:t>
            </a:r>
            <a:r>
              <a:rPr lang="en-US" dirty="0" smtClean="0"/>
              <a:t>and placebo in children with acute asthma.</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79376908"/>
              </p:ext>
            </p:extLst>
          </p:nvPr>
        </p:nvGraphicFramePr>
        <p:xfrm>
          <a:off x="1066800" y="3810000"/>
          <a:ext cx="6324600" cy="2613650"/>
        </p:xfrm>
        <a:graphic>
          <a:graphicData uri="http://schemas.openxmlformats.org/drawingml/2006/table">
            <a:tbl>
              <a:tblPr firstRow="1" bandRow="1">
                <a:tableStyleId>{5C22544A-7EE6-4342-B048-85BDC9FD1C3A}</a:tableStyleId>
              </a:tblPr>
              <a:tblGrid>
                <a:gridCol w="1295400"/>
                <a:gridCol w="744793"/>
                <a:gridCol w="1685256"/>
                <a:gridCol w="1285812"/>
                <a:gridCol w="1313339"/>
              </a:tblGrid>
              <a:tr h="3581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baseline="0" dirty="0" smtClean="0">
                        <a:solidFill>
                          <a:schemeClr val="tx1"/>
                        </a:solidFill>
                      </a:endParaRPr>
                    </a:p>
                    <a:p>
                      <a:r>
                        <a:rPr lang="en-US" baseline="0" dirty="0" smtClean="0">
                          <a:solidFill>
                            <a:schemeClr val="tx1"/>
                          </a:solidFill>
                        </a:rPr>
                        <a:t>Row Totals</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961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Prednisolone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Placebo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143">
                <a:tc rowSpan="2">
                  <a:txBody>
                    <a:bodyPr/>
                    <a:lstStyle/>
                    <a:p>
                      <a:r>
                        <a:rPr lang="en-US" b="1" dirty="0" smtClean="0"/>
                        <a:t>Discharged</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1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47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71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118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675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67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73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8297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results section states “2 patients in the placebo group (3%, 95%CI: -1 to 6%) and 20 in the prednisolone group (30%, 95%CI: 19 to 41%) were discharged at first exam ( p &lt; 0.0001)”. The methods section explains that Fisher’s exact test was used for the p-value.</a:t>
            </a:r>
          </a:p>
          <a:p>
            <a:r>
              <a:rPr lang="en-US" dirty="0" smtClean="0"/>
              <a:t>Was it necessary to use Fisher’s exact test? Was it acceptable? </a:t>
            </a:r>
            <a:endParaRPr lang="en-US" dirty="0" smtClean="0"/>
          </a:p>
          <a:p>
            <a:r>
              <a:rPr lang="en-US" dirty="0" smtClean="0">
                <a:solidFill>
                  <a:srgbClr val="000000"/>
                </a:solidFill>
              </a:rPr>
              <a:t>What’s </a:t>
            </a:r>
            <a:r>
              <a:rPr lang="en-US" dirty="0" smtClean="0">
                <a:solidFill>
                  <a:srgbClr val="000000"/>
                </a:solidFill>
              </a:rPr>
              <a:t>wrong with the CI’s and how could you do it better? </a:t>
            </a:r>
            <a:endParaRPr lang="en-US" dirty="0">
              <a:solidFill>
                <a:srgbClr val="000000"/>
              </a:solidFill>
            </a:endParaRPr>
          </a:p>
        </p:txBody>
      </p:sp>
    </p:spTree>
    <p:extLst>
      <p:ext uri="{BB962C8B-B14F-4D97-AF65-F5344CB8AC3E}">
        <p14:creationId xmlns:p14="http://schemas.microsoft.com/office/powerpoint/2010/main" val="534720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r>
              <a:rPr lang="en-US" dirty="0"/>
              <a:t>A study looks at the risk of bone fractures (over </a:t>
            </a:r>
            <a:r>
              <a:rPr lang="en-US" dirty="0" smtClean="0"/>
              <a:t>the past 5 </a:t>
            </a:r>
            <a:r>
              <a:rPr lang="en-US" dirty="0"/>
              <a:t>years) in women with high calcium levels in their drinking water versus women with low calcium levels. </a:t>
            </a:r>
            <a:endParaRPr lang="en-US" dirty="0" smtClean="0"/>
          </a:p>
          <a:p>
            <a:pPr lvl="0"/>
            <a:endParaRPr lang="en-US" dirty="0"/>
          </a:p>
          <a:p>
            <a:pPr lvl="0"/>
            <a:endParaRPr lang="en-US" dirty="0" smtClean="0"/>
          </a:p>
          <a:p>
            <a:pPr lvl="0"/>
            <a:endParaRPr lang="en-US" dirty="0"/>
          </a:p>
          <a:p>
            <a:r>
              <a:rPr lang="en-US" dirty="0" smtClean="0"/>
              <a:t>What is the study design? </a:t>
            </a:r>
            <a:endParaRPr lang="en-US" dirty="0" smtClean="0"/>
          </a:p>
          <a:p>
            <a:r>
              <a:rPr lang="en-US" dirty="0" smtClean="0"/>
              <a:t>Which </a:t>
            </a:r>
            <a:r>
              <a:rPr lang="en-US" dirty="0"/>
              <a:t>measures of association are valid</a:t>
            </a:r>
            <a:r>
              <a:rPr lang="en-US" dirty="0" smtClean="0"/>
              <a:t>? </a:t>
            </a:r>
            <a:endParaRPr lang="en-US" dirty="0">
              <a:solidFill>
                <a:srgbClr val="FF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31478976"/>
              </p:ext>
            </p:extLst>
          </p:nvPr>
        </p:nvGraphicFramePr>
        <p:xfrm>
          <a:off x="1524000" y="3276600"/>
          <a:ext cx="5551487" cy="1754188"/>
        </p:xfrm>
        <a:graphic>
          <a:graphicData uri="http://schemas.openxmlformats.org/presentationml/2006/ole">
            <mc:AlternateContent xmlns:mc="http://schemas.openxmlformats.org/markup-compatibility/2006">
              <mc:Choice xmlns:v="urn:schemas-microsoft-com:vml" Requires="v">
                <p:oleObj spid="_x0000_s3112" name="Document" r:id="rId3" imgW="5598110" imgH="1769685" progId="Word.Document.12">
                  <p:embed/>
                </p:oleObj>
              </mc:Choice>
              <mc:Fallback>
                <p:oleObj name="Document" r:id="rId3" imgW="5598110" imgH="1769685" progId="Word.Document.12">
                  <p:embed/>
                  <p:pic>
                    <p:nvPicPr>
                      <p:cNvPr id="0" name=""/>
                      <p:cNvPicPr/>
                      <p:nvPr/>
                    </p:nvPicPr>
                    <p:blipFill>
                      <a:blip r:embed="rId4"/>
                      <a:stretch>
                        <a:fillRect/>
                      </a:stretch>
                    </p:blipFill>
                    <p:spPr>
                      <a:xfrm>
                        <a:off x="1524000" y="3276600"/>
                        <a:ext cx="5551487" cy="1754188"/>
                      </a:xfrm>
                      <a:prstGeom prst="rect">
                        <a:avLst/>
                      </a:prstGeom>
                    </p:spPr>
                  </p:pic>
                </p:oleObj>
              </mc:Fallback>
            </mc:AlternateContent>
          </a:graphicData>
        </a:graphic>
      </p:graphicFrame>
    </p:spTree>
    <p:extLst>
      <p:ext uri="{BB962C8B-B14F-4D97-AF65-F5344CB8AC3E}">
        <p14:creationId xmlns:p14="http://schemas.microsoft.com/office/powerpoint/2010/main" val="267459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lstStyle/>
          <a:p>
            <a:r>
              <a:rPr lang="en-US" dirty="0"/>
              <a:t>Using RR as your measure of association, is age an effect modifier</a:t>
            </a:r>
            <a:r>
              <a:rPr lang="en-US" dirty="0" smtClean="0"/>
              <a:t>? </a:t>
            </a:r>
            <a:r>
              <a:rPr lang="en-US" dirty="0" smtClean="0">
                <a:solidFill>
                  <a:srgbClr val="FF0000"/>
                </a:solidFill>
              </a:rPr>
              <a:t>yes</a:t>
            </a:r>
            <a:endParaRPr lang="en-US" sz="2400" dirty="0">
              <a:solidFill>
                <a:srgbClr val="FF0000"/>
              </a:solidFill>
            </a:endParaRPr>
          </a:p>
          <a:p>
            <a:r>
              <a:rPr lang="en-US" dirty="0"/>
              <a:t>Using RD as your measure of association, is age an effect modifier</a:t>
            </a:r>
            <a:r>
              <a:rPr lang="en-US" dirty="0" smtClean="0"/>
              <a:t>? </a:t>
            </a:r>
            <a:r>
              <a:rPr lang="en-US" dirty="0" smtClean="0">
                <a:solidFill>
                  <a:srgbClr val="FF0000"/>
                </a:solidFill>
              </a:rPr>
              <a:t>no ! </a:t>
            </a:r>
            <a:endParaRPr lang="en-US" sz="2400" dirty="0">
              <a:solidFill>
                <a:srgbClr val="FF0000"/>
              </a:solidFill>
            </a:endParaRPr>
          </a:p>
          <a:p>
            <a:endParaRPr lang="en-US" dirty="0"/>
          </a:p>
        </p:txBody>
      </p:sp>
    </p:spTree>
    <p:extLst>
      <p:ext uri="{BB962C8B-B14F-4D97-AF65-F5344CB8AC3E}">
        <p14:creationId xmlns:p14="http://schemas.microsoft.com/office/powerpoint/2010/main" val="2656237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 (optional)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Nevirapine</a:t>
            </a:r>
            <a:r>
              <a:rPr lang="en-US" dirty="0" smtClean="0"/>
              <a:t> may be given to HIV-infected women at the onset of labor to prevent MTCT of HIV. Women are given the drug during a prenatal visit, but may also be offered the drug when they present in labor (in case they lost or did not take the pill at the onset of labor). </a:t>
            </a:r>
          </a:p>
          <a:p>
            <a:pPr marL="0" indent="0">
              <a:buNone/>
            </a:pPr>
            <a:r>
              <a:rPr lang="en-US" dirty="0" smtClean="0"/>
              <a:t>Suppose we want to compare two different strategies of offering NVP to women but, for logistical reasons, these strategies can only be implemented at the clinic level. Thus, we will randomly assign </a:t>
            </a:r>
            <a:r>
              <a:rPr lang="en-US" dirty="0"/>
              <a:t>each antenatal clinic and each L&amp;D clinic </a:t>
            </a:r>
            <a:r>
              <a:rPr lang="en-US" dirty="0" smtClean="0"/>
              <a:t>to the “T” or “C” strategy. </a:t>
            </a:r>
          </a:p>
          <a:p>
            <a:pPr marL="0" indent="0">
              <a:buNone/>
            </a:pPr>
            <a:r>
              <a:rPr lang="en-US" dirty="0" smtClean="0"/>
              <a:t>We want to evaluate the overall effect of the “T” strategy </a:t>
            </a:r>
            <a:r>
              <a:rPr lang="en-US" dirty="0" err="1" smtClean="0"/>
              <a:t>vs</a:t>
            </a:r>
            <a:r>
              <a:rPr lang="en-US" dirty="0" smtClean="0"/>
              <a:t> the “C” strategy. But a difficulty is that a given woman may go to an antenatal clinic with one strategy and a L&amp;D clinic with a different strategy</a:t>
            </a:r>
            <a:endParaRPr lang="en-US" dirty="0"/>
          </a:p>
        </p:txBody>
      </p:sp>
    </p:spTree>
    <p:extLst>
      <p:ext uri="{BB962C8B-B14F-4D97-AF65-F5344CB8AC3E}">
        <p14:creationId xmlns:p14="http://schemas.microsoft.com/office/powerpoint/2010/main" val="354956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Association</a:t>
            </a:r>
          </a:p>
        </p:txBody>
      </p:sp>
      <p:sp>
        <p:nvSpPr>
          <p:cNvPr id="3" name="Content Placeholder 2"/>
          <p:cNvSpPr>
            <a:spLocks noGrp="1"/>
          </p:cNvSpPr>
          <p:nvPr>
            <p:ph idx="1"/>
          </p:nvPr>
        </p:nvSpPr>
        <p:spPr/>
        <p:txBody>
          <a:bodyPr/>
          <a:lstStyle/>
          <a:p>
            <a:r>
              <a:rPr lang="en-US" dirty="0"/>
              <a:t>Recall, for two binomial probabilities p0 </a:t>
            </a:r>
            <a:r>
              <a:rPr lang="en-US" dirty="0" smtClean="0"/>
              <a:t>and p1</a:t>
            </a:r>
            <a:r>
              <a:rPr lang="en-US" dirty="0"/>
              <a:t>:</a:t>
            </a:r>
          </a:p>
          <a:p>
            <a:pPr marL="400050" lvl="1" indent="0">
              <a:buNone/>
            </a:pPr>
            <a:r>
              <a:rPr lang="en-US" dirty="0"/>
              <a:t>– Risk Difference: RD = p1 – p0</a:t>
            </a:r>
          </a:p>
          <a:p>
            <a:pPr marL="400050" lvl="1" indent="0">
              <a:buNone/>
            </a:pPr>
            <a:r>
              <a:rPr lang="en-US" dirty="0"/>
              <a:t>– Risk Ratio or Relative Risk: RR = p1/p0</a:t>
            </a:r>
          </a:p>
          <a:p>
            <a:pPr marL="400050" lvl="1" indent="0">
              <a:buNone/>
            </a:pPr>
            <a:r>
              <a:rPr lang="en-US" dirty="0"/>
              <a:t>– Odds Ratio: OR = </a:t>
            </a:r>
            <a:r>
              <a:rPr lang="en-US" dirty="0" smtClean="0"/>
              <a:t>[p1</a:t>
            </a:r>
            <a:r>
              <a:rPr lang="en-US" dirty="0"/>
              <a:t>/(1‐p1</a:t>
            </a:r>
            <a:r>
              <a:rPr lang="en-US" dirty="0" smtClean="0"/>
              <a:t>)] </a:t>
            </a:r>
            <a:r>
              <a:rPr lang="en-US" dirty="0"/>
              <a:t>/ </a:t>
            </a:r>
            <a:r>
              <a:rPr lang="en-US" dirty="0" smtClean="0"/>
              <a:t>[p0</a:t>
            </a:r>
            <a:r>
              <a:rPr lang="en-US" dirty="0"/>
              <a:t>/(1‐p0</a:t>
            </a:r>
            <a:r>
              <a:rPr lang="en-US" dirty="0" smtClean="0"/>
              <a:t>)]</a:t>
            </a:r>
            <a:endParaRPr lang="en-US" dirty="0"/>
          </a:p>
        </p:txBody>
      </p:sp>
    </p:spTree>
    <p:extLst>
      <p:ext uri="{BB962C8B-B14F-4D97-AF65-F5344CB8AC3E}">
        <p14:creationId xmlns:p14="http://schemas.microsoft.com/office/powerpoint/2010/main" val="1148252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 (optional)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List the (4) </a:t>
            </a:r>
            <a:r>
              <a:rPr lang="en-US" dirty="0" smtClean="0"/>
              <a:t>counterfactual outcomes for </a:t>
            </a:r>
            <a:r>
              <a:rPr lang="en-US" dirty="0"/>
              <a:t>any given HIV-infected </a:t>
            </a:r>
            <a:r>
              <a:rPr lang="en-US" dirty="0" smtClean="0"/>
              <a:t>woman </a:t>
            </a:r>
            <a:r>
              <a:rPr lang="en-US" dirty="0" smtClean="0">
                <a:solidFill>
                  <a:srgbClr val="FF0000"/>
                </a:solidFill>
              </a:rPr>
              <a:t>[TT/TC/CC/CT]</a:t>
            </a:r>
          </a:p>
          <a:p>
            <a:r>
              <a:rPr lang="en-US" dirty="0" smtClean="0"/>
              <a:t>Which of these 4 counterfactuals correspond to outcomes of real-world interest? </a:t>
            </a:r>
            <a:r>
              <a:rPr lang="en-US" dirty="0" smtClean="0">
                <a:solidFill>
                  <a:srgbClr val="FF0000"/>
                </a:solidFill>
              </a:rPr>
              <a:t>TT</a:t>
            </a:r>
            <a:r>
              <a:rPr lang="en-US" dirty="0">
                <a:solidFill>
                  <a:srgbClr val="FF0000"/>
                </a:solidFill>
              </a:rPr>
              <a:t> </a:t>
            </a:r>
            <a:r>
              <a:rPr lang="en-US" dirty="0" smtClean="0">
                <a:solidFill>
                  <a:srgbClr val="FF0000"/>
                </a:solidFill>
              </a:rPr>
              <a:t>- </a:t>
            </a:r>
            <a:r>
              <a:rPr lang="en-US" dirty="0" smtClean="0">
                <a:solidFill>
                  <a:srgbClr val="FF0000"/>
                </a:solidFill>
              </a:rPr>
              <a:t>CC</a:t>
            </a:r>
            <a:endParaRPr lang="en-US" dirty="0" smtClean="0">
              <a:solidFill>
                <a:srgbClr val="FF0000"/>
              </a:solidFill>
            </a:endParaRPr>
          </a:p>
          <a:p>
            <a:r>
              <a:rPr lang="en-US" dirty="0" smtClean="0"/>
              <a:t>Express the causal effect of interest in terms of the counterfactuals </a:t>
            </a:r>
            <a:r>
              <a:rPr lang="en-US" dirty="0" smtClean="0">
                <a:solidFill>
                  <a:srgbClr val="FF0000"/>
                </a:solidFill>
              </a:rPr>
              <a:t>[TT+TC] – [CC+CT]</a:t>
            </a:r>
            <a:endParaRPr lang="en-US" dirty="0" smtClean="0">
              <a:solidFill>
                <a:srgbClr val="FF0000"/>
              </a:solidFill>
            </a:endParaRPr>
          </a:p>
          <a:p>
            <a:pPr lvl="0"/>
            <a:r>
              <a:rPr lang="en-US" dirty="0"/>
              <a:t>What key assumption do you have to make to estimate the causal effect </a:t>
            </a:r>
            <a:r>
              <a:rPr lang="en-US" dirty="0" smtClean="0"/>
              <a:t>from </a:t>
            </a:r>
            <a:r>
              <a:rPr lang="en-US" dirty="0"/>
              <a:t>the available data</a:t>
            </a:r>
            <a:r>
              <a:rPr lang="en-US" dirty="0" smtClean="0"/>
              <a:t>? </a:t>
            </a:r>
            <a:r>
              <a:rPr lang="en-US" dirty="0" smtClean="0">
                <a:solidFill>
                  <a:srgbClr val="FF0000"/>
                </a:solidFill>
              </a:rPr>
              <a:t>Completely random allocation of women into four categories. No self-selection by women </a:t>
            </a:r>
            <a:endParaRPr lang="en-US"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2765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7</a:t>
            </a:r>
            <a:r>
              <a:rPr lang="en-US" dirty="0" smtClean="0"/>
              <a:t> (optional)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“To adjust or not adjust, that is the question”</a:t>
            </a:r>
          </a:p>
          <a:p>
            <a:pPr marL="0" indent="0">
              <a:buNone/>
            </a:pPr>
            <a:endParaRPr lang="en-US" sz="1700" dirty="0" smtClean="0"/>
          </a:p>
          <a:p>
            <a:pPr marL="0" indent="0">
              <a:buNone/>
            </a:pPr>
            <a:r>
              <a:rPr lang="en-US" dirty="0" smtClean="0"/>
              <a:t>Consider the causal relationships </a:t>
            </a:r>
            <a:endParaRPr lang="en-US" dirty="0"/>
          </a:p>
          <a:p>
            <a:pPr marL="0" indent="0">
              <a:buNone/>
            </a:pPr>
            <a:r>
              <a:rPr lang="en-US" sz="2800" dirty="0" smtClean="0"/>
              <a:t>		</a:t>
            </a:r>
            <a:r>
              <a:rPr lang="en-US" sz="2800" dirty="0" err="1" smtClean="0"/>
              <a:t>educ</a:t>
            </a:r>
            <a:r>
              <a:rPr lang="en-US" sz="2800" dirty="0" smtClean="0"/>
              <a:t>			age</a:t>
            </a:r>
          </a:p>
          <a:p>
            <a:pPr marL="0" indent="0">
              <a:buNone/>
            </a:pPr>
            <a:endParaRPr lang="en-US" sz="2800" dirty="0"/>
          </a:p>
          <a:p>
            <a:pPr marL="0" indent="0">
              <a:buNone/>
            </a:pPr>
            <a:r>
              <a:rPr lang="en-US" sz="2800" dirty="0" smtClean="0"/>
              <a:t>			        car</a:t>
            </a:r>
          </a:p>
          <a:p>
            <a:pPr marL="0" indent="0">
              <a:buNone/>
            </a:pPr>
            <a:endParaRPr lang="en-US" sz="2800" dirty="0"/>
          </a:p>
          <a:p>
            <a:pPr marL="0" indent="0">
              <a:buNone/>
            </a:pPr>
            <a:r>
              <a:rPr lang="en-US" sz="2800" dirty="0" smtClean="0"/>
              <a:t>	      exposure			disease</a:t>
            </a:r>
          </a:p>
          <a:p>
            <a:pPr>
              <a:spcBef>
                <a:spcPts val="1200"/>
              </a:spcBef>
              <a:buFont typeface="Wingdings" pitchFamily="2" charset="2"/>
              <a:buChar char="Ø"/>
            </a:pPr>
            <a:r>
              <a:rPr lang="en-US" sz="2800" dirty="0" smtClean="0"/>
              <a:t>Should we adjust for “car type” in studying the exposure-disease relationship?</a:t>
            </a:r>
            <a:endParaRPr lang="en-US" sz="2800" dirty="0"/>
          </a:p>
        </p:txBody>
      </p:sp>
      <p:cxnSp>
        <p:nvCxnSpPr>
          <p:cNvPr id="5" name="Straight Arrow Connector 4"/>
          <p:cNvCxnSpPr/>
          <p:nvPr/>
        </p:nvCxnSpPr>
        <p:spPr>
          <a:xfrm>
            <a:off x="3048000" y="3124200"/>
            <a:ext cx="7620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267200" y="3162300"/>
            <a:ext cx="762000"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0" y="3276600"/>
            <a:ext cx="0" cy="1371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819400" y="3276600"/>
            <a:ext cx="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429000" y="4800600"/>
            <a:ext cx="1524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00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7 (optional)</a:t>
            </a:r>
          </a:p>
        </p:txBody>
      </p:sp>
      <p:sp>
        <p:nvSpPr>
          <p:cNvPr id="3" name="Content Placeholder 2"/>
          <p:cNvSpPr>
            <a:spLocks noGrp="1"/>
          </p:cNvSpPr>
          <p:nvPr>
            <p:ph idx="1"/>
          </p:nvPr>
        </p:nvSpPr>
        <p:spPr>
          <a:xfrm>
            <a:off x="457200" y="1600200"/>
            <a:ext cx="8305800" cy="4525963"/>
          </a:xfrm>
        </p:spPr>
        <p:txBody>
          <a:bodyPr/>
          <a:lstStyle/>
          <a:p>
            <a:r>
              <a:rPr lang="en-US" dirty="0" smtClean="0"/>
              <a:t>Associational criteria for C being a confounder:</a:t>
            </a:r>
          </a:p>
          <a:p>
            <a:pPr lvl="1"/>
            <a:r>
              <a:rPr lang="en-US" dirty="0" smtClean="0"/>
              <a:t>C is associated with exposure</a:t>
            </a:r>
          </a:p>
          <a:p>
            <a:pPr lvl="1"/>
            <a:r>
              <a:rPr lang="en-US" dirty="0" smtClean="0"/>
              <a:t>C is associated with disease, within exposure strata</a:t>
            </a:r>
          </a:p>
          <a:p>
            <a:r>
              <a:rPr lang="en-US" dirty="0" smtClean="0"/>
              <a:t>“car type” meets the criteria for confounding</a:t>
            </a:r>
          </a:p>
          <a:p>
            <a:r>
              <a:rPr lang="en-US" dirty="0" smtClean="0"/>
              <a:t>Further, adjustment for “car type” will (likely) change the exposure – disease odds ratio</a:t>
            </a:r>
          </a:p>
        </p:txBody>
      </p:sp>
    </p:spTree>
    <p:extLst>
      <p:ext uri="{BB962C8B-B14F-4D97-AF65-F5344CB8AC3E}">
        <p14:creationId xmlns:p14="http://schemas.microsoft.com/office/powerpoint/2010/main" val="2523785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7 (optional)</a:t>
            </a:r>
          </a:p>
        </p:txBody>
      </p:sp>
      <p:sp>
        <p:nvSpPr>
          <p:cNvPr id="3" name="Content Placeholder 2"/>
          <p:cNvSpPr>
            <a:spLocks noGrp="1"/>
          </p:cNvSpPr>
          <p:nvPr>
            <p:ph idx="1"/>
          </p:nvPr>
        </p:nvSpPr>
        <p:spPr/>
        <p:txBody>
          <a:bodyPr/>
          <a:lstStyle/>
          <a:p>
            <a:r>
              <a:rPr lang="en-US" dirty="0" smtClean="0"/>
              <a:t>However, we should NOT adjust for “car type” since it does not </a:t>
            </a:r>
            <a:r>
              <a:rPr lang="en-US" u="sng" dirty="0" smtClean="0"/>
              <a:t>causally</a:t>
            </a:r>
            <a:r>
              <a:rPr lang="en-US" dirty="0" smtClean="0"/>
              <a:t> influence the exposure or disease (it is only incidentally associated with them)</a:t>
            </a:r>
          </a:p>
          <a:p>
            <a:r>
              <a:rPr lang="en-US" dirty="0" smtClean="0"/>
              <a:t>Only </a:t>
            </a:r>
            <a:r>
              <a:rPr lang="en-US" smtClean="0"/>
              <a:t>consider adjusting </a:t>
            </a:r>
            <a:r>
              <a:rPr lang="en-US" dirty="0" smtClean="0"/>
              <a:t>for factors that are causally related to exposure or disease</a:t>
            </a:r>
          </a:p>
          <a:p>
            <a:r>
              <a:rPr lang="en-US" dirty="0" smtClean="0"/>
              <a:t>Decision to adjust for confounding depends on the underlying causal model!</a:t>
            </a:r>
            <a:endParaRPr lang="en-US" dirty="0"/>
          </a:p>
        </p:txBody>
      </p:sp>
    </p:spTree>
    <p:extLst>
      <p:ext uri="{BB962C8B-B14F-4D97-AF65-F5344CB8AC3E}">
        <p14:creationId xmlns:p14="http://schemas.microsoft.com/office/powerpoint/2010/main" val="249337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Association</a:t>
            </a:r>
          </a:p>
        </p:txBody>
      </p:sp>
      <p:sp>
        <p:nvSpPr>
          <p:cNvPr id="3" name="Content Placeholder 2"/>
          <p:cNvSpPr>
            <a:spLocks noGrp="1"/>
          </p:cNvSpPr>
          <p:nvPr>
            <p:ph idx="1"/>
          </p:nvPr>
        </p:nvSpPr>
        <p:spPr/>
        <p:txBody>
          <a:bodyPr>
            <a:normAutofit fontScale="77500" lnSpcReduction="20000"/>
          </a:bodyPr>
          <a:lstStyle/>
          <a:p>
            <a:r>
              <a:rPr lang="en-US" dirty="0" smtClean="0"/>
              <a:t>OR is the only appropriate measure of association for a case-control study (sampling by disease status); it is approximately equal to the RR if disease is rare </a:t>
            </a:r>
            <a:r>
              <a:rPr lang="en-US" u="sng" dirty="0" smtClean="0"/>
              <a:t>in the population</a:t>
            </a:r>
          </a:p>
          <a:p>
            <a:r>
              <a:rPr lang="en-US" dirty="0" smtClean="0"/>
              <a:t>RR, RD (and OR) all appropriate for prospective </a:t>
            </a:r>
            <a:r>
              <a:rPr lang="en-US" dirty="0"/>
              <a:t>(sampling by exposure </a:t>
            </a:r>
            <a:r>
              <a:rPr lang="en-US" dirty="0" smtClean="0"/>
              <a:t>status) or cross-sectional studies</a:t>
            </a:r>
          </a:p>
          <a:p>
            <a:pPr lvl="1"/>
            <a:r>
              <a:rPr lang="en-US" dirty="0" smtClean="0"/>
              <a:t>RR doesn’t provide information on absolute risk</a:t>
            </a:r>
          </a:p>
          <a:p>
            <a:pPr lvl="1"/>
            <a:r>
              <a:rPr lang="en-US" dirty="0" smtClean="0"/>
              <a:t>RR most useful when there is a clear referent group</a:t>
            </a:r>
          </a:p>
          <a:p>
            <a:pPr lvl="1"/>
            <a:r>
              <a:rPr lang="en-US" dirty="0" smtClean="0"/>
              <a:t>RR may better describe the biological or scientific effect</a:t>
            </a:r>
          </a:p>
          <a:p>
            <a:pPr lvl="1"/>
            <a:r>
              <a:rPr lang="en-US" dirty="0" smtClean="0"/>
              <a:t>RD may better describe the public health or clinical impact</a:t>
            </a:r>
          </a:p>
          <a:p>
            <a:pPr marL="914400" lvl="2" indent="0">
              <a:buNone/>
            </a:pPr>
            <a:r>
              <a:rPr lang="en-US" dirty="0" smtClean="0">
                <a:solidFill>
                  <a:schemeClr val="bg1"/>
                </a:solidFill>
              </a:rPr>
              <a:t>“My system will </a:t>
            </a:r>
            <a:r>
              <a:rPr lang="en-US" dirty="0" smtClean="0">
                <a:solidFill>
                  <a:schemeClr val="bg1"/>
                </a:solidFill>
                <a:latin typeface="Ravie" pitchFamily="82" charset="0"/>
              </a:rPr>
              <a:t>double</a:t>
            </a:r>
            <a:r>
              <a:rPr lang="en-US" dirty="0" smtClean="0">
                <a:solidFill>
                  <a:schemeClr val="bg1"/>
                </a:solidFill>
              </a:rPr>
              <a:t> your chance of winning the lottery” v “My system will increase your chance of winning the lottery by 0.000000143”</a:t>
            </a:r>
            <a:endParaRPr lang="en-US" dirty="0">
              <a:solidFill>
                <a:schemeClr val="bg1"/>
              </a:solidFill>
            </a:endParaRPr>
          </a:p>
        </p:txBody>
      </p:sp>
    </p:spTree>
    <p:extLst>
      <p:ext uri="{BB962C8B-B14F-4D97-AF65-F5344CB8AC3E}">
        <p14:creationId xmlns:p14="http://schemas.microsoft.com/office/powerpoint/2010/main" val="308748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Association</a:t>
            </a:r>
          </a:p>
        </p:txBody>
      </p:sp>
      <p:sp>
        <p:nvSpPr>
          <p:cNvPr id="3" name="Content Placeholder 2"/>
          <p:cNvSpPr>
            <a:spLocks noGrp="1"/>
          </p:cNvSpPr>
          <p:nvPr>
            <p:ph idx="1"/>
          </p:nvPr>
        </p:nvSpPr>
        <p:spPr/>
        <p:txBody>
          <a:bodyPr>
            <a:normAutofit fontScale="77500" lnSpcReduction="20000"/>
          </a:bodyPr>
          <a:lstStyle/>
          <a:p>
            <a:r>
              <a:rPr lang="en-US" dirty="0" smtClean="0"/>
              <a:t>OR is the only appropriate measure of association for a case-control study (sampling by disease status); it is approximately equal to the RR if disease is rare </a:t>
            </a:r>
            <a:r>
              <a:rPr lang="en-US" u="sng" dirty="0" smtClean="0"/>
              <a:t>in the population</a:t>
            </a:r>
          </a:p>
          <a:p>
            <a:r>
              <a:rPr lang="en-US" dirty="0" smtClean="0"/>
              <a:t>RR, RD (and OR) all appropriate for prospective </a:t>
            </a:r>
            <a:r>
              <a:rPr lang="en-US" dirty="0"/>
              <a:t>(sampling by exposure </a:t>
            </a:r>
            <a:r>
              <a:rPr lang="en-US" dirty="0" smtClean="0"/>
              <a:t>status) or cross-sectional studies</a:t>
            </a:r>
          </a:p>
          <a:p>
            <a:pPr lvl="1"/>
            <a:r>
              <a:rPr lang="en-US" dirty="0" smtClean="0"/>
              <a:t>RR doesn’t provide information on absolute risk</a:t>
            </a:r>
          </a:p>
          <a:p>
            <a:pPr lvl="1"/>
            <a:r>
              <a:rPr lang="en-US" dirty="0" smtClean="0"/>
              <a:t>RR most useful when there is a clear referent group</a:t>
            </a:r>
          </a:p>
          <a:p>
            <a:pPr lvl="1"/>
            <a:r>
              <a:rPr lang="en-US" dirty="0" smtClean="0"/>
              <a:t>RR may better describe the biological or scientific effect</a:t>
            </a:r>
          </a:p>
          <a:p>
            <a:pPr lvl="1"/>
            <a:r>
              <a:rPr lang="en-US" dirty="0" smtClean="0"/>
              <a:t>RD may better describe the public health or clinical impact</a:t>
            </a:r>
          </a:p>
          <a:p>
            <a:pPr marL="914400" lvl="2" indent="0">
              <a:buNone/>
            </a:pPr>
            <a:r>
              <a:rPr lang="en-US" dirty="0" smtClean="0"/>
              <a:t>“</a:t>
            </a:r>
            <a:r>
              <a:rPr lang="en-US" dirty="0" smtClean="0">
                <a:solidFill>
                  <a:srgbClr val="FF0000"/>
                </a:solidFill>
              </a:rPr>
              <a:t>My system will </a:t>
            </a:r>
            <a:r>
              <a:rPr lang="en-US" dirty="0" smtClean="0">
                <a:solidFill>
                  <a:srgbClr val="FF0000"/>
                </a:solidFill>
                <a:latin typeface="Ravie" pitchFamily="82" charset="0"/>
              </a:rPr>
              <a:t>double</a:t>
            </a:r>
            <a:r>
              <a:rPr lang="en-US" dirty="0" smtClean="0">
                <a:solidFill>
                  <a:srgbClr val="FF0000"/>
                </a:solidFill>
              </a:rPr>
              <a:t> your chance of winning the lottery</a:t>
            </a:r>
            <a:r>
              <a:rPr lang="en-US" dirty="0" smtClean="0"/>
              <a:t>” </a:t>
            </a:r>
          </a:p>
          <a:p>
            <a:pPr marL="914400" lvl="2" indent="0">
              <a:buNone/>
            </a:pPr>
            <a:r>
              <a:rPr lang="en-US" dirty="0" smtClean="0">
                <a:solidFill>
                  <a:schemeClr val="bg1"/>
                </a:solidFill>
              </a:rPr>
              <a:t>“My system will increase your chance of winning the lottery by 0.000000143”</a:t>
            </a:r>
            <a:endParaRPr lang="en-US" dirty="0">
              <a:solidFill>
                <a:schemeClr val="bg1"/>
              </a:solidFill>
            </a:endParaRPr>
          </a:p>
        </p:txBody>
      </p:sp>
    </p:spTree>
    <p:extLst>
      <p:ext uri="{BB962C8B-B14F-4D97-AF65-F5344CB8AC3E}">
        <p14:creationId xmlns:p14="http://schemas.microsoft.com/office/powerpoint/2010/main" val="309329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Association</a:t>
            </a:r>
          </a:p>
        </p:txBody>
      </p:sp>
      <p:sp>
        <p:nvSpPr>
          <p:cNvPr id="3" name="Content Placeholder 2"/>
          <p:cNvSpPr>
            <a:spLocks noGrp="1"/>
          </p:cNvSpPr>
          <p:nvPr>
            <p:ph idx="1"/>
          </p:nvPr>
        </p:nvSpPr>
        <p:spPr/>
        <p:txBody>
          <a:bodyPr>
            <a:normAutofit fontScale="77500" lnSpcReduction="20000"/>
          </a:bodyPr>
          <a:lstStyle/>
          <a:p>
            <a:r>
              <a:rPr lang="en-US" dirty="0" smtClean="0"/>
              <a:t>OR is the only appropriate measure of association for a case-control study (sampling by disease status); it is approximately equal to the RR if disease is rare </a:t>
            </a:r>
            <a:r>
              <a:rPr lang="en-US" u="sng" dirty="0" smtClean="0"/>
              <a:t>in the population.</a:t>
            </a:r>
            <a:r>
              <a:rPr lang="en-US" dirty="0" smtClean="0"/>
              <a:t> </a:t>
            </a:r>
          </a:p>
          <a:p>
            <a:r>
              <a:rPr lang="en-US" dirty="0" smtClean="0"/>
              <a:t>RR, RD (and OR) all appropriate for prospective </a:t>
            </a:r>
            <a:r>
              <a:rPr lang="en-US" dirty="0"/>
              <a:t>(sampling by exposure </a:t>
            </a:r>
            <a:r>
              <a:rPr lang="en-US" dirty="0" smtClean="0"/>
              <a:t>status) or cross-sectional studies</a:t>
            </a:r>
          </a:p>
          <a:p>
            <a:pPr lvl="1"/>
            <a:r>
              <a:rPr lang="en-US" dirty="0" smtClean="0"/>
              <a:t>RR doesn’t provide information on absolute risk</a:t>
            </a:r>
          </a:p>
          <a:p>
            <a:pPr lvl="1"/>
            <a:r>
              <a:rPr lang="en-US" dirty="0" smtClean="0"/>
              <a:t>RR most useful when there is a clear referent group</a:t>
            </a:r>
          </a:p>
          <a:p>
            <a:pPr lvl="1"/>
            <a:r>
              <a:rPr lang="en-US" dirty="0" smtClean="0"/>
              <a:t>RR may better describe the biological or scientific effect</a:t>
            </a:r>
          </a:p>
          <a:p>
            <a:pPr lvl="1"/>
            <a:r>
              <a:rPr lang="en-US" dirty="0" smtClean="0"/>
              <a:t>RD may better describe the public health or clinical impact</a:t>
            </a:r>
          </a:p>
          <a:p>
            <a:pPr marL="914400" lvl="2" indent="0">
              <a:buNone/>
            </a:pPr>
            <a:r>
              <a:rPr lang="en-US" dirty="0" smtClean="0"/>
              <a:t>“</a:t>
            </a:r>
            <a:r>
              <a:rPr lang="en-US" dirty="0" smtClean="0">
                <a:solidFill>
                  <a:srgbClr val="FF0000"/>
                </a:solidFill>
              </a:rPr>
              <a:t>My system will </a:t>
            </a:r>
            <a:r>
              <a:rPr lang="en-US" dirty="0" smtClean="0">
                <a:solidFill>
                  <a:srgbClr val="FF0000"/>
                </a:solidFill>
                <a:latin typeface="Ravie" pitchFamily="82" charset="0"/>
              </a:rPr>
              <a:t>double</a:t>
            </a:r>
            <a:r>
              <a:rPr lang="en-US" dirty="0" smtClean="0">
                <a:solidFill>
                  <a:srgbClr val="FF0000"/>
                </a:solidFill>
              </a:rPr>
              <a:t> your chance of winning the lottery”  </a:t>
            </a:r>
            <a:r>
              <a:rPr lang="en-US" dirty="0" err="1" smtClean="0">
                <a:solidFill>
                  <a:srgbClr val="FF0000"/>
                </a:solidFill>
              </a:rPr>
              <a:t>vs</a:t>
            </a:r>
            <a:endParaRPr lang="en-US" dirty="0" smtClean="0">
              <a:solidFill>
                <a:srgbClr val="FF0000"/>
              </a:solidFill>
            </a:endParaRPr>
          </a:p>
          <a:p>
            <a:pPr marL="914400" lvl="2" indent="0">
              <a:buNone/>
            </a:pPr>
            <a:r>
              <a:rPr lang="en-US" dirty="0" smtClean="0">
                <a:solidFill>
                  <a:srgbClr val="FF0000"/>
                </a:solidFill>
              </a:rPr>
              <a:t>“My system will increase your chance of winning the lottery by 0.000000143”</a:t>
            </a:r>
            <a:endParaRPr lang="en-US" dirty="0">
              <a:solidFill>
                <a:srgbClr val="FF0000"/>
              </a:solidFill>
            </a:endParaRPr>
          </a:p>
        </p:txBody>
      </p:sp>
    </p:spTree>
    <p:extLst>
      <p:ext uri="{BB962C8B-B14F-4D97-AF65-F5344CB8AC3E}">
        <p14:creationId xmlns:p14="http://schemas.microsoft.com/office/powerpoint/2010/main" val="3111621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Association</a:t>
            </a:r>
          </a:p>
        </p:txBody>
      </p:sp>
      <p:sp>
        <p:nvSpPr>
          <p:cNvPr id="3" name="Content Placeholder 2"/>
          <p:cNvSpPr>
            <a:spLocks noGrp="1"/>
          </p:cNvSpPr>
          <p:nvPr>
            <p:ph idx="1"/>
          </p:nvPr>
        </p:nvSpPr>
        <p:spPr/>
        <p:txBody>
          <a:bodyPr/>
          <a:lstStyle/>
          <a:p>
            <a:r>
              <a:rPr lang="en-US" dirty="0"/>
              <a:t>How do we choose a measure </a:t>
            </a:r>
            <a:r>
              <a:rPr lang="en-US" dirty="0" smtClean="0"/>
              <a:t>of association?</a:t>
            </a:r>
          </a:p>
          <a:p>
            <a:pPr lvl="1"/>
            <a:r>
              <a:rPr lang="en-US" dirty="0"/>
              <a:t>Study </a:t>
            </a:r>
            <a:r>
              <a:rPr lang="en-US" dirty="0" smtClean="0"/>
              <a:t>design</a:t>
            </a:r>
          </a:p>
          <a:p>
            <a:pPr lvl="1"/>
            <a:r>
              <a:rPr lang="en-US" dirty="0"/>
              <a:t>Scientific question of interest</a:t>
            </a:r>
          </a:p>
        </p:txBody>
      </p:sp>
    </p:spTree>
    <p:extLst>
      <p:ext uri="{BB962C8B-B14F-4D97-AF65-F5344CB8AC3E}">
        <p14:creationId xmlns:p14="http://schemas.microsoft.com/office/powerpoint/2010/main" val="266488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a:solidFill>
                  <a:srgbClr val="FF0000"/>
                </a:solidFill>
              </a:rPr>
              <a:t>CARE Study </a:t>
            </a:r>
            <a:r>
              <a:rPr lang="en-US" dirty="0"/>
              <a:t>(Breast Cancer</a:t>
            </a:r>
            <a:r>
              <a:rPr lang="en-US" dirty="0" smtClean="0"/>
              <a:t>) – case-control study of BC and OC use</a:t>
            </a:r>
            <a:endParaRPr lang="en-US" dirty="0"/>
          </a:p>
          <a:p>
            <a:endParaRPr lang="en-US" dirty="0"/>
          </a:p>
          <a:p>
            <a:endParaRPr lang="en-US" dirty="0" smtClean="0"/>
          </a:p>
          <a:p>
            <a:endParaRPr lang="en-US" dirty="0" smtClean="0"/>
          </a:p>
          <a:p>
            <a:r>
              <a:rPr lang="en-US" dirty="0" smtClean="0"/>
              <a:t>Which </a:t>
            </a:r>
            <a:r>
              <a:rPr lang="en-US" dirty="0"/>
              <a:t>measure of association best </a:t>
            </a:r>
            <a:r>
              <a:rPr lang="en-US" dirty="0" smtClean="0"/>
              <a:t>describes the </a:t>
            </a:r>
            <a:r>
              <a:rPr lang="en-US" dirty="0"/>
              <a:t>association between breast cancer </a:t>
            </a:r>
            <a:r>
              <a:rPr lang="en-US" dirty="0" smtClean="0"/>
              <a:t>and oral </a:t>
            </a:r>
            <a:r>
              <a:rPr lang="en-US" dirty="0"/>
              <a:t>contraceptive use?</a:t>
            </a:r>
          </a:p>
        </p:txBody>
      </p:sp>
      <p:graphicFrame>
        <p:nvGraphicFramePr>
          <p:cNvPr id="4" name="Table 3"/>
          <p:cNvGraphicFramePr>
            <a:graphicFrameLocks noGrp="1"/>
          </p:cNvGraphicFramePr>
          <p:nvPr>
            <p:extLst>
              <p:ext uri="{D42A27DB-BD31-4B8C-83A1-F6EECF244321}">
                <p14:modId xmlns:p14="http://schemas.microsoft.com/office/powerpoint/2010/main" val="3196462478"/>
              </p:ext>
            </p:extLst>
          </p:nvPr>
        </p:nvGraphicFramePr>
        <p:xfrm>
          <a:off x="1600200" y="2895600"/>
          <a:ext cx="5791200" cy="1112520"/>
        </p:xfrm>
        <a:graphic>
          <a:graphicData uri="http://schemas.openxmlformats.org/drawingml/2006/table">
            <a:tbl>
              <a:tblPr firstRow="1" bandRow="1">
                <a:tableStyleId>{5C22544A-7EE6-4342-B048-85BDC9FD1C3A}</a:tableStyleId>
              </a:tblPr>
              <a:tblGrid>
                <a:gridCol w="1219200"/>
                <a:gridCol w="1524000"/>
                <a:gridCol w="1524000"/>
                <a:gridCol w="1524000"/>
              </a:tblGrid>
              <a:tr h="370840">
                <a:tc>
                  <a:txBody>
                    <a:bodyPr/>
                    <a:lstStyle/>
                    <a:p>
                      <a:endParaRPr lang="en-US" dirty="0"/>
                    </a:p>
                  </a:txBody>
                  <a:tcPr/>
                </a:tc>
                <a:tc>
                  <a:txBody>
                    <a:bodyPr/>
                    <a:lstStyle/>
                    <a:p>
                      <a:pPr algn="ctr"/>
                      <a:r>
                        <a:rPr lang="en-US" dirty="0" smtClean="0"/>
                        <a:t>Any OC Use</a:t>
                      </a:r>
                      <a:endParaRPr lang="en-US" dirty="0"/>
                    </a:p>
                  </a:txBody>
                  <a:tcPr/>
                </a:tc>
                <a:tc>
                  <a:txBody>
                    <a:bodyPr/>
                    <a:lstStyle/>
                    <a:p>
                      <a:pPr algn="ctr"/>
                      <a:r>
                        <a:rPr lang="en-US" dirty="0" smtClean="0"/>
                        <a:t>None</a:t>
                      </a:r>
                      <a:endParaRPr lang="en-US" dirty="0"/>
                    </a:p>
                  </a:txBody>
                  <a:tcPr/>
                </a:tc>
                <a:tc>
                  <a:txBody>
                    <a:bodyPr/>
                    <a:lstStyle/>
                    <a:p>
                      <a:pPr algn="ctr"/>
                      <a:r>
                        <a:rPr lang="en-US" dirty="0" smtClean="0"/>
                        <a:t>Total</a:t>
                      </a:r>
                      <a:endParaRPr lang="en-US" dirty="0"/>
                    </a:p>
                  </a:txBody>
                  <a:tcPr/>
                </a:tc>
              </a:tr>
              <a:tr h="370840">
                <a:tc>
                  <a:txBody>
                    <a:bodyPr/>
                    <a:lstStyle/>
                    <a:p>
                      <a:r>
                        <a:rPr lang="en-US" dirty="0" smtClean="0"/>
                        <a:t>BC Cases</a:t>
                      </a:r>
                      <a:endParaRPr lang="en-US" dirty="0"/>
                    </a:p>
                  </a:txBody>
                  <a:tcPr/>
                </a:tc>
                <a:tc>
                  <a:txBody>
                    <a:bodyPr/>
                    <a:lstStyle/>
                    <a:p>
                      <a:pPr algn="ctr"/>
                      <a:r>
                        <a:rPr lang="en-US" dirty="0" smtClean="0"/>
                        <a:t>3497</a:t>
                      </a:r>
                      <a:endParaRPr lang="en-US" dirty="0"/>
                    </a:p>
                  </a:txBody>
                  <a:tcPr/>
                </a:tc>
                <a:tc>
                  <a:txBody>
                    <a:bodyPr/>
                    <a:lstStyle/>
                    <a:p>
                      <a:pPr algn="ctr"/>
                      <a:r>
                        <a:rPr lang="en-US" dirty="0" smtClean="0"/>
                        <a:t>1032</a:t>
                      </a:r>
                      <a:endParaRPr lang="en-US" dirty="0"/>
                    </a:p>
                  </a:txBody>
                  <a:tcPr/>
                </a:tc>
                <a:tc>
                  <a:txBody>
                    <a:bodyPr/>
                    <a:lstStyle/>
                    <a:p>
                      <a:pPr algn="ctr"/>
                      <a:r>
                        <a:rPr lang="en-US" dirty="0" smtClean="0"/>
                        <a:t>4529</a:t>
                      </a:r>
                      <a:endParaRPr lang="en-US" dirty="0"/>
                    </a:p>
                  </a:txBody>
                  <a:tcPr/>
                </a:tc>
              </a:tr>
              <a:tr h="370840">
                <a:tc>
                  <a:txBody>
                    <a:bodyPr/>
                    <a:lstStyle/>
                    <a:p>
                      <a:r>
                        <a:rPr lang="en-US" dirty="0" smtClean="0"/>
                        <a:t>Controls</a:t>
                      </a:r>
                      <a:endParaRPr lang="en-US" dirty="0"/>
                    </a:p>
                  </a:txBody>
                  <a:tcPr/>
                </a:tc>
                <a:tc>
                  <a:txBody>
                    <a:bodyPr/>
                    <a:lstStyle/>
                    <a:p>
                      <a:pPr algn="ctr"/>
                      <a:r>
                        <a:rPr lang="en-US" dirty="0" smtClean="0"/>
                        <a:t>3658</a:t>
                      </a:r>
                      <a:endParaRPr lang="en-US" dirty="0"/>
                    </a:p>
                  </a:txBody>
                  <a:tcPr/>
                </a:tc>
                <a:tc>
                  <a:txBody>
                    <a:bodyPr/>
                    <a:lstStyle/>
                    <a:p>
                      <a:pPr algn="ctr"/>
                      <a:r>
                        <a:rPr lang="en-US" dirty="0" smtClean="0"/>
                        <a:t>980</a:t>
                      </a:r>
                      <a:endParaRPr lang="en-US" dirty="0"/>
                    </a:p>
                  </a:txBody>
                  <a:tcPr/>
                </a:tc>
                <a:tc>
                  <a:txBody>
                    <a:bodyPr/>
                    <a:lstStyle/>
                    <a:p>
                      <a:pPr algn="ctr"/>
                      <a:r>
                        <a:rPr lang="en-US" dirty="0" smtClean="0"/>
                        <a:t>4638</a:t>
                      </a:r>
                      <a:endParaRPr lang="en-US" dirty="0"/>
                    </a:p>
                  </a:txBody>
                  <a:tcPr/>
                </a:tc>
              </a:tr>
            </a:tbl>
          </a:graphicData>
        </a:graphic>
      </p:graphicFrame>
    </p:spTree>
    <p:extLst>
      <p:ext uri="{BB962C8B-B14F-4D97-AF65-F5344CB8AC3E}">
        <p14:creationId xmlns:p14="http://schemas.microsoft.com/office/powerpoint/2010/main" val="2213119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r>
              <a:rPr lang="en-US" dirty="0"/>
              <a:t>Odds Ratio</a:t>
            </a:r>
          </a:p>
          <a:p>
            <a:pPr lvl="1"/>
            <a:r>
              <a:rPr lang="en-US" dirty="0" smtClean="0"/>
              <a:t>Recall </a:t>
            </a:r>
            <a:r>
              <a:rPr lang="en-US" dirty="0"/>
              <a:t>that since this is a case‐control study, </a:t>
            </a:r>
            <a:r>
              <a:rPr lang="en-US" dirty="0" smtClean="0"/>
              <a:t>we don’t </a:t>
            </a:r>
            <a:r>
              <a:rPr lang="en-US" dirty="0"/>
              <a:t>have P(</a:t>
            </a:r>
            <a:r>
              <a:rPr lang="en-US" dirty="0" err="1"/>
              <a:t>disease|exposed</a:t>
            </a:r>
            <a:r>
              <a:rPr lang="en-US" dirty="0"/>
              <a:t>) </a:t>
            </a:r>
            <a:r>
              <a:rPr lang="en-US" dirty="0" smtClean="0"/>
              <a:t>or P(</a:t>
            </a:r>
            <a:r>
              <a:rPr lang="en-US" dirty="0" err="1" smtClean="0"/>
              <a:t>disease|unexposed</a:t>
            </a:r>
            <a:r>
              <a:rPr lang="en-US" dirty="0"/>
              <a:t>) so, in general, we </a:t>
            </a:r>
            <a:r>
              <a:rPr lang="en-US" dirty="0" smtClean="0"/>
              <a:t>can’t estimate </a:t>
            </a:r>
            <a:r>
              <a:rPr lang="en-US" dirty="0"/>
              <a:t>the relative risk</a:t>
            </a:r>
          </a:p>
          <a:p>
            <a:pPr lvl="1"/>
            <a:r>
              <a:rPr lang="en-US" dirty="0" smtClean="0"/>
              <a:t>In </a:t>
            </a:r>
            <a:r>
              <a:rPr lang="en-US" dirty="0"/>
              <a:t>this case, since breast cancer is rare, the OR </a:t>
            </a:r>
            <a:r>
              <a:rPr lang="en-US" dirty="0" smtClean="0"/>
              <a:t>will be </a:t>
            </a:r>
            <a:r>
              <a:rPr lang="en-US" dirty="0"/>
              <a:t>a good approximate to the RR</a:t>
            </a:r>
          </a:p>
        </p:txBody>
      </p:sp>
    </p:spTree>
    <p:extLst>
      <p:ext uri="{BB962C8B-B14F-4D97-AF65-F5344CB8AC3E}">
        <p14:creationId xmlns:p14="http://schemas.microsoft.com/office/powerpoint/2010/main" val="156809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a:t>What if we looked at current OC </a:t>
            </a:r>
            <a:r>
              <a:rPr lang="en-US"/>
              <a:t>use </a:t>
            </a:r>
            <a:r>
              <a:rPr lang="en-US" smtClean="0"/>
              <a:t>instead of </a:t>
            </a:r>
            <a:r>
              <a:rPr lang="en-US" dirty="0" smtClean="0"/>
              <a:t>Any (includes past) OC use?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80938187"/>
              </p:ext>
            </p:extLst>
          </p:nvPr>
        </p:nvGraphicFramePr>
        <p:xfrm>
          <a:off x="1600200" y="2895600"/>
          <a:ext cx="5791200" cy="1381760"/>
        </p:xfrm>
        <a:graphic>
          <a:graphicData uri="http://schemas.openxmlformats.org/drawingml/2006/table">
            <a:tbl>
              <a:tblPr firstRow="1" bandRow="1">
                <a:tableStyleId>{5C22544A-7EE6-4342-B048-85BDC9FD1C3A}</a:tableStyleId>
              </a:tblPr>
              <a:tblGrid>
                <a:gridCol w="1219200"/>
                <a:gridCol w="1524000"/>
                <a:gridCol w="1524000"/>
                <a:gridCol w="1524000"/>
              </a:tblGrid>
              <a:tr h="370840">
                <a:tc>
                  <a:txBody>
                    <a:bodyPr/>
                    <a:lstStyle/>
                    <a:p>
                      <a:endParaRPr lang="en-US" dirty="0"/>
                    </a:p>
                  </a:txBody>
                  <a:tcPr/>
                </a:tc>
                <a:tc>
                  <a:txBody>
                    <a:bodyPr/>
                    <a:lstStyle/>
                    <a:p>
                      <a:pPr algn="ctr"/>
                      <a:r>
                        <a:rPr lang="en-US" dirty="0" smtClean="0"/>
                        <a:t>Current OC Use</a:t>
                      </a:r>
                      <a:endParaRPr lang="en-US" dirty="0"/>
                    </a:p>
                  </a:txBody>
                  <a:tcPr/>
                </a:tc>
                <a:tc>
                  <a:txBody>
                    <a:bodyPr/>
                    <a:lstStyle/>
                    <a:p>
                      <a:pPr algn="ctr"/>
                      <a:r>
                        <a:rPr lang="en-US" dirty="0" smtClean="0"/>
                        <a:t>No OC use</a:t>
                      </a:r>
                      <a:endParaRPr lang="en-US" dirty="0"/>
                    </a:p>
                  </a:txBody>
                  <a:tcPr/>
                </a:tc>
                <a:tc>
                  <a:txBody>
                    <a:bodyPr/>
                    <a:lstStyle/>
                    <a:p>
                      <a:pPr algn="ctr"/>
                      <a:r>
                        <a:rPr lang="en-US" dirty="0" smtClean="0"/>
                        <a:t>Total</a:t>
                      </a:r>
                      <a:endParaRPr lang="en-US" dirty="0"/>
                    </a:p>
                  </a:txBody>
                  <a:tcPr/>
                </a:tc>
              </a:tr>
              <a:tr h="370840">
                <a:tc>
                  <a:txBody>
                    <a:bodyPr/>
                    <a:lstStyle/>
                    <a:p>
                      <a:r>
                        <a:rPr lang="en-US" dirty="0" smtClean="0"/>
                        <a:t>BC Cases</a:t>
                      </a:r>
                      <a:endParaRPr lang="en-US" dirty="0"/>
                    </a:p>
                  </a:txBody>
                  <a:tcPr/>
                </a:tc>
                <a:tc>
                  <a:txBody>
                    <a:bodyPr/>
                    <a:lstStyle/>
                    <a:p>
                      <a:pPr algn="ctr"/>
                      <a:r>
                        <a:rPr lang="en-US" dirty="0" smtClean="0"/>
                        <a:t>200</a:t>
                      </a:r>
                      <a:endParaRPr lang="en-US" dirty="0"/>
                    </a:p>
                  </a:txBody>
                  <a:tcPr/>
                </a:tc>
                <a:tc>
                  <a:txBody>
                    <a:bodyPr/>
                    <a:lstStyle/>
                    <a:p>
                      <a:pPr algn="ctr"/>
                      <a:r>
                        <a:rPr lang="en-US" dirty="0" smtClean="0"/>
                        <a:t>1032</a:t>
                      </a:r>
                      <a:endParaRPr lang="en-US" dirty="0"/>
                    </a:p>
                  </a:txBody>
                  <a:tcPr/>
                </a:tc>
                <a:tc>
                  <a:txBody>
                    <a:bodyPr/>
                    <a:lstStyle/>
                    <a:p>
                      <a:pPr algn="ctr"/>
                      <a:r>
                        <a:rPr lang="en-US" dirty="0" smtClean="0"/>
                        <a:t>1232</a:t>
                      </a:r>
                      <a:endParaRPr lang="en-US" dirty="0"/>
                    </a:p>
                  </a:txBody>
                  <a:tcPr/>
                </a:tc>
              </a:tr>
              <a:tr h="370840">
                <a:tc>
                  <a:txBody>
                    <a:bodyPr/>
                    <a:lstStyle/>
                    <a:p>
                      <a:r>
                        <a:rPr lang="en-US" dirty="0" smtClean="0"/>
                        <a:t>Controls</a:t>
                      </a:r>
                      <a:endParaRPr lang="en-US" dirty="0"/>
                    </a:p>
                  </a:txBody>
                  <a:tcPr/>
                </a:tc>
                <a:tc>
                  <a:txBody>
                    <a:bodyPr/>
                    <a:lstStyle/>
                    <a:p>
                      <a:pPr algn="ctr"/>
                      <a:r>
                        <a:rPr lang="en-US" dirty="0" smtClean="0"/>
                        <a:t>172</a:t>
                      </a:r>
                      <a:endParaRPr lang="en-US" dirty="0"/>
                    </a:p>
                  </a:txBody>
                  <a:tcPr/>
                </a:tc>
                <a:tc>
                  <a:txBody>
                    <a:bodyPr/>
                    <a:lstStyle/>
                    <a:p>
                      <a:pPr algn="ctr"/>
                      <a:r>
                        <a:rPr lang="en-US" dirty="0" smtClean="0"/>
                        <a:t>980</a:t>
                      </a:r>
                      <a:endParaRPr lang="en-US" dirty="0"/>
                    </a:p>
                  </a:txBody>
                  <a:tcPr/>
                </a:tc>
                <a:tc>
                  <a:txBody>
                    <a:bodyPr/>
                    <a:lstStyle/>
                    <a:p>
                      <a:pPr algn="ctr"/>
                      <a:r>
                        <a:rPr lang="en-US" dirty="0" smtClean="0"/>
                        <a:t>1152</a:t>
                      </a:r>
                      <a:endParaRPr lang="en-US" dirty="0"/>
                    </a:p>
                  </a:txBody>
                  <a:tcPr/>
                </a:tc>
              </a:tr>
            </a:tbl>
          </a:graphicData>
        </a:graphic>
      </p:graphicFrame>
    </p:spTree>
    <p:extLst>
      <p:ext uri="{BB962C8B-B14F-4D97-AF65-F5344CB8AC3E}">
        <p14:creationId xmlns:p14="http://schemas.microsoft.com/office/powerpoint/2010/main" val="3122834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1762</Words>
  <Application>Microsoft Macintosh PowerPoint</Application>
  <PresentationFormat>On-screen Show (4:3)</PresentationFormat>
  <Paragraphs>200</Paragraphs>
  <Slides>23</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Biostat 513</vt:lpstr>
      <vt:lpstr>Measures of Association</vt:lpstr>
      <vt:lpstr>Measures of Association</vt:lpstr>
      <vt:lpstr>Measures of Association</vt:lpstr>
      <vt:lpstr>Measures of Association</vt:lpstr>
      <vt:lpstr>Measures of Association</vt:lpstr>
      <vt:lpstr>Example 1</vt:lpstr>
      <vt:lpstr>Example 1</vt:lpstr>
      <vt:lpstr>Example 1</vt:lpstr>
      <vt:lpstr>Example 1</vt:lpstr>
      <vt:lpstr>Example 2</vt:lpstr>
      <vt:lpstr>Example 2</vt:lpstr>
      <vt:lpstr>Example 3</vt:lpstr>
      <vt:lpstr>Example 3</vt:lpstr>
      <vt:lpstr>Example 4</vt:lpstr>
      <vt:lpstr>Example 4</vt:lpstr>
      <vt:lpstr>Example 5</vt:lpstr>
      <vt:lpstr>Example 5</vt:lpstr>
      <vt:lpstr>Example 6 (optional)</vt:lpstr>
      <vt:lpstr>Example 6 (optional)</vt:lpstr>
      <vt:lpstr>Example 7 (optional)</vt:lpstr>
      <vt:lpstr>Example 7 (optional)</vt:lpstr>
      <vt:lpstr>Example 7 (optional)</vt:lpstr>
    </vt:vector>
  </TitlesOfParts>
  <Company>UW Biostatistics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Biostat 513</dc:title>
  <dc:creator>Jim Hughes</dc:creator>
  <cp:lastModifiedBy>saranya rajagopal</cp:lastModifiedBy>
  <cp:revision>70</cp:revision>
  <cp:lastPrinted>2012-03-29T23:36:15Z</cp:lastPrinted>
  <dcterms:created xsi:type="dcterms:W3CDTF">2012-03-14T19:34:12Z</dcterms:created>
  <dcterms:modified xsi:type="dcterms:W3CDTF">2013-04-07T19:59:36Z</dcterms:modified>
</cp:coreProperties>
</file>