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8" r:id="rId4"/>
    <p:sldId id="257" r:id="rId5"/>
    <p:sldId id="258" r:id="rId6"/>
    <p:sldId id="280" r:id="rId7"/>
    <p:sldId id="259" r:id="rId8"/>
    <p:sldId id="260" r:id="rId9"/>
    <p:sldId id="281" r:id="rId10"/>
    <p:sldId id="261" r:id="rId11"/>
    <p:sldId id="262" r:id="rId12"/>
    <p:sldId id="282" r:id="rId13"/>
    <p:sldId id="286" r:id="rId14"/>
    <p:sldId id="285" r:id="rId15"/>
    <p:sldId id="263" r:id="rId16"/>
    <p:sldId id="264" r:id="rId17"/>
    <p:sldId id="283" r:id="rId18"/>
    <p:sldId id="284" r:id="rId19"/>
    <p:sldId id="265" r:id="rId20"/>
    <p:sldId id="266" r:id="rId21"/>
    <p:sldId id="267" r:id="rId22"/>
    <p:sldId id="268" r:id="rId23"/>
    <p:sldId id="272"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FB475-4529-4562-BBD1-9175ED52C2A0}"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283126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FB475-4529-4562-BBD1-9175ED52C2A0}"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299565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FB475-4529-4562-BBD1-9175ED52C2A0}"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90123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FB475-4529-4562-BBD1-9175ED52C2A0}"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81023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FB475-4529-4562-BBD1-9175ED52C2A0}"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154731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FB475-4529-4562-BBD1-9175ED52C2A0}"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162115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FB475-4529-4562-BBD1-9175ED52C2A0}"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227829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FB475-4529-4562-BBD1-9175ED52C2A0}" type="datetimeFigureOut">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90667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FB475-4529-4562-BBD1-9175ED52C2A0}"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364569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FB475-4529-4562-BBD1-9175ED52C2A0}"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232300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FB475-4529-4562-BBD1-9175ED52C2A0}"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FDA2C-B53C-44F6-AD5D-02CBFFAEF0F3}" type="slidenum">
              <a:rPr lang="en-US" smtClean="0"/>
              <a:t>‹#›</a:t>
            </a:fld>
            <a:endParaRPr lang="en-US"/>
          </a:p>
        </p:txBody>
      </p:sp>
    </p:spTree>
    <p:extLst>
      <p:ext uri="{BB962C8B-B14F-4D97-AF65-F5344CB8AC3E}">
        <p14:creationId xmlns:p14="http://schemas.microsoft.com/office/powerpoint/2010/main" val="35260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FB475-4529-4562-BBD1-9175ED52C2A0}" type="datetimeFigureOut">
              <a:rPr lang="en-US" smtClean="0"/>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FDA2C-B53C-44F6-AD5D-02CBFFAEF0F3}" type="slidenum">
              <a:rPr lang="en-US" smtClean="0"/>
              <a:t>‹#›</a:t>
            </a:fld>
            <a:endParaRPr lang="en-US"/>
          </a:p>
        </p:txBody>
      </p:sp>
    </p:spTree>
    <p:extLst>
      <p:ext uri="{BB962C8B-B14F-4D97-AF65-F5344CB8AC3E}">
        <p14:creationId xmlns:p14="http://schemas.microsoft.com/office/powerpoint/2010/main" val="2160014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Week 7</a:t>
            </a:r>
            <a:endParaRPr lang="en-US" dirty="0"/>
          </a:p>
        </p:txBody>
      </p:sp>
      <p:sp>
        <p:nvSpPr>
          <p:cNvPr id="3" name="Subtitle 2"/>
          <p:cNvSpPr>
            <a:spLocks noGrp="1"/>
          </p:cNvSpPr>
          <p:nvPr>
            <p:ph type="subTitle" idx="1"/>
          </p:nvPr>
        </p:nvSpPr>
        <p:spPr/>
        <p:txBody>
          <a:bodyPr/>
          <a:lstStyle/>
          <a:p>
            <a:r>
              <a:rPr lang="en-US" dirty="0" smtClean="0"/>
              <a:t>Phillip Keung</a:t>
            </a:r>
            <a:endParaRPr lang="en-US" dirty="0"/>
          </a:p>
        </p:txBody>
      </p:sp>
    </p:spTree>
    <p:extLst>
      <p:ext uri="{BB962C8B-B14F-4D97-AF65-F5344CB8AC3E}">
        <p14:creationId xmlns:p14="http://schemas.microsoft.com/office/powerpoint/2010/main" val="209537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Variables</a:t>
            </a:r>
          </a:p>
          <a:p>
            <a:pPr lvl="1"/>
            <a:r>
              <a:rPr lang="en-US" dirty="0" smtClean="0"/>
              <a:t>Demographic: age, sex</a:t>
            </a:r>
          </a:p>
          <a:p>
            <a:pPr lvl="1"/>
            <a:r>
              <a:rPr lang="en-US" dirty="0" smtClean="0"/>
              <a:t>Clinical: Ascites, hepatomegaly, spiders, edema</a:t>
            </a:r>
          </a:p>
          <a:p>
            <a:pPr lvl="1"/>
            <a:r>
              <a:rPr lang="en-US" dirty="0" smtClean="0"/>
              <a:t>Biochemical: </a:t>
            </a:r>
            <a:r>
              <a:rPr lang="en-US" dirty="0"/>
              <a:t>bilirubin, albumin, urine copper, </a:t>
            </a:r>
            <a:r>
              <a:rPr lang="en-US" dirty="0" smtClean="0"/>
              <a:t>alkaline phosphatase</a:t>
            </a:r>
            <a:r>
              <a:rPr lang="en-US" dirty="0"/>
              <a:t>, SGOT, cholesterol, </a:t>
            </a:r>
            <a:r>
              <a:rPr lang="en-US" dirty="0" smtClean="0"/>
              <a:t>triglycerides</a:t>
            </a:r>
          </a:p>
          <a:p>
            <a:pPr lvl="1"/>
            <a:r>
              <a:rPr lang="en-US" dirty="0" smtClean="0"/>
              <a:t>Histology: stage</a:t>
            </a:r>
          </a:p>
          <a:p>
            <a:r>
              <a:rPr lang="en-US" dirty="0" smtClean="0"/>
              <a:t>Measured at registration and non-invasive (except stage)</a:t>
            </a:r>
            <a:endParaRPr lang="en-US" dirty="0"/>
          </a:p>
        </p:txBody>
      </p:sp>
    </p:spTree>
    <p:extLst>
      <p:ext uri="{BB962C8B-B14F-4D97-AF65-F5344CB8AC3E}">
        <p14:creationId xmlns:p14="http://schemas.microsoft.com/office/powerpoint/2010/main" val="217977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Mayo Model</a:t>
            </a:r>
            <a:endParaRPr lang="en-US" dirty="0"/>
          </a:p>
        </p:txBody>
      </p:sp>
      <p:sp>
        <p:nvSpPr>
          <p:cNvPr id="3" name="Content Placeholder 2"/>
          <p:cNvSpPr>
            <a:spLocks noGrp="1"/>
          </p:cNvSpPr>
          <p:nvPr>
            <p:ph idx="1"/>
          </p:nvPr>
        </p:nvSpPr>
        <p:spPr/>
        <p:txBody>
          <a:bodyPr/>
          <a:lstStyle/>
          <a:p>
            <a:r>
              <a:rPr lang="en-US" dirty="0" smtClean="0"/>
              <a:t>Considered age, edema, log(bilirubin), log(albumin) and log(</a:t>
            </a:r>
            <a:r>
              <a:rPr lang="en-US" dirty="0" err="1" smtClean="0"/>
              <a:t>prothrombin</a:t>
            </a:r>
            <a:r>
              <a:rPr lang="en-US" dirty="0" smtClean="0"/>
              <a:t>) in Mayo model</a:t>
            </a:r>
          </a:p>
          <a:p>
            <a:r>
              <a:rPr lang="en-US" dirty="0" smtClean="0"/>
              <a:t>Will discuss various models for adjusting for these variables next week</a:t>
            </a:r>
            <a:endParaRPr lang="en-US" dirty="0"/>
          </a:p>
        </p:txBody>
      </p:sp>
    </p:spTree>
    <p:extLst>
      <p:ext uri="{BB962C8B-B14F-4D97-AF65-F5344CB8AC3E}">
        <p14:creationId xmlns:p14="http://schemas.microsoft.com/office/powerpoint/2010/main" val="193496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 Summary</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latin typeface="Courier New" pitchFamily="49" charset="0"/>
                <a:cs typeface="Courier New" pitchFamily="49" charset="0"/>
              </a:rPr>
              <a:t>. summarize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Variable |       </a:t>
            </a:r>
            <a:r>
              <a:rPr lang="en-US" dirty="0" err="1" smtClean="0">
                <a:latin typeface="Courier New" pitchFamily="49" charset="0"/>
                <a:cs typeface="Courier New" pitchFamily="49" charset="0"/>
              </a:rPr>
              <a:t>Obs</a:t>
            </a:r>
            <a:r>
              <a:rPr lang="en-US" dirty="0" smtClean="0">
                <a:latin typeface="Courier New" pitchFamily="49" charset="0"/>
                <a:cs typeface="Courier New" pitchFamily="49" charset="0"/>
              </a:rPr>
              <a:t>        Mean    Std. Dev.       Min        Max</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time |       312    2006.362    1123.281         41       4556</a:t>
            </a:r>
          </a:p>
          <a:p>
            <a:pPr marL="0" indent="0">
              <a:buNone/>
            </a:pPr>
            <a:r>
              <a:rPr lang="en-US" dirty="0" smtClean="0">
                <a:latin typeface="Courier New" pitchFamily="49" charset="0"/>
                <a:cs typeface="Courier New" pitchFamily="49" charset="0"/>
              </a:rPr>
              <a:t>      status |       312     .400641    .4908156          0          1</a:t>
            </a:r>
          </a:p>
          <a:p>
            <a:pPr marL="0" indent="0">
              <a:buNone/>
            </a:pPr>
            <a:r>
              <a:rPr lang="en-US" dirty="0" smtClean="0">
                <a:latin typeface="Courier New" pitchFamily="49" charset="0"/>
                <a:cs typeface="Courier New" pitchFamily="49" charset="0"/>
              </a:rPr>
              <a:t>         age |       312    50.01901    10.58126    26.2779    78.4394</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albu</a:t>
            </a:r>
            <a:r>
              <a:rPr lang="en-US" dirty="0" smtClean="0">
                <a:latin typeface="Courier New" pitchFamily="49" charset="0"/>
                <a:cs typeface="Courier New" pitchFamily="49" charset="0"/>
              </a:rPr>
              <a:t> |       312        3.52     .419892       1.96       4.64</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alkphos</a:t>
            </a:r>
            <a:r>
              <a:rPr lang="en-US" dirty="0" smtClean="0">
                <a:latin typeface="Courier New" pitchFamily="49" charset="0"/>
                <a:cs typeface="Courier New" pitchFamily="49" charset="0"/>
              </a:rPr>
              <a:t> |       312    1982.656    2140.389        289    13862.4</a:t>
            </a:r>
          </a:p>
          <a:p>
            <a:pPr marL="0" indent="0">
              <a:buNone/>
            </a:pPr>
            <a:r>
              <a:rPr lang="en-US" dirty="0" smtClean="0">
                <a:latin typeface="Courier New" pitchFamily="49" charset="0"/>
                <a:cs typeface="Courier New" pitchFamily="49" charset="0"/>
              </a:rPr>
              <a:t>     ascites |       312    .0769231    .2668974          0          1</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bili</a:t>
            </a:r>
            <a:r>
              <a:rPr lang="en-US" dirty="0" smtClean="0">
                <a:latin typeface="Courier New" pitchFamily="49" charset="0"/>
                <a:cs typeface="Courier New" pitchFamily="49" charset="0"/>
              </a:rPr>
              <a:t> |       312     3.25609    4.530315         .3         28</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chol</a:t>
            </a:r>
            <a:r>
              <a:rPr lang="en-US" dirty="0" smtClean="0">
                <a:latin typeface="Courier New" pitchFamily="49" charset="0"/>
                <a:cs typeface="Courier New" pitchFamily="49" charset="0"/>
              </a:rPr>
              <a:t> |       312    335.5417    246.3656         -9       1775</a:t>
            </a:r>
          </a:p>
          <a:p>
            <a:pPr marL="0" indent="0">
              <a:buNone/>
            </a:pPr>
            <a:r>
              <a:rPr lang="en-US" dirty="0" smtClean="0">
                <a:latin typeface="Courier New" pitchFamily="49" charset="0"/>
                <a:cs typeface="Courier New" pitchFamily="49" charset="0"/>
              </a:rPr>
              <a:t>       edema |       312    .1185897    .3238245          0          1</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edemaTx</a:t>
            </a:r>
            <a:r>
              <a:rPr lang="en-US" dirty="0" smtClean="0">
                <a:latin typeface="Courier New" pitchFamily="49" charset="0"/>
                <a:cs typeface="Courier New" pitchFamily="49" charset="0"/>
              </a:rPr>
              <a:t> |       312    .1105769    .2745068          0          1</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hepmeg</a:t>
            </a:r>
            <a:r>
              <a:rPr lang="en-US" dirty="0" smtClean="0">
                <a:latin typeface="Courier New" pitchFamily="49" charset="0"/>
                <a:cs typeface="Courier New" pitchFamily="49" charset="0"/>
              </a:rPr>
              <a:t> |       312    .5128205    .5006386          0          1</a:t>
            </a:r>
          </a:p>
          <a:p>
            <a:pPr marL="0" indent="0">
              <a:buNone/>
            </a:pPr>
            <a:r>
              <a:rPr lang="en-US" dirty="0" smtClean="0">
                <a:latin typeface="Courier New" pitchFamily="49" charset="0"/>
                <a:cs typeface="Courier New" pitchFamily="49" charset="0"/>
              </a:rPr>
              <a:t>       plate |       312    258.4615    99.77717         -9        563</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proth</a:t>
            </a:r>
            <a:r>
              <a:rPr lang="en-US" dirty="0" smtClean="0">
                <a:latin typeface="Courier New" pitchFamily="49" charset="0"/>
                <a:cs typeface="Courier New" pitchFamily="49" charset="0"/>
              </a:rPr>
              <a:t> |       312    10.72564    1.004323          9       17.1</a:t>
            </a:r>
          </a:p>
          <a:p>
            <a:pPr marL="0" indent="0">
              <a:buNone/>
            </a:pPr>
            <a:r>
              <a:rPr lang="en-US" dirty="0" smtClean="0">
                <a:latin typeface="Courier New" pitchFamily="49" charset="0"/>
                <a:cs typeface="Courier New" pitchFamily="49" charset="0"/>
              </a:rPr>
              <a:t>         sex |       312    .8846154    .3199988          0          1</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sgot</a:t>
            </a:r>
            <a:r>
              <a:rPr lang="en-US" dirty="0" smtClean="0">
                <a:latin typeface="Courier New" pitchFamily="49" charset="0"/>
                <a:cs typeface="Courier New" pitchFamily="49" charset="0"/>
              </a:rPr>
              <a:t> |       312    122.5563    56.69952      26.35     457.25</a:t>
            </a:r>
          </a:p>
          <a:p>
            <a:pPr marL="0" indent="0">
              <a:buNone/>
            </a:pPr>
            <a:r>
              <a:rPr lang="en-US" dirty="0" smtClean="0">
                <a:latin typeface="Courier New" pitchFamily="49" charset="0"/>
                <a:cs typeface="Courier New" pitchFamily="49" charset="0"/>
              </a:rPr>
              <a:t>     spiders |       312    .2884615    .4537747          0          1</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trigly</a:t>
            </a:r>
            <a:r>
              <a:rPr lang="en-US" dirty="0" smtClean="0">
                <a:latin typeface="Courier New" pitchFamily="49" charset="0"/>
                <a:cs typeface="Courier New" pitchFamily="49" charset="0"/>
              </a:rPr>
              <a:t> |       282    124.7021    65.14864         33        598</a:t>
            </a:r>
          </a:p>
          <a:p>
            <a:pPr marL="0" indent="0">
              <a:buNone/>
            </a:pPr>
            <a:r>
              <a:rPr lang="en-US" dirty="0" smtClean="0">
                <a:latin typeface="Courier New" pitchFamily="49" charset="0"/>
                <a:cs typeface="Courier New" pitchFamily="49" charset="0"/>
              </a:rPr>
              <a:t>      copper |       310    97.64839    85.61392          4        588</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 |       312    1.250796    .1268699   .6729445   1.534714</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 |       312     .575678    1.032173  -1.203973   3.332205</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 |       312    2.368609    .0882652   2.197225   2.839078</a:t>
            </a:r>
          </a:p>
          <a:p>
            <a:pPr marL="0" indent="0">
              <a:buNone/>
            </a:pPr>
            <a:endParaRPr lang="en-US" dirty="0">
              <a:latin typeface="Courier New" pitchFamily="49" charset="0"/>
              <a:cs typeface="Courier New" pitchFamily="49" charset="0"/>
            </a:endParaRPr>
          </a:p>
          <a:p>
            <a:pPr marL="0" indent="0" algn="ctr">
              <a:buNone/>
            </a:pPr>
            <a:r>
              <a:rPr lang="en-US" sz="7400" dirty="0" smtClean="0">
                <a:cs typeface="Courier New" pitchFamily="49" charset="0"/>
              </a:rPr>
              <a:t>Note the -9’s in </a:t>
            </a:r>
            <a:r>
              <a:rPr lang="en-US" sz="7400" dirty="0" err="1" smtClean="0">
                <a:cs typeface="Courier New" pitchFamily="49" charset="0"/>
              </a:rPr>
              <a:t>chol</a:t>
            </a:r>
            <a:r>
              <a:rPr lang="en-US" sz="7400" dirty="0" smtClean="0">
                <a:cs typeface="Courier New" pitchFamily="49" charset="0"/>
              </a:rPr>
              <a:t> and plate; those are missing values</a:t>
            </a:r>
          </a:p>
        </p:txBody>
      </p:sp>
    </p:spTree>
    <p:extLst>
      <p:ext uri="{BB962C8B-B14F-4D97-AF65-F5344CB8AC3E}">
        <p14:creationId xmlns:p14="http://schemas.microsoft.com/office/powerpoint/2010/main" val="1926175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4426" y="1143000"/>
            <a:ext cx="595514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971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Data</a:t>
            </a:r>
            <a:endParaRPr lang="en-US" dirty="0"/>
          </a:p>
        </p:txBody>
      </p:sp>
      <p:sp>
        <p:nvSpPr>
          <p:cNvPr id="3" name="Content Placeholder 2"/>
          <p:cNvSpPr>
            <a:spLocks noGrp="1"/>
          </p:cNvSpPr>
          <p:nvPr>
            <p:ph idx="1"/>
          </p:nvPr>
        </p:nvSpPr>
        <p:spPr/>
        <p:txBody>
          <a:bodyPr/>
          <a:lstStyle/>
          <a:p>
            <a:pPr marL="0" indent="0">
              <a:buNone/>
            </a:pPr>
            <a:r>
              <a:rPr lang="en-US" dirty="0" smtClean="0"/>
              <a:t>Can recode missing values so that </a:t>
            </a:r>
            <a:r>
              <a:rPr lang="en-US" dirty="0" err="1" smtClean="0"/>
              <a:t>Stata</a:t>
            </a:r>
            <a:r>
              <a:rPr lang="en-US" dirty="0" smtClean="0"/>
              <a:t> knows that they are missing, instead of treating them as -9’s:</a:t>
            </a:r>
          </a:p>
          <a:p>
            <a:pPr marL="0" indent="0">
              <a:buNone/>
            </a:pPr>
            <a:endParaRPr lang="en-US" dirty="0" smtClean="0"/>
          </a:p>
          <a:p>
            <a:pPr marL="0" indent="0" algn="ctr">
              <a:buNone/>
            </a:pPr>
            <a:r>
              <a:rPr lang="en-US" dirty="0" smtClean="0"/>
              <a:t>replace </a:t>
            </a:r>
            <a:r>
              <a:rPr lang="en-US" dirty="0" err="1" smtClean="0"/>
              <a:t>chol</a:t>
            </a:r>
            <a:r>
              <a:rPr lang="en-US" dirty="0" smtClean="0"/>
              <a:t> = . if </a:t>
            </a:r>
            <a:r>
              <a:rPr lang="en-US" dirty="0" err="1" smtClean="0"/>
              <a:t>chol</a:t>
            </a:r>
            <a:r>
              <a:rPr lang="en-US" dirty="0" smtClean="0"/>
              <a:t> == -9</a:t>
            </a:r>
          </a:p>
          <a:p>
            <a:pPr marL="0" indent="0" algn="ctr">
              <a:buNone/>
            </a:pPr>
            <a:r>
              <a:rPr lang="en-US" dirty="0"/>
              <a:t>r</a:t>
            </a:r>
            <a:r>
              <a:rPr lang="en-US" dirty="0" smtClean="0"/>
              <a:t>eplace plate = . if plate == -9</a:t>
            </a:r>
            <a:endParaRPr lang="en-US" dirty="0"/>
          </a:p>
        </p:txBody>
      </p:sp>
    </p:spTree>
    <p:extLst>
      <p:ext uri="{BB962C8B-B14F-4D97-AF65-F5344CB8AC3E}">
        <p14:creationId xmlns:p14="http://schemas.microsoft.com/office/powerpoint/2010/main" val="389179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latin typeface="Courier New" pitchFamily="49" charset="0"/>
                <a:cs typeface="Courier New" pitchFamily="49" charset="0"/>
              </a:rPr>
              <a:t>tab stage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stage |      Freq.     Percent        Cum.</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16        5.13        5.13</a:t>
            </a:r>
          </a:p>
          <a:p>
            <a:pPr marL="0" indent="0">
              <a:buNone/>
            </a:pPr>
            <a:r>
              <a:rPr lang="en-US" dirty="0" smtClean="0">
                <a:latin typeface="Courier New" pitchFamily="49" charset="0"/>
                <a:cs typeface="Courier New" pitchFamily="49" charset="0"/>
              </a:rPr>
              <a:t>          2 |         67       21.47       26.60</a:t>
            </a:r>
          </a:p>
          <a:p>
            <a:pPr marL="0" indent="0">
              <a:buNone/>
            </a:pPr>
            <a:r>
              <a:rPr lang="en-US" dirty="0" smtClean="0">
                <a:latin typeface="Courier New" pitchFamily="49" charset="0"/>
                <a:cs typeface="Courier New" pitchFamily="49" charset="0"/>
              </a:rPr>
              <a:t>          3 |        120       38.46       65.06</a:t>
            </a:r>
          </a:p>
          <a:p>
            <a:pPr marL="0" indent="0">
              <a:buNone/>
            </a:pPr>
            <a:r>
              <a:rPr lang="en-US" dirty="0" smtClean="0">
                <a:latin typeface="Courier New" pitchFamily="49" charset="0"/>
                <a:cs typeface="Courier New" pitchFamily="49" charset="0"/>
              </a:rPr>
              <a:t>          4 |        109       34.94      100.00</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Total |        312      100.00</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tab treat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treat |      Freq.     Percent        Cum.</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158       50.64       50.64</a:t>
            </a:r>
          </a:p>
          <a:p>
            <a:pPr marL="0" indent="0">
              <a:buNone/>
            </a:pPr>
            <a:r>
              <a:rPr lang="en-US" dirty="0" smtClean="0">
                <a:latin typeface="Courier New" pitchFamily="49" charset="0"/>
                <a:cs typeface="Courier New" pitchFamily="49" charset="0"/>
              </a:rPr>
              <a:t>          2 |        154       49.36      100.00</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Total |        312      100.00</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tab </a:t>
            </a:r>
            <a:r>
              <a:rPr lang="en-US" dirty="0" err="1" smtClean="0">
                <a:latin typeface="Courier New" pitchFamily="49" charset="0"/>
                <a:cs typeface="Courier New" pitchFamily="49" charset="0"/>
              </a:rPr>
              <a:t>edemaTx</a:t>
            </a:r>
            <a:endParaRPr lang="en-US" dirty="0" smtClean="0">
              <a:latin typeface="Courier New" pitchFamily="49" charset="0"/>
              <a:cs typeface="Courier New" pitchFamily="49" charset="0"/>
            </a:endParaRP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edemaTx</a:t>
            </a:r>
            <a:r>
              <a:rPr lang="en-US" dirty="0" smtClean="0">
                <a:latin typeface="Courier New" pitchFamily="49" charset="0"/>
                <a:cs typeface="Courier New" pitchFamily="49" charset="0"/>
              </a:rPr>
              <a:t> |      Freq.     Percent        Cum.</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0 |        263       84.29       84.29</a:t>
            </a:r>
          </a:p>
          <a:p>
            <a:pPr marL="0" indent="0">
              <a:buNone/>
            </a:pPr>
            <a:r>
              <a:rPr lang="en-US" dirty="0" smtClean="0">
                <a:latin typeface="Courier New" pitchFamily="49" charset="0"/>
                <a:cs typeface="Courier New" pitchFamily="49" charset="0"/>
              </a:rPr>
              <a:t>         .5 |         29        9.29       93.59</a:t>
            </a:r>
          </a:p>
          <a:p>
            <a:pPr marL="0" indent="0">
              <a:buNone/>
            </a:pPr>
            <a:r>
              <a:rPr lang="en-US" dirty="0" smtClean="0">
                <a:latin typeface="Courier New" pitchFamily="49" charset="0"/>
                <a:cs typeface="Courier New" pitchFamily="49" charset="0"/>
              </a:rPr>
              <a:t>          1 |         20        6.41      100.00</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Total |        312      100.00</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4095438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a:t>
            </a:r>
            <a:endParaRPr lang="en-US" dirty="0"/>
          </a:p>
        </p:txBody>
      </p:sp>
      <p:sp>
        <p:nvSpPr>
          <p:cNvPr id="3" name="Content Placeholder 2"/>
          <p:cNvSpPr>
            <a:spLocks noGrp="1"/>
          </p:cNvSpPr>
          <p:nvPr>
            <p:ph idx="1"/>
          </p:nvPr>
        </p:nvSpPr>
        <p:spPr/>
        <p:txBody>
          <a:bodyPr>
            <a:noAutofit/>
          </a:bodyPr>
          <a:lstStyle/>
          <a:p>
            <a:pPr marL="0" indent="0">
              <a:buNone/>
            </a:pPr>
            <a:r>
              <a:rPr lang="en-US" sz="1050" dirty="0" smtClean="0">
                <a:latin typeface="Courier New" pitchFamily="49" charset="0"/>
                <a:cs typeface="Courier New" pitchFamily="49" charset="0"/>
              </a:rPr>
              <a:t>. summarize </a:t>
            </a:r>
            <a:r>
              <a:rPr lang="en-US" sz="1050" dirty="0" err="1" smtClean="0">
                <a:latin typeface="Courier New" pitchFamily="49" charset="0"/>
                <a:cs typeface="Courier New" pitchFamily="49" charset="0"/>
              </a:rPr>
              <a:t>logalb</a:t>
            </a:r>
            <a:endParaRPr lang="en-US" sz="1050" dirty="0" smtClean="0">
              <a:latin typeface="Courier New" pitchFamily="49" charset="0"/>
              <a:cs typeface="Courier New" pitchFamily="49" charset="0"/>
            </a:endParaRPr>
          </a:p>
          <a:p>
            <a:pPr marL="0" indent="0">
              <a:buNone/>
            </a:pPr>
            <a:endParaRPr lang="en-US" sz="1050" dirty="0" smtClean="0">
              <a:latin typeface="Courier New" pitchFamily="49" charset="0"/>
              <a:cs typeface="Courier New" pitchFamily="49" charset="0"/>
            </a:endParaRPr>
          </a:p>
          <a:p>
            <a:pPr marL="0" indent="0">
              <a:buNone/>
            </a:pPr>
            <a:r>
              <a:rPr lang="en-US" sz="1050" dirty="0" smtClean="0">
                <a:latin typeface="Courier New" pitchFamily="49" charset="0"/>
                <a:cs typeface="Courier New" pitchFamily="49" charset="0"/>
              </a:rPr>
              <a:t>    Variable |       </a:t>
            </a:r>
            <a:r>
              <a:rPr lang="en-US" sz="1050" dirty="0" err="1" smtClean="0">
                <a:latin typeface="Courier New" pitchFamily="49" charset="0"/>
                <a:cs typeface="Courier New" pitchFamily="49" charset="0"/>
              </a:rPr>
              <a:t>Obs</a:t>
            </a:r>
            <a:r>
              <a:rPr lang="en-US" sz="1050" dirty="0" smtClean="0">
                <a:latin typeface="Courier New" pitchFamily="49" charset="0"/>
                <a:cs typeface="Courier New" pitchFamily="49" charset="0"/>
              </a:rPr>
              <a:t>        Mean    Std. Dev.       Min        Max</a:t>
            </a:r>
          </a:p>
          <a:p>
            <a:pPr marL="0" indent="0">
              <a:buNone/>
            </a:pPr>
            <a:r>
              <a:rPr lang="en-US" sz="1050" dirty="0" smtClean="0">
                <a:latin typeface="Courier New" pitchFamily="49" charset="0"/>
                <a:cs typeface="Courier New" pitchFamily="49" charset="0"/>
              </a:rPr>
              <a:t>-------------+--------------------------------------------------------</a:t>
            </a:r>
          </a:p>
          <a:p>
            <a:pPr marL="0" indent="0">
              <a:buNone/>
            </a:pP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logalb</a:t>
            </a:r>
            <a:r>
              <a:rPr lang="en-US" sz="1050" dirty="0" smtClean="0">
                <a:latin typeface="Courier New" pitchFamily="49" charset="0"/>
                <a:cs typeface="Courier New" pitchFamily="49" charset="0"/>
              </a:rPr>
              <a:t> |       312    1.250796    .1268699   .6729445   1.534714</a:t>
            </a:r>
          </a:p>
          <a:p>
            <a:pPr marL="0" indent="0">
              <a:buNone/>
            </a:pPr>
            <a:endParaRPr lang="en-US" sz="1050" dirty="0" smtClean="0">
              <a:latin typeface="Courier New" pitchFamily="49" charset="0"/>
              <a:cs typeface="Courier New" pitchFamily="49" charset="0"/>
            </a:endParaRPr>
          </a:p>
          <a:p>
            <a:pPr marL="0" indent="0">
              <a:buNone/>
            </a:pPr>
            <a:r>
              <a:rPr lang="en-US" sz="1050" dirty="0" smtClean="0">
                <a:latin typeface="Courier New" pitchFamily="49" charset="0"/>
                <a:cs typeface="Courier New" pitchFamily="49" charset="0"/>
              </a:rPr>
              <a:t>. centile </a:t>
            </a:r>
            <a:r>
              <a:rPr lang="en-US" sz="1050" dirty="0" err="1" smtClean="0">
                <a:latin typeface="Courier New" pitchFamily="49" charset="0"/>
                <a:cs typeface="Courier New" pitchFamily="49" charset="0"/>
              </a:rPr>
              <a:t>logalb</a:t>
            </a:r>
            <a:r>
              <a:rPr lang="en-US" sz="1050" dirty="0" smtClean="0">
                <a:latin typeface="Courier New" pitchFamily="49" charset="0"/>
                <a:cs typeface="Courier New" pitchFamily="49" charset="0"/>
              </a:rPr>
              <a:t>, centile( 10 25 50 75 90 )</a:t>
            </a:r>
          </a:p>
          <a:p>
            <a:pPr marL="0" indent="0">
              <a:buNone/>
            </a:pPr>
            <a:endParaRPr lang="en-US" sz="1050" dirty="0" smtClean="0">
              <a:latin typeface="Courier New" pitchFamily="49" charset="0"/>
              <a:cs typeface="Courier New" pitchFamily="49" charset="0"/>
            </a:endParaRPr>
          </a:p>
          <a:p>
            <a:pPr marL="0" indent="0">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Binom</a:t>
            </a:r>
            <a:r>
              <a:rPr lang="en-US" sz="1050" dirty="0" smtClean="0">
                <a:latin typeface="Courier New" pitchFamily="49" charset="0"/>
                <a:cs typeface="Courier New" pitchFamily="49" charset="0"/>
              </a:rPr>
              <a:t>. Interp. --</a:t>
            </a:r>
          </a:p>
          <a:p>
            <a:pPr marL="0" indent="0">
              <a:buNone/>
            </a:pPr>
            <a:r>
              <a:rPr lang="en-US" sz="1050" dirty="0" smtClean="0">
                <a:latin typeface="Courier New" pitchFamily="49" charset="0"/>
                <a:cs typeface="Courier New" pitchFamily="49" charset="0"/>
              </a:rPr>
              <a:t>    Variable |     </a:t>
            </a:r>
            <a:r>
              <a:rPr lang="en-US" sz="1050" dirty="0" err="1" smtClean="0">
                <a:latin typeface="Courier New" pitchFamily="49" charset="0"/>
                <a:cs typeface="Courier New" pitchFamily="49" charset="0"/>
              </a:rPr>
              <a:t>Obs</a:t>
            </a:r>
            <a:r>
              <a:rPr lang="en-US" sz="1050" dirty="0" smtClean="0">
                <a:latin typeface="Courier New" pitchFamily="49" charset="0"/>
                <a:cs typeface="Courier New" pitchFamily="49" charset="0"/>
              </a:rPr>
              <a:t>  Percentile      Centile        [95% Conf. Interval]</a:t>
            </a:r>
          </a:p>
          <a:p>
            <a:pPr marL="0" indent="0">
              <a:buNone/>
            </a:pPr>
            <a:r>
              <a:rPr lang="en-US" sz="1050" dirty="0" smtClean="0">
                <a:latin typeface="Courier New" pitchFamily="49" charset="0"/>
                <a:cs typeface="Courier New" pitchFamily="49" charset="0"/>
              </a:rPr>
              <a:t>-------------+-------------------------------------------------------------</a:t>
            </a:r>
          </a:p>
          <a:p>
            <a:pPr marL="0" indent="0">
              <a:buNone/>
            </a:pP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logalb</a:t>
            </a:r>
            <a:r>
              <a:rPr lang="en-US" sz="1050" dirty="0" smtClean="0">
                <a:latin typeface="Courier New" pitchFamily="49" charset="0"/>
                <a:cs typeface="Courier New" pitchFamily="49" charset="0"/>
              </a:rPr>
              <a:t> |     312         10      1.099611        1.063606    1.123247</a:t>
            </a:r>
          </a:p>
          <a:p>
            <a:pPr marL="0" indent="0">
              <a:buNone/>
            </a:pPr>
            <a:r>
              <a:rPr lang="en-US" sz="1050" dirty="0" smtClean="0">
                <a:latin typeface="Courier New" pitchFamily="49" charset="0"/>
                <a:cs typeface="Courier New" pitchFamily="49" charset="0"/>
              </a:rPr>
              <a:t>             |                 25      1.196948        1.163151     1.20896</a:t>
            </a:r>
          </a:p>
          <a:p>
            <a:pPr marL="0" indent="0">
              <a:buNone/>
            </a:pPr>
            <a:r>
              <a:rPr lang="en-US" sz="1050" dirty="0" smtClean="0">
                <a:latin typeface="Courier New" pitchFamily="49" charset="0"/>
                <a:cs typeface="Courier New" pitchFamily="49" charset="0"/>
              </a:rPr>
              <a:t>             |                 50      1.266948        1.252763    1.280934</a:t>
            </a:r>
          </a:p>
          <a:p>
            <a:pPr marL="0" indent="0">
              <a:buNone/>
            </a:pPr>
            <a:r>
              <a:rPr lang="en-US" sz="1050" dirty="0" smtClean="0">
                <a:latin typeface="Courier New" pitchFamily="49" charset="0"/>
                <a:cs typeface="Courier New" pitchFamily="49" charset="0"/>
              </a:rPr>
              <a:t>             |                 75      1.335001        1.319086    1.348073</a:t>
            </a:r>
          </a:p>
          <a:p>
            <a:pPr marL="0" indent="0">
              <a:buNone/>
            </a:pPr>
            <a:r>
              <a:rPr lang="en-US" sz="1050" dirty="0" smtClean="0">
                <a:latin typeface="Courier New" pitchFamily="49" charset="0"/>
                <a:cs typeface="Courier New" pitchFamily="49" charset="0"/>
              </a:rPr>
              <a:t>             |                 90      1.392274        1.378766    1.408545</a:t>
            </a:r>
          </a:p>
          <a:p>
            <a:pPr marL="0" indent="0">
              <a:buNone/>
            </a:pPr>
            <a:endParaRPr lang="en-US" sz="1050" dirty="0" smtClean="0">
              <a:latin typeface="Courier New" pitchFamily="49" charset="0"/>
              <a:cs typeface="Courier New" pitchFamily="49" charset="0"/>
            </a:endParaRPr>
          </a:p>
          <a:p>
            <a:pPr marL="0" indent="0">
              <a:buNone/>
            </a:pPr>
            <a:r>
              <a:rPr lang="en-US" sz="1050" dirty="0" smtClean="0">
                <a:latin typeface="Courier New" pitchFamily="49" charset="0"/>
                <a:cs typeface="Courier New" pitchFamily="49" charset="0"/>
              </a:rPr>
              <a:t>. summarize </a:t>
            </a:r>
            <a:r>
              <a:rPr lang="en-US" sz="1050" dirty="0" err="1" smtClean="0">
                <a:latin typeface="Courier New" pitchFamily="49" charset="0"/>
                <a:cs typeface="Courier New" pitchFamily="49" charset="0"/>
              </a:rPr>
              <a:t>logbil</a:t>
            </a:r>
            <a:endParaRPr lang="en-US" sz="1050" dirty="0" smtClean="0">
              <a:latin typeface="Courier New" pitchFamily="49" charset="0"/>
              <a:cs typeface="Courier New" pitchFamily="49" charset="0"/>
            </a:endParaRPr>
          </a:p>
          <a:p>
            <a:pPr marL="0" indent="0">
              <a:buNone/>
            </a:pPr>
            <a:endParaRPr lang="en-US" sz="1050" dirty="0" smtClean="0">
              <a:latin typeface="Courier New" pitchFamily="49" charset="0"/>
              <a:cs typeface="Courier New" pitchFamily="49" charset="0"/>
            </a:endParaRPr>
          </a:p>
          <a:p>
            <a:pPr marL="0" indent="0">
              <a:buNone/>
            </a:pPr>
            <a:r>
              <a:rPr lang="en-US" sz="1050" dirty="0" smtClean="0">
                <a:latin typeface="Courier New" pitchFamily="49" charset="0"/>
                <a:cs typeface="Courier New" pitchFamily="49" charset="0"/>
              </a:rPr>
              <a:t>    Variable |       </a:t>
            </a:r>
            <a:r>
              <a:rPr lang="en-US" sz="1050" dirty="0" err="1" smtClean="0">
                <a:latin typeface="Courier New" pitchFamily="49" charset="0"/>
                <a:cs typeface="Courier New" pitchFamily="49" charset="0"/>
              </a:rPr>
              <a:t>Obs</a:t>
            </a:r>
            <a:r>
              <a:rPr lang="en-US" sz="1050" dirty="0" smtClean="0">
                <a:latin typeface="Courier New" pitchFamily="49" charset="0"/>
                <a:cs typeface="Courier New" pitchFamily="49" charset="0"/>
              </a:rPr>
              <a:t>        Mean    Std. Dev.       Min        Max</a:t>
            </a:r>
          </a:p>
          <a:p>
            <a:pPr marL="0" indent="0">
              <a:buNone/>
            </a:pPr>
            <a:r>
              <a:rPr lang="en-US" sz="1050" dirty="0" smtClean="0">
                <a:latin typeface="Courier New" pitchFamily="49" charset="0"/>
                <a:cs typeface="Courier New" pitchFamily="49" charset="0"/>
              </a:rPr>
              <a:t>-------------+--------------------------------------------------------</a:t>
            </a:r>
          </a:p>
          <a:p>
            <a:pPr marL="0" indent="0">
              <a:buNone/>
            </a:pP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logbil</a:t>
            </a:r>
            <a:r>
              <a:rPr lang="en-US" sz="1050" dirty="0" smtClean="0">
                <a:latin typeface="Courier New" pitchFamily="49" charset="0"/>
                <a:cs typeface="Courier New" pitchFamily="49" charset="0"/>
              </a:rPr>
              <a:t> |       312     .575678    1.032173  -1.203973   3.332205</a:t>
            </a:r>
          </a:p>
        </p:txBody>
      </p:sp>
    </p:spTree>
    <p:extLst>
      <p:ext uri="{BB962C8B-B14F-4D97-AF65-F5344CB8AC3E}">
        <p14:creationId xmlns:p14="http://schemas.microsoft.com/office/powerpoint/2010/main" val="1908384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1400" dirty="0" smtClean="0">
                <a:latin typeface="Courier New" pitchFamily="49" charset="0"/>
                <a:cs typeface="Courier New" pitchFamily="49" charset="0"/>
              </a:rPr>
              <a:t>. centile </a:t>
            </a:r>
            <a:r>
              <a:rPr lang="en-US" sz="1400" dirty="0" err="1" smtClean="0">
                <a:latin typeface="Courier New" pitchFamily="49" charset="0"/>
                <a:cs typeface="Courier New" pitchFamily="49" charset="0"/>
              </a:rPr>
              <a:t>logbil</a:t>
            </a:r>
            <a:r>
              <a:rPr lang="en-US" sz="1400" dirty="0" smtClean="0">
                <a:latin typeface="Courier New" pitchFamily="49" charset="0"/>
                <a:cs typeface="Courier New" pitchFamily="49" charset="0"/>
              </a:rPr>
              <a:t>, centile( 10 25 50 75 90 )</a:t>
            </a:r>
          </a:p>
          <a:p>
            <a:pPr marL="0" indent="0">
              <a:buNone/>
            </a:pP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Binom</a:t>
            </a:r>
            <a:r>
              <a:rPr lang="en-US" sz="1400" dirty="0" smtClean="0">
                <a:latin typeface="Courier New" pitchFamily="49" charset="0"/>
                <a:cs typeface="Courier New" pitchFamily="49" charset="0"/>
              </a:rPr>
              <a:t>. Interp. --</a:t>
            </a:r>
          </a:p>
          <a:p>
            <a:pPr marL="0" indent="0">
              <a:buNone/>
            </a:pPr>
            <a:r>
              <a:rPr lang="en-US" sz="1400" dirty="0" smtClean="0">
                <a:latin typeface="Courier New" pitchFamily="49" charset="0"/>
                <a:cs typeface="Courier New" pitchFamily="49" charset="0"/>
              </a:rPr>
              <a:t>    Variable |     </a:t>
            </a:r>
            <a:r>
              <a:rPr lang="en-US" sz="1400" dirty="0" err="1" smtClean="0">
                <a:latin typeface="Courier New" pitchFamily="49" charset="0"/>
                <a:cs typeface="Courier New" pitchFamily="49" charset="0"/>
              </a:rPr>
              <a:t>Obs</a:t>
            </a:r>
            <a:r>
              <a:rPr lang="en-US" sz="1400" dirty="0" smtClean="0">
                <a:latin typeface="Courier New" pitchFamily="49" charset="0"/>
                <a:cs typeface="Courier New" pitchFamily="49" charset="0"/>
              </a:rPr>
              <a:t>  Percentile      Centile        [95% Conf. Interval]</a:t>
            </a: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logbil</a:t>
            </a:r>
            <a:r>
              <a:rPr lang="en-US" sz="1400" dirty="0" smtClean="0">
                <a:latin typeface="Courier New" pitchFamily="49" charset="0"/>
                <a:cs typeface="Courier New" pitchFamily="49" charset="0"/>
              </a:rPr>
              <a:t> |     312         10     -.6384507       -.6931472   -.5108256</a:t>
            </a:r>
          </a:p>
          <a:p>
            <a:pPr marL="0" indent="0">
              <a:buNone/>
            </a:pPr>
            <a:r>
              <a:rPr lang="en-US" sz="1400" dirty="0" smtClean="0">
                <a:latin typeface="Courier New" pitchFamily="49" charset="0"/>
                <a:cs typeface="Courier New" pitchFamily="49" charset="0"/>
              </a:rPr>
              <a:t>             |                 25     -.2231435        -.356675   -.1053605</a:t>
            </a:r>
          </a:p>
          <a:p>
            <a:pPr marL="0" indent="0">
              <a:buNone/>
            </a:pPr>
            <a:r>
              <a:rPr lang="en-US" sz="1400" dirty="0" smtClean="0">
                <a:latin typeface="Courier New" pitchFamily="49" charset="0"/>
                <a:cs typeface="Courier New" pitchFamily="49" charset="0"/>
              </a:rPr>
              <a:t>             |                 50      .2994182        .1823216    .5877866</a:t>
            </a:r>
          </a:p>
          <a:p>
            <a:pPr marL="0" indent="0">
              <a:buNone/>
            </a:pPr>
            <a:r>
              <a:rPr lang="en-US" sz="1400" dirty="0" smtClean="0">
                <a:latin typeface="Courier New" pitchFamily="49" charset="0"/>
                <a:cs typeface="Courier New" pitchFamily="49" charset="0"/>
              </a:rPr>
              <a:t>             |                 75      1.245516        1.139768    1.504077</a:t>
            </a:r>
          </a:p>
          <a:p>
            <a:pPr marL="0" indent="0">
              <a:buNone/>
            </a:pPr>
            <a:r>
              <a:rPr lang="en-US" sz="1400" dirty="0" smtClean="0">
                <a:latin typeface="Courier New" pitchFamily="49" charset="0"/>
                <a:cs typeface="Courier New" pitchFamily="49" charset="0"/>
              </a:rPr>
              <a:t>             |                 90      1.983736        1.856298    2.433613</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 summarize </a:t>
            </a:r>
            <a:r>
              <a:rPr lang="en-US" sz="1400" dirty="0" err="1" smtClean="0">
                <a:latin typeface="Courier New" pitchFamily="49" charset="0"/>
                <a:cs typeface="Courier New" pitchFamily="49" charset="0"/>
              </a:rPr>
              <a:t>logpro</a:t>
            </a:r>
            <a:endParaRPr lang="en-US" sz="1400" dirty="0" smtClean="0">
              <a:latin typeface="Courier New" pitchFamily="49" charset="0"/>
              <a:cs typeface="Courier New" pitchFamily="49" charset="0"/>
            </a:endParaRP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    Variable |       </a:t>
            </a:r>
            <a:r>
              <a:rPr lang="en-US" sz="1400" dirty="0" err="1" smtClean="0">
                <a:latin typeface="Courier New" pitchFamily="49" charset="0"/>
                <a:cs typeface="Courier New" pitchFamily="49" charset="0"/>
              </a:rPr>
              <a:t>Obs</a:t>
            </a:r>
            <a:r>
              <a:rPr lang="en-US" sz="1400" dirty="0" smtClean="0">
                <a:latin typeface="Courier New" pitchFamily="49" charset="0"/>
                <a:cs typeface="Courier New" pitchFamily="49" charset="0"/>
              </a:rPr>
              <a:t>        Mean    Std. Dev.       Min        Max</a:t>
            </a: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logpro</a:t>
            </a:r>
            <a:r>
              <a:rPr lang="en-US" sz="1400" dirty="0" smtClean="0">
                <a:latin typeface="Courier New" pitchFamily="49" charset="0"/>
                <a:cs typeface="Courier New" pitchFamily="49" charset="0"/>
              </a:rPr>
              <a:t> |       312    2.368609    .0882652   2.197225   2.839078</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 centile </a:t>
            </a:r>
            <a:r>
              <a:rPr lang="en-US" sz="1400" dirty="0" err="1" smtClean="0">
                <a:latin typeface="Courier New" pitchFamily="49" charset="0"/>
                <a:cs typeface="Courier New" pitchFamily="49" charset="0"/>
              </a:rPr>
              <a:t>logpro</a:t>
            </a:r>
            <a:r>
              <a:rPr lang="en-US" sz="1400" dirty="0" smtClean="0">
                <a:latin typeface="Courier New" pitchFamily="49" charset="0"/>
                <a:cs typeface="Courier New" pitchFamily="49" charset="0"/>
              </a:rPr>
              <a:t>, centile( 10 25 50 75 90 )</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Binom</a:t>
            </a:r>
            <a:r>
              <a:rPr lang="en-US" sz="1400" dirty="0" smtClean="0">
                <a:latin typeface="Courier New" pitchFamily="49" charset="0"/>
                <a:cs typeface="Courier New" pitchFamily="49" charset="0"/>
              </a:rPr>
              <a:t>. Interp. --</a:t>
            </a:r>
          </a:p>
          <a:p>
            <a:pPr marL="0" indent="0">
              <a:buNone/>
            </a:pPr>
            <a:r>
              <a:rPr lang="en-US" sz="1400" dirty="0" smtClean="0">
                <a:latin typeface="Courier New" pitchFamily="49" charset="0"/>
                <a:cs typeface="Courier New" pitchFamily="49" charset="0"/>
              </a:rPr>
              <a:t>    Variable |     </a:t>
            </a:r>
            <a:r>
              <a:rPr lang="en-US" sz="1400" dirty="0" err="1" smtClean="0">
                <a:latin typeface="Courier New" pitchFamily="49" charset="0"/>
                <a:cs typeface="Courier New" pitchFamily="49" charset="0"/>
              </a:rPr>
              <a:t>Obs</a:t>
            </a:r>
            <a:r>
              <a:rPr lang="en-US" sz="1400" dirty="0" smtClean="0">
                <a:latin typeface="Courier New" pitchFamily="49" charset="0"/>
                <a:cs typeface="Courier New" pitchFamily="49" charset="0"/>
              </a:rPr>
              <a:t>  Percentile      Centile        [95% Conf. Interval]</a:t>
            </a: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logpro</a:t>
            </a:r>
            <a:r>
              <a:rPr lang="en-US" sz="1400" dirty="0" smtClean="0">
                <a:latin typeface="Courier New" pitchFamily="49" charset="0"/>
                <a:cs typeface="Courier New" pitchFamily="49" charset="0"/>
              </a:rPr>
              <a:t> |     312         10      2.272126        2.261763    2.282382</a:t>
            </a:r>
          </a:p>
          <a:p>
            <a:pPr marL="0" indent="0">
              <a:buNone/>
            </a:pPr>
            <a:r>
              <a:rPr lang="en-US" sz="1400" dirty="0" smtClean="0">
                <a:latin typeface="Courier New" pitchFamily="49" charset="0"/>
                <a:cs typeface="Courier New" pitchFamily="49" charset="0"/>
              </a:rPr>
              <a:t>             |                 25      2.302585        2.292535    2.312536</a:t>
            </a:r>
          </a:p>
          <a:p>
            <a:pPr marL="0" indent="0">
              <a:buNone/>
            </a:pPr>
            <a:r>
              <a:rPr lang="en-US" sz="1400" dirty="0" smtClean="0">
                <a:latin typeface="Courier New" pitchFamily="49" charset="0"/>
                <a:cs typeface="Courier New" pitchFamily="49" charset="0"/>
              </a:rPr>
              <a:t>             |                 50      2.360854        2.351375    2.360854</a:t>
            </a:r>
          </a:p>
          <a:p>
            <a:pPr marL="0" indent="0">
              <a:buNone/>
            </a:pPr>
            <a:r>
              <a:rPr lang="en-US" sz="1400" dirty="0" smtClean="0">
                <a:latin typeface="Courier New" pitchFamily="49" charset="0"/>
                <a:cs typeface="Courier New" pitchFamily="49" charset="0"/>
              </a:rPr>
              <a:t>             |                 75      2.406945        2.397895    2.433613</a:t>
            </a:r>
          </a:p>
          <a:p>
            <a:pPr marL="0" indent="0">
              <a:buNone/>
            </a:pPr>
            <a:r>
              <a:rPr lang="en-US" sz="1400" dirty="0" smtClean="0">
                <a:latin typeface="Courier New" pitchFamily="49" charset="0"/>
                <a:cs typeface="Courier New" pitchFamily="49" charset="0"/>
              </a:rPr>
              <a:t>             |                 90      2.484907        2.459589    2.512189</a:t>
            </a:r>
          </a:p>
          <a:p>
            <a:pPr marL="0" indent="0">
              <a:buNone/>
            </a:pPr>
            <a:endParaRPr lang="en-US" sz="1400" dirty="0" smtClean="0">
              <a:latin typeface="Courier New" pitchFamily="49" charset="0"/>
              <a:cs typeface="Courier New" pitchFamily="49" charset="0"/>
            </a:endParaRPr>
          </a:p>
          <a:p>
            <a:pPr marL="0" indent="0">
              <a:buNone/>
            </a:pPr>
            <a:endParaRPr lang="en-US" sz="1400" dirty="0">
              <a:latin typeface="Courier New" pitchFamily="49" charset="0"/>
              <a:cs typeface="Courier New" pitchFamily="49" charset="0"/>
            </a:endParaRPr>
          </a:p>
        </p:txBody>
      </p:sp>
    </p:spTree>
    <p:extLst>
      <p:ext uri="{BB962C8B-B14F-4D97-AF65-F5344CB8AC3E}">
        <p14:creationId xmlns:p14="http://schemas.microsoft.com/office/powerpoint/2010/main" val="349451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latin typeface="Courier New" pitchFamily="49" charset="0"/>
                <a:cs typeface="Courier New" pitchFamily="49" charset="0"/>
              </a:rPr>
              <a:t>. summarize age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Variable |       </a:t>
            </a:r>
            <a:r>
              <a:rPr lang="en-US" dirty="0" err="1" smtClean="0">
                <a:latin typeface="Courier New" pitchFamily="49" charset="0"/>
                <a:cs typeface="Courier New" pitchFamily="49" charset="0"/>
              </a:rPr>
              <a:t>Obs</a:t>
            </a:r>
            <a:r>
              <a:rPr lang="en-US" dirty="0" smtClean="0">
                <a:latin typeface="Courier New" pitchFamily="49" charset="0"/>
                <a:cs typeface="Courier New" pitchFamily="49" charset="0"/>
              </a:rPr>
              <a:t>        Mean    Std. Dev.       Min        Max</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age |       312    50.01901    10.58126    26.2779    78.4394</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centile age, centile( 10 25 50 75 90 )</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Binom</a:t>
            </a:r>
            <a:r>
              <a:rPr lang="en-US" dirty="0" smtClean="0">
                <a:latin typeface="Courier New" pitchFamily="49" charset="0"/>
                <a:cs typeface="Courier New" pitchFamily="49" charset="0"/>
              </a:rPr>
              <a:t>. Interp. --</a:t>
            </a:r>
          </a:p>
          <a:p>
            <a:pPr marL="0" indent="0">
              <a:buNone/>
            </a:pPr>
            <a:r>
              <a:rPr lang="en-US" dirty="0" smtClean="0">
                <a:latin typeface="Courier New" pitchFamily="49" charset="0"/>
                <a:cs typeface="Courier New" pitchFamily="49" charset="0"/>
              </a:rPr>
              <a:t>    Variable |     </a:t>
            </a:r>
            <a:r>
              <a:rPr lang="en-US" dirty="0" err="1" smtClean="0">
                <a:latin typeface="Courier New" pitchFamily="49" charset="0"/>
                <a:cs typeface="Courier New" pitchFamily="49" charset="0"/>
              </a:rPr>
              <a:t>Obs</a:t>
            </a:r>
            <a:r>
              <a:rPr lang="en-US" dirty="0" smtClean="0">
                <a:latin typeface="Courier New" pitchFamily="49" charset="0"/>
                <a:cs typeface="Courier New" pitchFamily="49" charset="0"/>
              </a:rPr>
              <a:t>  Percentile      Centile        [95% Conf. Interval]</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age |     312         10      35.39301        34.00906    37.42523</a:t>
            </a:r>
          </a:p>
          <a:p>
            <a:pPr marL="0" indent="0">
              <a:buNone/>
            </a:pPr>
            <a:r>
              <a:rPr lang="en-US" dirty="0" smtClean="0">
                <a:latin typeface="Courier New" pitchFamily="49" charset="0"/>
                <a:cs typeface="Courier New" pitchFamily="49" charset="0"/>
              </a:rPr>
              <a:t>             |                 25      42.04582        40.67432    43.93096</a:t>
            </a:r>
          </a:p>
          <a:p>
            <a:pPr marL="0" indent="0">
              <a:buNone/>
            </a:pPr>
            <a:r>
              <a:rPr lang="en-US" dirty="0" smtClean="0">
                <a:latin typeface="Courier New" pitchFamily="49" charset="0"/>
                <a:cs typeface="Courier New" pitchFamily="49" charset="0"/>
              </a:rPr>
              <a:t>             |                 50      49.79465          48.486    51.84021</a:t>
            </a:r>
          </a:p>
          <a:p>
            <a:pPr marL="0" indent="0">
              <a:buNone/>
            </a:pPr>
            <a:r>
              <a:rPr lang="en-US" dirty="0" smtClean="0">
                <a:latin typeface="Courier New" pitchFamily="49" charset="0"/>
                <a:cs typeface="Courier New" pitchFamily="49" charset="0"/>
              </a:rPr>
              <a:t>             |                 75      56.75292        55.96312    59.00011</a:t>
            </a:r>
          </a:p>
          <a:p>
            <a:pPr marL="0" indent="0">
              <a:buNone/>
            </a:pPr>
            <a:r>
              <a:rPr lang="en-US" dirty="0" smtClean="0">
                <a:latin typeface="Courier New" pitchFamily="49" charset="0"/>
                <a:cs typeface="Courier New" pitchFamily="49" charset="0"/>
              </a:rPr>
              <a:t>             |                 90      63.80288        62.37514     67.3416</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92671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 by Arm</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latin typeface="Courier New" pitchFamily="49" charset="0"/>
                <a:cs typeface="Courier New" pitchFamily="49" charset="0"/>
              </a:rPr>
              <a:t>. table treat, c(mean age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 age n age)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treat |  mean(age)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(age)      N(age)</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51.41911    11.00716         158</a:t>
            </a:r>
          </a:p>
          <a:p>
            <a:pPr marL="0" indent="0">
              <a:buNone/>
            </a:pPr>
            <a:r>
              <a:rPr lang="en-US" dirty="0" smtClean="0">
                <a:latin typeface="Courier New" pitchFamily="49" charset="0"/>
                <a:cs typeface="Courier New" pitchFamily="49" charset="0"/>
              </a:rPr>
              <a:t>        2 |   48.58254    9.957839         154</a:t>
            </a:r>
          </a:p>
          <a:p>
            <a:pPr marL="0" indent="0">
              <a:buNone/>
            </a:pP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table treat, c(mean </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 n </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treat | mean(</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     N(</a:t>
            </a:r>
            <a:r>
              <a:rPr lang="en-US" dirty="0" err="1" smtClean="0">
                <a:latin typeface="Courier New" pitchFamily="49" charset="0"/>
                <a:cs typeface="Courier New" pitchFamily="49" charset="0"/>
              </a:rPr>
              <a:t>logalb</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1.249004      .1323506           158</a:t>
            </a:r>
          </a:p>
          <a:p>
            <a:pPr marL="0" indent="0">
              <a:buNone/>
            </a:pPr>
            <a:r>
              <a:rPr lang="en-US" dirty="0" smtClean="0">
                <a:latin typeface="Courier New" pitchFamily="49" charset="0"/>
                <a:cs typeface="Courier New" pitchFamily="49" charset="0"/>
              </a:rPr>
              <a:t>        2 |     1.252634      .1213943           154</a:t>
            </a:r>
          </a:p>
          <a:p>
            <a:pPr marL="0" indent="0">
              <a:buNone/>
            </a:pP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p>
          <a:p>
            <a:pPr marL="0" indent="0">
              <a:buNone/>
            </a:pPr>
            <a:r>
              <a:rPr lang="en-US" dirty="0" smtClean="0">
                <a:latin typeface="Courier New" pitchFamily="49" charset="0"/>
                <a:cs typeface="Courier New" pitchFamily="49" charset="0"/>
              </a:rPr>
              <a:t>. table treat, c(mean </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 n </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treat | mean(</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     N(</a:t>
            </a:r>
            <a:r>
              <a:rPr lang="en-US" dirty="0" err="1" smtClean="0">
                <a:latin typeface="Courier New" pitchFamily="49" charset="0"/>
                <a:cs typeface="Courier New" pitchFamily="49" charset="0"/>
              </a:rPr>
              <a:t>logpro</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2.362828       .077233           158</a:t>
            </a:r>
          </a:p>
          <a:p>
            <a:pPr marL="0" indent="0">
              <a:buNone/>
            </a:pPr>
            <a:r>
              <a:rPr lang="en-US" dirty="0" smtClean="0">
                <a:latin typeface="Courier New" pitchFamily="49" charset="0"/>
                <a:cs typeface="Courier New" pitchFamily="49" charset="0"/>
              </a:rPr>
              <a:t>        2 |     2.374541      .0982104           154</a:t>
            </a:r>
          </a:p>
          <a:p>
            <a:pPr marL="0" indent="0">
              <a:buNone/>
            </a:pP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371681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Primary biliary cirrhosis of the liver (PBC) is a rare but fatal chronic liver disease of unknown cause, with a prevalence of about 50-cases-per-million population. The primary pathologic event appears to be the destruction of interlobular bile ducts, which may be mediated by immunologic mechanisms. The data are important in two respects. First, controlled clinical trials are difficult to complete in rare diseases, and this case series of patients uniformly diagnosed, treated, and followed is the largest existing for PBC. Second, the data present an opportunity to study the natural history of disease.</a:t>
            </a:r>
          </a:p>
          <a:p>
            <a:endParaRPr lang="en-US" dirty="0"/>
          </a:p>
        </p:txBody>
      </p:sp>
    </p:spTree>
    <p:extLst>
      <p:ext uri="{BB962C8B-B14F-4D97-AF65-F5344CB8AC3E}">
        <p14:creationId xmlns:p14="http://schemas.microsoft.com/office/powerpoint/2010/main" val="5115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 by Arm</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latin typeface="Courier New" pitchFamily="49" charset="0"/>
                <a:cs typeface="Courier New" pitchFamily="49" charset="0"/>
              </a:rPr>
              <a:t>. table treat, c(mean </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 n </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treat | mean(</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     N(</a:t>
            </a:r>
            <a:r>
              <a:rPr lang="en-US" dirty="0" err="1" smtClean="0">
                <a:latin typeface="Courier New" pitchFamily="49" charset="0"/>
                <a:cs typeface="Courier New" pitchFamily="49" charset="0"/>
              </a:rPr>
              <a:t>logbil</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.5379485      .9652755           158</a:t>
            </a:r>
          </a:p>
          <a:p>
            <a:pPr marL="0" indent="0">
              <a:buNone/>
            </a:pPr>
            <a:r>
              <a:rPr lang="en-US" dirty="0" smtClean="0">
                <a:latin typeface="Courier New" pitchFamily="49" charset="0"/>
                <a:cs typeface="Courier New" pitchFamily="49" charset="0"/>
              </a:rPr>
              <a:t>        2 |     .6143875        1.0984           154</a:t>
            </a:r>
          </a:p>
          <a:p>
            <a:pPr marL="0" indent="0">
              <a:buNone/>
            </a:pP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tabu</a:t>
            </a:r>
            <a:r>
              <a:rPr lang="en-US" dirty="0" smtClean="0">
                <a:latin typeface="Courier New" pitchFamily="49" charset="0"/>
                <a:cs typeface="Courier New" pitchFamily="49" charset="0"/>
              </a:rPr>
              <a:t> treat stage, col</a:t>
            </a:r>
          </a:p>
          <a:p>
            <a:pPr marL="0" indent="0">
              <a:buNone/>
            </a:pPr>
            <a:endParaRPr lang="en-US" dirty="0" smtClean="0">
              <a:latin typeface="Courier New" pitchFamily="49" charset="0"/>
              <a:cs typeface="Courier New" pitchFamily="49" charset="0"/>
            </a:endParaRP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                    stage</a:t>
            </a:r>
          </a:p>
          <a:p>
            <a:pPr marL="0" indent="0">
              <a:buNone/>
            </a:pPr>
            <a:r>
              <a:rPr lang="en-US" dirty="0" smtClean="0">
                <a:latin typeface="Courier New" pitchFamily="49" charset="0"/>
                <a:cs typeface="Courier New" pitchFamily="49" charset="0"/>
              </a:rPr>
              <a:t>     treat |         1          2          3          4 |     Total</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1 |        12         35         56         55 |       158 </a:t>
            </a:r>
          </a:p>
          <a:p>
            <a:pPr marL="0" indent="0">
              <a:buNone/>
            </a:pPr>
            <a:r>
              <a:rPr lang="en-US" dirty="0" smtClean="0">
                <a:latin typeface="Courier New" pitchFamily="49" charset="0"/>
                <a:cs typeface="Courier New" pitchFamily="49" charset="0"/>
              </a:rPr>
              <a:t>           |     75.00      52.24      46.67      50.46 |     50.64 </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2 |         4         32         64         54 |       154 </a:t>
            </a:r>
          </a:p>
          <a:p>
            <a:pPr marL="0" indent="0">
              <a:buNone/>
            </a:pPr>
            <a:r>
              <a:rPr lang="en-US" dirty="0" smtClean="0">
                <a:latin typeface="Courier New" pitchFamily="49" charset="0"/>
                <a:cs typeface="Courier New" pitchFamily="49" charset="0"/>
              </a:rPr>
              <a:t>           |     25.00      47.76      53.33      49.54 |     49.36 </a:t>
            </a:r>
          </a:p>
          <a:p>
            <a:pPr marL="0" indent="0">
              <a:buNone/>
            </a:pP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     Total |        16         67        120        109 |       312 </a:t>
            </a:r>
          </a:p>
          <a:p>
            <a:pPr marL="0" indent="0">
              <a:buNone/>
            </a:pPr>
            <a:r>
              <a:rPr lang="en-US" dirty="0" smtClean="0">
                <a:latin typeface="Courier New" pitchFamily="49" charset="0"/>
                <a:cs typeface="Courier New" pitchFamily="49" charset="0"/>
              </a:rPr>
              <a:t>           |    100.00     100.00     100.00     100.00 |    100.00 </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746720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Univariate</a:t>
            </a:r>
            <a:r>
              <a:rPr lang="en-US" dirty="0" smtClean="0"/>
              <a:t> Analysis by Arm</a:t>
            </a:r>
            <a:endParaRPr lang="en-US" dirty="0"/>
          </a:p>
        </p:txBody>
      </p:sp>
      <p:sp>
        <p:nvSpPr>
          <p:cNvPr id="3" name="Content Placeholder 2"/>
          <p:cNvSpPr>
            <a:spLocks noGrp="1"/>
          </p:cNvSpPr>
          <p:nvPr>
            <p:ph idx="1"/>
          </p:nvPr>
        </p:nvSpPr>
        <p:spPr/>
        <p:txBody>
          <a:bodyPr>
            <a:normAutofit/>
          </a:bodyPr>
          <a:lstStyle/>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tabu</a:t>
            </a:r>
            <a:r>
              <a:rPr lang="en-US" sz="1200" dirty="0" smtClean="0">
                <a:latin typeface="Courier New" pitchFamily="49" charset="0"/>
                <a:cs typeface="Courier New" pitchFamily="49" charset="0"/>
              </a:rPr>
              <a:t> treat </a:t>
            </a:r>
            <a:r>
              <a:rPr lang="en-US" sz="1200" dirty="0" err="1" smtClean="0">
                <a:latin typeface="Courier New" pitchFamily="49" charset="0"/>
                <a:cs typeface="Courier New" pitchFamily="49" charset="0"/>
              </a:rPr>
              <a:t>edemaTx</a:t>
            </a:r>
            <a:r>
              <a:rPr lang="en-US" sz="1200" dirty="0" smtClean="0">
                <a:latin typeface="Courier New" pitchFamily="49" charset="0"/>
                <a:cs typeface="Courier New" pitchFamily="49" charset="0"/>
              </a:rPr>
              <a:t>, col</a:t>
            </a:r>
          </a:p>
          <a:p>
            <a:pPr marL="0" indent="0">
              <a:buNone/>
            </a:pPr>
            <a:endParaRPr lang="en-US" sz="1200" dirty="0" smtClean="0">
              <a:latin typeface="Courier New" pitchFamily="49" charset="0"/>
              <a:cs typeface="Courier New" pitchFamily="49" charset="0"/>
            </a:endParaRP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edemaTx</a:t>
            </a: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treat |         0         .5          1 |     Total</a:t>
            </a:r>
          </a:p>
          <a:p>
            <a:pPr marL="0" indent="0">
              <a:buNone/>
            </a:pP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1 |       132         16         10 |       158 </a:t>
            </a:r>
          </a:p>
          <a:p>
            <a:pPr marL="0" indent="0">
              <a:buNone/>
            </a:pPr>
            <a:r>
              <a:rPr lang="en-US" sz="1200" dirty="0" smtClean="0">
                <a:latin typeface="Courier New" pitchFamily="49" charset="0"/>
                <a:cs typeface="Courier New" pitchFamily="49" charset="0"/>
              </a:rPr>
              <a:t>           |     50.19      55.17      50.00 |     50.64 </a:t>
            </a:r>
          </a:p>
          <a:p>
            <a:pPr marL="0" indent="0">
              <a:buNone/>
            </a:pP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2 |       131         13         10 |       154 </a:t>
            </a:r>
          </a:p>
          <a:p>
            <a:pPr marL="0" indent="0">
              <a:buNone/>
            </a:pPr>
            <a:r>
              <a:rPr lang="en-US" sz="1200" dirty="0" smtClean="0">
                <a:latin typeface="Courier New" pitchFamily="49" charset="0"/>
                <a:cs typeface="Courier New" pitchFamily="49" charset="0"/>
              </a:rPr>
              <a:t>           |     49.81      44.83      50.00 |     49.36 </a:t>
            </a:r>
          </a:p>
          <a:p>
            <a:pPr marL="0" indent="0">
              <a:buNone/>
            </a:pP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Total |       263         29         20 |       312 </a:t>
            </a:r>
          </a:p>
          <a:p>
            <a:pPr marL="0" indent="0">
              <a:buNone/>
            </a:pPr>
            <a:r>
              <a:rPr lang="en-US" sz="1200" dirty="0" smtClean="0">
                <a:latin typeface="Courier New" pitchFamily="49" charset="0"/>
                <a:cs typeface="Courier New" pitchFamily="49" charset="0"/>
              </a:rPr>
              <a:t>           |    100.00     100.00     100.00 |    100.00</a:t>
            </a:r>
          </a:p>
          <a:p>
            <a:pPr marL="0" indent="0">
              <a:buNone/>
            </a:pPr>
            <a:endParaRPr lang="en-US" sz="1200" dirty="0">
              <a:latin typeface="Courier New" pitchFamily="49" charset="0"/>
              <a:cs typeface="Courier New" pitchFamily="49" charset="0"/>
            </a:endParaRPr>
          </a:p>
        </p:txBody>
      </p:sp>
    </p:spTree>
    <p:extLst>
      <p:ext uri="{BB962C8B-B14F-4D97-AF65-F5344CB8AC3E}">
        <p14:creationId xmlns:p14="http://schemas.microsoft.com/office/powerpoint/2010/main" val="3402539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idx="1"/>
          </p:nvPr>
        </p:nvSpPr>
        <p:spPr/>
        <p:txBody>
          <a:bodyPr/>
          <a:lstStyle/>
          <a:p>
            <a:r>
              <a:rPr lang="en-US" dirty="0" smtClean="0"/>
              <a:t>H0: Survival distributions for treatment and placebo arms are the same</a:t>
            </a:r>
          </a:p>
          <a:p>
            <a:r>
              <a:rPr lang="en-US" dirty="0" smtClean="0"/>
              <a:t>Ha: Survival distributions for treatment and placebo arms are not the same</a:t>
            </a:r>
          </a:p>
          <a:p>
            <a:r>
              <a:rPr lang="en-US" dirty="0" smtClean="0"/>
              <a:t>More on </a:t>
            </a:r>
            <a:r>
              <a:rPr lang="en-US" smtClean="0"/>
              <a:t>how exactly </a:t>
            </a:r>
            <a:r>
              <a:rPr lang="en-US" dirty="0" smtClean="0"/>
              <a:t>we test these hypotheses next week</a:t>
            </a:r>
            <a:endParaRPr lang="en-US" dirty="0"/>
          </a:p>
        </p:txBody>
      </p:sp>
    </p:spTree>
    <p:extLst>
      <p:ext uri="{BB962C8B-B14F-4D97-AF65-F5344CB8AC3E}">
        <p14:creationId xmlns:p14="http://schemas.microsoft.com/office/powerpoint/2010/main" val="2297519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Analyses</a:t>
            </a:r>
            <a:endParaRPr lang="en-US" dirty="0"/>
          </a:p>
        </p:txBody>
      </p:sp>
      <p:sp>
        <p:nvSpPr>
          <p:cNvPr id="3" name="Content Placeholder 2"/>
          <p:cNvSpPr>
            <a:spLocks noGrp="1"/>
          </p:cNvSpPr>
          <p:nvPr>
            <p:ph idx="1"/>
          </p:nvPr>
        </p:nvSpPr>
        <p:spPr/>
        <p:txBody>
          <a:bodyPr>
            <a:normAutofit lnSpcReduction="10000"/>
          </a:bodyPr>
          <a:lstStyle/>
          <a:p>
            <a:r>
              <a:rPr lang="en-US" dirty="0" smtClean="0"/>
              <a:t>Form Kaplan-Meier estimates of survival distributions for treatment and placebo groups</a:t>
            </a:r>
          </a:p>
          <a:p>
            <a:pPr lvl="1"/>
            <a:r>
              <a:rPr lang="en-US" dirty="0" smtClean="0"/>
              <a:t>Use log-rank test to test whether the 2 survival curves are significantly different</a:t>
            </a:r>
          </a:p>
          <a:p>
            <a:r>
              <a:rPr lang="en-US" dirty="0" smtClean="0"/>
              <a:t>Use Cox regression to examine treatment effect after adjusting for variables of interest</a:t>
            </a:r>
          </a:p>
          <a:p>
            <a:pPr lvl="1"/>
            <a:r>
              <a:rPr lang="en-US" dirty="0" smtClean="0"/>
              <a:t>Interpretation of Cox regression coefficients as hazard ratios (i.e. risk of death is x times higher in treatment group versus control group, etc.)</a:t>
            </a:r>
            <a:endParaRPr lang="en-US" dirty="0"/>
          </a:p>
        </p:txBody>
      </p:sp>
    </p:spTree>
    <p:extLst>
      <p:ext uri="{BB962C8B-B14F-4D97-AF65-F5344CB8AC3E}">
        <p14:creationId xmlns:p14="http://schemas.microsoft.com/office/powerpoint/2010/main" val="3205101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2396982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Between January, 1974 and May, 1984, the Mayo Clinic conducted a double-blinded randomized trial for primary biliary cirrhosis (PBC), comparing the drug D-</a:t>
            </a:r>
            <a:r>
              <a:rPr lang="en-US" sz="3400" dirty="0" err="1" smtClean="0"/>
              <a:t>penicillamine</a:t>
            </a:r>
            <a:r>
              <a:rPr lang="en-US" sz="3400" dirty="0" smtClean="0"/>
              <a:t> (DPCA) with a placebo. There were 424 patients who met the eligibility criteria seen at the Clinic while the trial was open for patient registration. Both the treating physician and the patient agreed to participate in the randomized trial in 312 of the 424 cases. The date of randomization and a large number of clinical, biomedical, serologic, and histologic parameters were recorded for each of the 312 clinical trial patients. Disease and survival status as of July 1986, were recorded for as many patients as possible. By that date, 125 of the 312 patients had died, with only 11 deaths not attributable to PBC. Eight patients had been lost to follow-up, and 19 had undergone liver transplantation.</a:t>
            </a:r>
          </a:p>
          <a:p>
            <a:endParaRPr lang="en-US" dirty="0"/>
          </a:p>
        </p:txBody>
      </p:sp>
    </p:spTree>
    <p:extLst>
      <p:ext uri="{BB962C8B-B14F-4D97-AF65-F5344CB8AC3E}">
        <p14:creationId xmlns:p14="http://schemas.microsoft.com/office/powerpoint/2010/main" val="321495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Discuss the scientific objectives of analysis. </a:t>
            </a:r>
          </a:p>
          <a:p>
            <a:r>
              <a:rPr lang="en-US" dirty="0" smtClean="0"/>
              <a:t>2. Discuss the measurements. </a:t>
            </a:r>
          </a:p>
          <a:p>
            <a:r>
              <a:rPr lang="en-US" dirty="0" smtClean="0"/>
              <a:t>3. Summarize the </a:t>
            </a:r>
            <a:r>
              <a:rPr lang="en-US" dirty="0" err="1" smtClean="0"/>
              <a:t>univariate</a:t>
            </a:r>
            <a:r>
              <a:rPr lang="en-US" dirty="0" smtClean="0"/>
              <a:t> distribution of each variable (focus on "Mayo Model" predictors) </a:t>
            </a:r>
          </a:p>
          <a:p>
            <a:r>
              <a:rPr lang="en-US" dirty="0" smtClean="0"/>
              <a:t>4. Compare the covariates for the two treatment arms. (focus on "Mayo Model" predictors) </a:t>
            </a:r>
          </a:p>
          <a:p>
            <a:r>
              <a:rPr lang="en-US" dirty="0" smtClean="0"/>
              <a:t>5. For the DPCA treatment analysis formulate the scientific question in terms of a statistical hypothesis and discuss analysis plans (primary analysis and adjusted analysis). </a:t>
            </a:r>
          </a:p>
          <a:p>
            <a:endParaRPr lang="en-US" dirty="0"/>
          </a:p>
        </p:txBody>
      </p:sp>
    </p:spTree>
    <p:extLst>
      <p:ext uri="{BB962C8B-B14F-4D97-AF65-F5344CB8AC3E}">
        <p14:creationId xmlns:p14="http://schemas.microsoft.com/office/powerpoint/2010/main" val="128874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Basically, we want to look at the effect of DPCA treatment on mortality</a:t>
            </a:r>
          </a:p>
          <a:p>
            <a:pPr lvl="1"/>
            <a:r>
              <a:rPr lang="en-US" dirty="0" smtClean="0"/>
              <a:t>Who should be included in the analysis? What kind of mortality? More on that later</a:t>
            </a:r>
          </a:p>
          <a:p>
            <a:r>
              <a:rPr lang="en-US" dirty="0" smtClean="0"/>
              <a:t>Outcome: time to event (death) for each patient</a:t>
            </a:r>
          </a:p>
          <a:p>
            <a:pPr lvl="1"/>
            <a:r>
              <a:rPr lang="en-US" dirty="0" smtClean="0"/>
              <a:t>Note that some patients left the study or did not die during the course of the study (i.e. some survival times were censored)</a:t>
            </a:r>
          </a:p>
          <a:p>
            <a:pPr lvl="1"/>
            <a:r>
              <a:rPr lang="en-US" dirty="0" smtClean="0"/>
              <a:t>Hence, we do not observe the actual time of death for everyone</a:t>
            </a:r>
          </a:p>
          <a:p>
            <a:pPr lvl="1"/>
            <a:r>
              <a:rPr lang="en-US" dirty="0" smtClean="0"/>
              <a:t>Need to deal with this partially observed data using survival analysis techniques</a:t>
            </a:r>
          </a:p>
          <a:p>
            <a:pPr lvl="1"/>
            <a:endParaRPr lang="en-US" dirty="0"/>
          </a:p>
        </p:txBody>
      </p:sp>
    </p:spTree>
    <p:extLst>
      <p:ext uri="{BB962C8B-B14F-4D97-AF65-F5344CB8AC3E}">
        <p14:creationId xmlns:p14="http://schemas.microsoft.com/office/powerpoint/2010/main" val="155832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Censoring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Models that we use generally assume that censoring is completely random</a:t>
            </a:r>
          </a:p>
          <a:p>
            <a:pPr lvl="1"/>
            <a:r>
              <a:rPr lang="en-US" dirty="0" smtClean="0"/>
              <a:t>Here, ‘completely random’ means that censoring occurs independently of patient characteristics, including survival time</a:t>
            </a:r>
          </a:p>
          <a:p>
            <a:r>
              <a:rPr lang="en-US" dirty="0" smtClean="0"/>
              <a:t>Is this true? 3 sources of censoring here:</a:t>
            </a:r>
          </a:p>
          <a:p>
            <a:pPr lvl="1"/>
            <a:r>
              <a:rPr lang="en-US" dirty="0" smtClean="0"/>
              <a:t>Patient left study after receiving a liver transplant: not independent, since sicker patients would tend to get transplants</a:t>
            </a:r>
          </a:p>
          <a:p>
            <a:pPr lvl="1"/>
            <a:r>
              <a:rPr lang="en-US" dirty="0" smtClean="0"/>
              <a:t>Patient was lost to follow-up: plausibly independent</a:t>
            </a:r>
          </a:p>
          <a:p>
            <a:pPr lvl="1"/>
            <a:r>
              <a:rPr lang="en-US" dirty="0" smtClean="0"/>
              <a:t>Administrative (i.e. patient still alive at end of study): independent</a:t>
            </a:r>
          </a:p>
          <a:p>
            <a:r>
              <a:rPr lang="en-US" dirty="0" smtClean="0"/>
              <a:t>We will analyze the data as though everyone were censored completely at random</a:t>
            </a:r>
            <a:endParaRPr lang="en-US" dirty="0"/>
          </a:p>
        </p:txBody>
      </p:sp>
    </p:spTree>
    <p:extLst>
      <p:ext uri="{BB962C8B-B14F-4D97-AF65-F5344CB8AC3E}">
        <p14:creationId xmlns:p14="http://schemas.microsoft.com/office/powerpoint/2010/main" val="650198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Knowledge</a:t>
            </a:r>
            <a:endParaRPr lang="en-US" dirty="0"/>
          </a:p>
        </p:txBody>
      </p:sp>
      <p:sp>
        <p:nvSpPr>
          <p:cNvPr id="3" name="Content Placeholder 2"/>
          <p:cNvSpPr>
            <a:spLocks noGrp="1"/>
          </p:cNvSpPr>
          <p:nvPr>
            <p:ph idx="1"/>
          </p:nvPr>
        </p:nvSpPr>
        <p:spPr/>
        <p:txBody>
          <a:bodyPr/>
          <a:lstStyle/>
          <a:p>
            <a:r>
              <a:rPr lang="en-US" dirty="0" smtClean="0"/>
              <a:t>Confounding?</a:t>
            </a:r>
          </a:p>
          <a:p>
            <a:pPr lvl="1"/>
            <a:r>
              <a:rPr lang="en-US" dirty="0" smtClean="0"/>
              <a:t>Randomized trial, so no confounding on average</a:t>
            </a:r>
          </a:p>
          <a:p>
            <a:pPr lvl="1"/>
            <a:r>
              <a:rPr lang="en-US" dirty="0" smtClean="0"/>
              <a:t>Possible confounders would be balanced between treatment arms (if well randomized)</a:t>
            </a:r>
          </a:p>
          <a:p>
            <a:r>
              <a:rPr lang="en-US" dirty="0" smtClean="0"/>
              <a:t>Effect Modification?</a:t>
            </a:r>
          </a:p>
          <a:p>
            <a:pPr lvl="1"/>
            <a:r>
              <a:rPr lang="en-US" dirty="0" smtClean="0"/>
              <a:t>No compelling a priori reason to investigate</a:t>
            </a:r>
          </a:p>
          <a:p>
            <a:pPr lvl="2"/>
            <a:endParaRPr lang="en-US" dirty="0" smtClean="0"/>
          </a:p>
          <a:p>
            <a:pPr lvl="1"/>
            <a:endParaRPr lang="en-US" dirty="0"/>
          </a:p>
        </p:txBody>
      </p:sp>
    </p:spTree>
    <p:extLst>
      <p:ext uri="{BB962C8B-B14F-4D97-AF65-F5344CB8AC3E}">
        <p14:creationId xmlns:p14="http://schemas.microsoft.com/office/powerpoint/2010/main" val="2218023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should the outcome be? Death or death due to PBC?</a:t>
            </a:r>
          </a:p>
          <a:p>
            <a:pPr lvl="1"/>
            <a:r>
              <a:rPr lang="en-US" dirty="0" smtClean="0"/>
              <a:t>We might want to only consider deaths due to PBC, but what about deaths due to side effects of treatment?</a:t>
            </a:r>
          </a:p>
          <a:p>
            <a:pPr lvl="1"/>
            <a:r>
              <a:rPr lang="en-US" dirty="0" smtClean="0"/>
              <a:t>In practice, exact cause of death can be difficult to identify</a:t>
            </a:r>
          </a:p>
          <a:p>
            <a:r>
              <a:rPr lang="en-US" dirty="0" smtClean="0"/>
              <a:t>Should patients be analyzed on an intent-to-treat (ITT) or per-protocol (PP) basis?</a:t>
            </a:r>
          </a:p>
          <a:p>
            <a:pPr lvl="1"/>
            <a:r>
              <a:rPr lang="en-US" dirty="0" smtClean="0"/>
              <a:t>ITT: analyze as though patient is on treatment even if non-compliant</a:t>
            </a:r>
          </a:p>
          <a:p>
            <a:pPr lvl="1"/>
            <a:r>
              <a:rPr lang="en-US" dirty="0" smtClean="0"/>
              <a:t>PP: analyze only those patients who adhered to treatment protocols</a:t>
            </a:r>
          </a:p>
          <a:p>
            <a:endParaRPr lang="en-US" dirty="0"/>
          </a:p>
        </p:txBody>
      </p:sp>
    </p:spTree>
    <p:extLst>
      <p:ext uri="{BB962C8B-B14F-4D97-AF65-F5344CB8AC3E}">
        <p14:creationId xmlns:p14="http://schemas.microsoft.com/office/powerpoint/2010/main" val="2524983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ITT </a:t>
            </a:r>
            <a:r>
              <a:rPr lang="en-US" dirty="0" err="1" smtClean="0"/>
              <a:t>vs</a:t>
            </a:r>
            <a:r>
              <a:rPr lang="en-US" dirty="0" smtClean="0"/>
              <a:t> PP</a:t>
            </a:r>
            <a:endParaRPr lang="en-US" dirty="0"/>
          </a:p>
        </p:txBody>
      </p:sp>
      <p:sp>
        <p:nvSpPr>
          <p:cNvPr id="3" name="Content Placeholder 2"/>
          <p:cNvSpPr>
            <a:spLocks noGrp="1"/>
          </p:cNvSpPr>
          <p:nvPr>
            <p:ph idx="1"/>
          </p:nvPr>
        </p:nvSpPr>
        <p:spPr/>
        <p:txBody>
          <a:bodyPr/>
          <a:lstStyle/>
          <a:p>
            <a:r>
              <a:rPr lang="en-US" dirty="0" smtClean="0"/>
              <a:t>ITT generally preferred for clinical trials</a:t>
            </a:r>
          </a:p>
          <a:p>
            <a:pPr lvl="1"/>
            <a:r>
              <a:rPr lang="en-US" dirty="0" smtClean="0"/>
              <a:t>It’s conservative, since keeping people who were not compliant in the treatment group will dilute the treatment effect</a:t>
            </a:r>
          </a:p>
          <a:p>
            <a:pPr lvl="1"/>
            <a:r>
              <a:rPr lang="en-US" dirty="0" smtClean="0"/>
              <a:t>Preserves randomization</a:t>
            </a:r>
          </a:p>
          <a:p>
            <a:pPr lvl="2"/>
            <a:r>
              <a:rPr lang="en-US" dirty="0" smtClean="0"/>
              <a:t>Excluding non-compliant patients would change the composition of the treatment arms</a:t>
            </a:r>
            <a:endParaRPr lang="en-US" dirty="0"/>
          </a:p>
        </p:txBody>
      </p:sp>
    </p:spTree>
    <p:extLst>
      <p:ext uri="{BB962C8B-B14F-4D97-AF65-F5344CB8AC3E}">
        <p14:creationId xmlns:p14="http://schemas.microsoft.com/office/powerpoint/2010/main" val="3177047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1931</Words>
  <Application>Microsoft Office PowerPoint</Application>
  <PresentationFormat>On-screen Show (4:3)</PresentationFormat>
  <Paragraphs>263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Discussion: Week 7</vt:lpstr>
      <vt:lpstr>Background</vt:lpstr>
      <vt:lpstr>Background</vt:lpstr>
      <vt:lpstr>Agenda</vt:lpstr>
      <vt:lpstr>Scientific Objectives</vt:lpstr>
      <vt:lpstr>Censoring</vt:lpstr>
      <vt:lpstr>A Priori Knowledge</vt:lpstr>
      <vt:lpstr>Definitions</vt:lpstr>
      <vt:lpstr>ITT vs PP</vt:lpstr>
      <vt:lpstr>Measurement Issues</vt:lpstr>
      <vt:lpstr>Mayo Model</vt:lpstr>
      <vt:lpstr>Dataset Summary</vt:lpstr>
      <vt:lpstr>Variables</vt:lpstr>
      <vt:lpstr>Missing Data</vt:lpstr>
      <vt:lpstr>Univariate Analysis</vt:lpstr>
      <vt:lpstr>Univariate Analysis</vt:lpstr>
      <vt:lpstr>Univariate Analysis</vt:lpstr>
      <vt:lpstr>Univariate Analysis</vt:lpstr>
      <vt:lpstr>Univariate Analysis by Arm</vt:lpstr>
      <vt:lpstr>Univariate Analysis by Arm</vt:lpstr>
      <vt:lpstr>Univariate Analysis by Arm</vt:lpstr>
      <vt:lpstr>Hypothesis Testing</vt:lpstr>
      <vt:lpstr>Possible Analyses</vt:lpstr>
      <vt:lpstr>Questions?</vt:lpstr>
    </vt:vector>
  </TitlesOfParts>
  <Company>UW Biostatistics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Week 7</dc:title>
  <dc:creator> Phil Keung, class of 2010</dc:creator>
  <cp:lastModifiedBy>localinstaller</cp:lastModifiedBy>
  <cp:revision>24</cp:revision>
  <dcterms:created xsi:type="dcterms:W3CDTF">2013-05-14T23:41:46Z</dcterms:created>
  <dcterms:modified xsi:type="dcterms:W3CDTF">2013-05-15T15:22:08Z</dcterms:modified>
</cp:coreProperties>
</file>