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12" y="-1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84273" y="78740"/>
            <a:ext cx="4775453" cy="426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3333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106673" y="3822065"/>
            <a:ext cx="2930652" cy="1181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3216" y="-5207"/>
            <a:ext cx="7757566" cy="1196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4540" y="2014346"/>
            <a:ext cx="7614919" cy="332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Relationship Id="rId3" Type="http://schemas.openxmlformats.org/officeDocument/2006/relationships/image" Target="../media/image42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5" Type="http://schemas.openxmlformats.org/officeDocument/2006/relationships/image" Target="../media/image46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oinfo.pl/LiveBench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oinf.cs.ucl.ac.uk/psipred" TargetMode="Externa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5717" y="2503551"/>
            <a:ext cx="4511675" cy="681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>
                <a:latin typeface="Times New Roman"/>
                <a:cs typeface="Times New Roman"/>
              </a:rPr>
              <a:t>Structure</a:t>
            </a:r>
            <a:r>
              <a:rPr sz="4400" spc="-100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Times New Roman"/>
                <a:cs typeface="Times New Roman"/>
              </a:rPr>
              <a:t>Prediction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xfrm>
            <a:off x="2497073" y="3822065"/>
            <a:ext cx="4132327" cy="11654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9895" marR="5080" indent="-417830">
              <a:lnSpc>
                <a:spcPct val="120000"/>
              </a:lnSpc>
            </a:pPr>
            <a:r>
              <a:rPr dirty="0"/>
              <a:t>Biochemistry</a:t>
            </a:r>
            <a:r>
              <a:rPr spc="-95" dirty="0"/>
              <a:t> </a:t>
            </a:r>
            <a:r>
              <a:rPr dirty="0" smtClean="0"/>
              <a:t>530</a:t>
            </a:r>
            <a:r>
              <a:rPr lang="en-US" dirty="0" smtClean="0"/>
              <a:t>, 2015</a:t>
            </a:r>
          </a:p>
          <a:p>
            <a:pPr marL="429895" marR="5080" indent="-417830">
              <a:lnSpc>
                <a:spcPct val="120000"/>
              </a:lnSpc>
            </a:pPr>
            <a:r>
              <a:rPr dirty="0" smtClean="0"/>
              <a:t> </a:t>
            </a:r>
            <a:r>
              <a:rPr lang="en-US" dirty="0" smtClean="0"/>
              <a:t>       </a:t>
            </a:r>
            <a:r>
              <a:rPr dirty="0" smtClean="0"/>
              <a:t> </a:t>
            </a:r>
            <a:r>
              <a:rPr dirty="0"/>
              <a:t>David</a:t>
            </a:r>
            <a:r>
              <a:rPr spc="-90" dirty="0"/>
              <a:t> </a:t>
            </a:r>
            <a:r>
              <a:rPr dirty="0"/>
              <a:t>Baker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7721" y="491490"/>
            <a:ext cx="5989955" cy="134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400" b="0" dirty="0">
                <a:latin typeface="Times New Roman"/>
                <a:cs typeface="Times New Roman"/>
              </a:rPr>
              <a:t>Challenges in</a:t>
            </a:r>
            <a:r>
              <a:rPr sz="4400" b="0" spc="-70" dirty="0">
                <a:latin typeface="Times New Roman"/>
                <a:cs typeface="Times New Roman"/>
              </a:rPr>
              <a:t> </a:t>
            </a:r>
            <a:r>
              <a:rPr sz="4400" b="0" dirty="0">
                <a:latin typeface="Times New Roman"/>
                <a:cs typeface="Times New Roman"/>
              </a:rPr>
              <a:t>comparative</a:t>
            </a:r>
            <a:endParaRPr sz="4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4400" b="0" dirty="0">
                <a:latin typeface="Times New Roman"/>
                <a:cs typeface="Times New Roman"/>
              </a:rPr>
              <a:t>modeling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2014346"/>
            <a:ext cx="7526655" cy="458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Times New Roman"/>
              <a:buChar char="•"/>
              <a:tabLst>
                <a:tab pos="356235" algn="l"/>
                <a:tab pos="1971039" algn="l"/>
                <a:tab pos="2061845" algn="l"/>
                <a:tab pos="5409565" algn="l"/>
              </a:tabLst>
            </a:pPr>
            <a:r>
              <a:rPr sz="3200" dirty="0">
                <a:latin typeface="Times New Roman"/>
                <a:cs typeface="Times New Roman"/>
              </a:rPr>
              <a:t>Creating 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accurate </a:t>
            </a:r>
            <a:r>
              <a:rPr sz="3200" spc="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alignments.	Particularly  for proteins with &lt;20% </a:t>
            </a:r>
            <a:r>
              <a:rPr sz="3200" spc="5" dirty="0">
                <a:latin typeface="Times New Roman"/>
                <a:cs typeface="Times New Roman"/>
              </a:rPr>
              <a:t>sequence </a:t>
            </a:r>
            <a:r>
              <a:rPr sz="3200" dirty="0">
                <a:latin typeface="Times New Roman"/>
                <a:cs typeface="Times New Roman"/>
              </a:rPr>
              <a:t>identity to  template.		Edge beta strands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are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particularly  difficult.	</a:t>
            </a:r>
            <a:r>
              <a:rPr sz="3200" spc="5" dirty="0">
                <a:latin typeface="Times New Roman"/>
                <a:cs typeface="Times New Roman"/>
              </a:rPr>
              <a:t>Have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consider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multiple  alternative templates </a:t>
            </a:r>
            <a:r>
              <a:rPr sz="3200" spc="5" dirty="0">
                <a:latin typeface="Times New Roman"/>
                <a:cs typeface="Times New Roman"/>
              </a:rPr>
              <a:t>and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alignments.</a:t>
            </a:r>
            <a:endParaRPr sz="3200">
              <a:latin typeface="Times New Roman"/>
              <a:cs typeface="Times New Roman"/>
            </a:endParaRPr>
          </a:p>
          <a:p>
            <a:pPr marL="355600" marR="18669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6235" algn="l"/>
              </a:tabLst>
            </a:pPr>
            <a:r>
              <a:rPr sz="3200" spc="5" dirty="0">
                <a:latin typeface="Times New Roman"/>
                <a:cs typeface="Times New Roman"/>
              </a:rPr>
              <a:t>Accurate </a:t>
            </a:r>
            <a:r>
              <a:rPr sz="3200" dirty="0">
                <a:latin typeface="Times New Roman"/>
                <a:cs typeface="Times New Roman"/>
              </a:rPr>
              <a:t>modeling of loops </a:t>
            </a:r>
            <a:r>
              <a:rPr sz="3200" spc="5" dirty="0">
                <a:latin typeface="Times New Roman"/>
                <a:cs typeface="Times New Roman"/>
              </a:rPr>
              <a:t>and </a:t>
            </a:r>
            <a:r>
              <a:rPr sz="3200" dirty="0">
                <a:latin typeface="Times New Roman"/>
                <a:cs typeface="Times New Roman"/>
              </a:rPr>
              <a:t>insertions  (are in less </a:t>
            </a:r>
            <a:r>
              <a:rPr sz="3200" spc="5" dirty="0">
                <a:latin typeface="Times New Roman"/>
                <a:cs typeface="Times New Roman"/>
              </a:rPr>
              <a:t>deep </a:t>
            </a:r>
            <a:r>
              <a:rPr sz="3200" dirty="0">
                <a:latin typeface="Times New Roman"/>
                <a:cs typeface="Times New Roman"/>
              </a:rPr>
              <a:t>minima than protein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core)</a:t>
            </a:r>
            <a:endParaRPr sz="3200">
              <a:latin typeface="Times New Roman"/>
              <a:cs typeface="Times New Roman"/>
            </a:endParaRPr>
          </a:p>
          <a:p>
            <a:pPr marL="355600" marR="68961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Modeling systematic shifts in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backbone  </a:t>
            </a:r>
            <a:r>
              <a:rPr sz="3200" dirty="0">
                <a:latin typeface="Times New Roman"/>
                <a:cs typeface="Times New Roman"/>
              </a:rPr>
              <a:t>coordinates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261109"/>
            <a:ext cx="7514590" cy="4824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47345" indent="-342900">
              <a:lnSpc>
                <a:spcPct val="89500"/>
              </a:lnSpc>
              <a:buFont typeface="Times New Roman"/>
              <a:buChar char="•"/>
              <a:tabLst>
                <a:tab pos="356235" algn="l"/>
              </a:tabLst>
            </a:pP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dirty="0">
                <a:latin typeface="MS PGothic"/>
                <a:cs typeface="MS PGothic"/>
              </a:rPr>
              <a:t>“</a:t>
            </a:r>
            <a:r>
              <a:rPr sz="2000" dirty="0">
                <a:latin typeface="Times New Roman"/>
                <a:cs typeface="Times New Roman"/>
              </a:rPr>
              <a:t>holy grail</a:t>
            </a:r>
            <a:r>
              <a:rPr sz="2000" dirty="0">
                <a:latin typeface="MS PGothic"/>
                <a:cs typeface="MS PGothic"/>
              </a:rPr>
              <a:t>”</a:t>
            </a:r>
            <a:r>
              <a:rPr sz="2000" dirty="0">
                <a:latin typeface="Times New Roman"/>
                <a:cs typeface="Times New Roman"/>
              </a:rPr>
              <a:t>: we</a:t>
            </a:r>
            <a:r>
              <a:rPr sz="2000" dirty="0">
                <a:latin typeface="MS PGothic"/>
                <a:cs typeface="MS PGothic"/>
              </a:rPr>
              <a:t>’</a:t>
            </a:r>
            <a:r>
              <a:rPr sz="2000" dirty="0">
                <a:latin typeface="Times New Roman"/>
                <a:cs typeface="Times New Roman"/>
              </a:rPr>
              <a:t>ve </a:t>
            </a:r>
            <a:r>
              <a:rPr sz="2000" spc="5" dirty="0">
                <a:latin typeface="Times New Roman"/>
                <a:cs typeface="Times New Roman"/>
              </a:rPr>
              <a:t>known </a:t>
            </a:r>
            <a:r>
              <a:rPr sz="2000" dirty="0">
                <a:latin typeface="Times New Roman"/>
                <a:cs typeface="Times New Roman"/>
              </a:rPr>
              <a:t>for 40 years that structure is  determined by </a:t>
            </a:r>
            <a:r>
              <a:rPr sz="2000" spc="-5" dirty="0">
                <a:latin typeface="Times New Roman"/>
                <a:cs typeface="Times New Roman"/>
              </a:rPr>
              <a:t>amino </a:t>
            </a:r>
            <a:r>
              <a:rPr sz="2000" dirty="0">
                <a:latin typeface="Times New Roman"/>
                <a:cs typeface="Times New Roman"/>
              </a:rPr>
              <a:t>acid sequence (Anfinsen), </a:t>
            </a:r>
            <a:r>
              <a:rPr sz="2000" spc="5" dirty="0">
                <a:latin typeface="Times New Roman"/>
                <a:cs typeface="Times New Roman"/>
              </a:rPr>
              <a:t>but </a:t>
            </a:r>
            <a:r>
              <a:rPr sz="2000" dirty="0">
                <a:latin typeface="Times New Roman"/>
                <a:cs typeface="Times New Roman"/>
              </a:rPr>
              <a:t>can we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predict  protein structure from </a:t>
            </a:r>
            <a:r>
              <a:rPr sz="2000" spc="-5" dirty="0">
                <a:latin typeface="Times New Roman"/>
                <a:cs typeface="Times New Roman"/>
              </a:rPr>
              <a:t>amino </a:t>
            </a:r>
            <a:r>
              <a:rPr sz="2000" dirty="0">
                <a:latin typeface="Times New Roman"/>
                <a:cs typeface="Times New Roman"/>
              </a:rPr>
              <a:t>acid sequence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alone?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Font typeface="Times New Roman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First, </a:t>
            </a:r>
            <a:r>
              <a:rPr sz="2000" b="1" spc="5" dirty="0">
                <a:latin typeface="Times New Roman"/>
                <a:cs typeface="Times New Roman"/>
              </a:rPr>
              <a:t>have </a:t>
            </a:r>
            <a:r>
              <a:rPr sz="2000" b="1" dirty="0">
                <a:latin typeface="Times New Roman"/>
                <a:cs typeface="Times New Roman"/>
              </a:rPr>
              <a:t>to decide how to represent polypeotide</a:t>
            </a:r>
            <a:r>
              <a:rPr sz="2000" b="1" spc="-1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chain:</a:t>
            </a:r>
            <a:endParaRPr sz="2000">
              <a:latin typeface="Times New Roman"/>
              <a:cs typeface="Times New Roman"/>
            </a:endParaRPr>
          </a:p>
          <a:p>
            <a:pPr marL="756285" marR="5080" lvl="1" indent="-286385">
              <a:lnSpc>
                <a:spcPts val="2160"/>
              </a:lnSpc>
              <a:spcBef>
                <a:spcPts val="509"/>
              </a:spcBef>
              <a:buFont typeface="Times New Roman"/>
              <a:buChar char="–"/>
              <a:tabLst>
                <a:tab pos="756920" algn="l"/>
                <a:tab pos="1075055" algn="l"/>
                <a:tab pos="2165985" algn="l"/>
              </a:tabLst>
            </a:pPr>
            <a:r>
              <a:rPr sz="2000" dirty="0">
                <a:latin typeface="Times New Roman"/>
                <a:cs typeface="Times New Roman"/>
              </a:rPr>
              <a:t>1.	All </a:t>
            </a:r>
            <a:r>
              <a:rPr sz="2000" spc="4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atom:	</a:t>
            </a:r>
            <a:r>
              <a:rPr sz="2000" dirty="0">
                <a:latin typeface="Times New Roman"/>
                <a:cs typeface="Times New Roman"/>
              </a:rPr>
              <a:t>every atom in the protein treated.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(very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complicated  and </a:t>
            </a:r>
            <a:r>
              <a:rPr sz="2000" spc="-10" dirty="0">
                <a:latin typeface="Times New Roman"/>
                <a:cs typeface="Times New Roman"/>
              </a:rPr>
              <a:t>time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intensive)</a:t>
            </a: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09"/>
              </a:spcBef>
              <a:buFont typeface="Times New Roman"/>
              <a:buChar char="–"/>
              <a:tabLst>
                <a:tab pos="756920" algn="l"/>
                <a:tab pos="1075055" algn="l"/>
              </a:tabLst>
            </a:pPr>
            <a:r>
              <a:rPr sz="2000" dirty="0">
                <a:latin typeface="Times New Roman"/>
                <a:cs typeface="Times New Roman"/>
              </a:rPr>
              <a:t>2.	Lattice models (important features left</a:t>
            </a:r>
            <a:r>
              <a:rPr sz="2000" spc="-19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out?)</a:t>
            </a: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Font typeface="Times New Roman"/>
              <a:buChar char="–"/>
              <a:tabLst>
                <a:tab pos="756920" algn="l"/>
                <a:tab pos="1075055" algn="l"/>
              </a:tabLst>
            </a:pPr>
            <a:r>
              <a:rPr sz="2000" dirty="0">
                <a:latin typeface="Times New Roman"/>
                <a:cs typeface="Times New Roman"/>
              </a:rPr>
              <a:t>3.	Off </a:t>
            </a:r>
            <a:r>
              <a:rPr sz="2000" spc="-5" dirty="0">
                <a:latin typeface="Times New Roman"/>
                <a:cs typeface="Times New Roman"/>
              </a:rPr>
              <a:t>lattice, </a:t>
            </a:r>
            <a:r>
              <a:rPr sz="2000" spc="5" dirty="0">
                <a:latin typeface="Times New Roman"/>
                <a:cs typeface="Times New Roman"/>
              </a:rPr>
              <a:t>but </a:t>
            </a:r>
            <a:r>
              <a:rPr sz="2000" spc="-5" dirty="0">
                <a:latin typeface="Times New Roman"/>
                <a:cs typeface="Times New Roman"/>
              </a:rPr>
              <a:t>simplified </a:t>
            </a:r>
            <a:r>
              <a:rPr sz="2000" dirty="0">
                <a:latin typeface="Times New Roman"/>
                <a:cs typeface="Times New Roman"/>
              </a:rPr>
              <a:t>relative to </a:t>
            </a:r>
            <a:r>
              <a:rPr sz="2000" spc="-5" dirty="0">
                <a:latin typeface="Times New Roman"/>
                <a:cs typeface="Times New Roman"/>
              </a:rPr>
              <a:t>all </a:t>
            </a:r>
            <a:r>
              <a:rPr sz="2000" dirty="0">
                <a:latin typeface="Times New Roman"/>
                <a:cs typeface="Times New Roman"/>
              </a:rPr>
              <a:t>atom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representation.</a:t>
            </a: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Times New Roman"/>
              <a:buChar char="–"/>
            </a:pPr>
            <a:endParaRPr sz="2250">
              <a:latin typeface="Times New Roman"/>
              <a:cs typeface="Times New Roman"/>
            </a:endParaRPr>
          </a:p>
          <a:p>
            <a:pPr marL="355600" marR="350520" indent="-342900">
              <a:lnSpc>
                <a:spcPct val="90100"/>
              </a:lnSpc>
              <a:buFont typeface="Times New Roman"/>
              <a:buChar char="•"/>
              <a:tabLst>
                <a:tab pos="356235" algn="l"/>
              </a:tabLst>
            </a:pPr>
            <a:r>
              <a:rPr sz="2000" spc="-5" dirty="0">
                <a:latin typeface="Times New Roman"/>
                <a:cs typeface="Times New Roman"/>
              </a:rPr>
              <a:t>Typically, </a:t>
            </a:r>
            <a:r>
              <a:rPr sz="2000" dirty="0">
                <a:latin typeface="Times New Roman"/>
                <a:cs typeface="Times New Roman"/>
              </a:rPr>
              <a:t>side chains are represented by </a:t>
            </a:r>
            <a:r>
              <a:rPr sz="2000" spc="-15" dirty="0">
                <a:latin typeface="Times New Roman"/>
                <a:cs typeface="Times New Roman"/>
              </a:rPr>
              <a:t>1-2 </a:t>
            </a:r>
            <a:r>
              <a:rPr sz="2000" dirty="0">
                <a:latin typeface="Times New Roman"/>
                <a:cs typeface="Times New Roman"/>
              </a:rPr>
              <a:t>pseudo </a:t>
            </a:r>
            <a:r>
              <a:rPr sz="2000" spc="-5" dirty="0">
                <a:latin typeface="Times New Roman"/>
                <a:cs typeface="Times New Roman"/>
              </a:rPr>
              <a:t>atoms </a:t>
            </a:r>
            <a:r>
              <a:rPr sz="2000" spc="5" dirty="0">
                <a:latin typeface="Times New Roman"/>
                <a:cs typeface="Times New Roman"/>
              </a:rPr>
              <a:t>and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  only degrees of freedom are the </a:t>
            </a:r>
            <a:r>
              <a:rPr sz="2000" spc="5" dirty="0">
                <a:latin typeface="Times New Roman"/>
                <a:cs typeface="Times New Roman"/>
              </a:rPr>
              <a:t>backbone </a:t>
            </a:r>
            <a:r>
              <a:rPr sz="2000" dirty="0">
                <a:latin typeface="Times New Roman"/>
                <a:cs typeface="Times New Roman"/>
              </a:rPr>
              <a:t>torsion angles and ~1  rotation </a:t>
            </a:r>
            <a:r>
              <a:rPr sz="2000" spc="5" dirty="0">
                <a:latin typeface="Times New Roman"/>
                <a:cs typeface="Times New Roman"/>
              </a:rPr>
              <a:t>for </a:t>
            </a:r>
            <a:r>
              <a:rPr sz="2000" dirty="0">
                <a:latin typeface="Times New Roman"/>
                <a:cs typeface="Times New Roman"/>
              </a:rPr>
              <a:t>the side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chains.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buFont typeface="Times New Roman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355600" marR="272415" indent="-342900">
              <a:lnSpc>
                <a:spcPts val="2160"/>
              </a:lnSpc>
              <a:buFont typeface="Times New Roman"/>
              <a:buChar char="•"/>
              <a:tabLst>
                <a:tab pos="356235" algn="l"/>
              </a:tabLst>
            </a:pPr>
            <a:r>
              <a:rPr sz="2000" dirty="0">
                <a:latin typeface="Times New Roman"/>
                <a:cs typeface="Times New Roman"/>
              </a:rPr>
              <a:t>Greatly reduces number of interacting </a:t>
            </a:r>
            <a:r>
              <a:rPr sz="2000" spc="5" dirty="0">
                <a:latin typeface="Times New Roman"/>
                <a:cs typeface="Times New Roman"/>
              </a:rPr>
              <a:t>groups </a:t>
            </a:r>
            <a:r>
              <a:rPr sz="2000" dirty="0">
                <a:latin typeface="Times New Roman"/>
                <a:cs typeface="Times New Roman"/>
              </a:rPr>
              <a:t>(# of residues &lt;&lt; #</a:t>
            </a:r>
            <a:r>
              <a:rPr sz="2000" spc="-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  </a:t>
            </a:r>
            <a:r>
              <a:rPr sz="2000" spc="-5" dirty="0">
                <a:latin typeface="Times New Roman"/>
                <a:cs typeface="Times New Roman"/>
              </a:rPr>
              <a:t>atoms), </a:t>
            </a:r>
            <a:r>
              <a:rPr sz="2000" dirty="0">
                <a:latin typeface="Times New Roman"/>
                <a:cs typeface="Times New Roman"/>
              </a:rPr>
              <a:t>and numbers of degrees of freedom of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chain.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947" rIns="0" bIns="0" rtlCol="0">
            <a:spAutoFit/>
          </a:bodyPr>
          <a:lstStyle/>
          <a:p>
            <a:pPr marL="1282700">
              <a:lnSpc>
                <a:spcPct val="100000"/>
              </a:lnSpc>
            </a:pPr>
            <a:r>
              <a:rPr sz="2800" b="0" i="1" spc="-5" dirty="0">
                <a:solidFill>
                  <a:srgbClr val="3333CC"/>
                </a:solidFill>
                <a:latin typeface="Times New Roman"/>
                <a:cs typeface="Times New Roman"/>
              </a:rPr>
              <a:t>Ab initio </a:t>
            </a:r>
            <a:r>
              <a:rPr sz="2800" b="0" spc="-5" dirty="0">
                <a:solidFill>
                  <a:srgbClr val="3333CC"/>
                </a:solidFill>
                <a:latin typeface="Times New Roman"/>
                <a:cs typeface="Times New Roman"/>
              </a:rPr>
              <a:t>protein structure</a:t>
            </a:r>
            <a:r>
              <a:rPr sz="2800" b="0" spc="15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3333CC"/>
                </a:solidFill>
                <a:latin typeface="Times New Roman"/>
                <a:cs typeface="Times New Roman"/>
              </a:rPr>
              <a:t>prediction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11252"/>
            <a:ext cx="7618730" cy="556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0465">
              <a:lnSpc>
                <a:spcPct val="100000"/>
              </a:lnSpc>
            </a:pPr>
            <a:r>
              <a:rPr sz="2400" i="1" dirty="0">
                <a:solidFill>
                  <a:srgbClr val="3333CC"/>
                </a:solidFill>
                <a:latin typeface="Times New Roman"/>
                <a:cs typeface="Times New Roman"/>
              </a:rPr>
              <a:t>Ab initio </a:t>
            </a:r>
            <a:r>
              <a:rPr sz="2400" dirty="0">
                <a:solidFill>
                  <a:srgbClr val="3333CC"/>
                </a:solidFill>
                <a:latin typeface="Times New Roman"/>
                <a:cs typeface="Times New Roman"/>
              </a:rPr>
              <a:t>protein structure prediction</a:t>
            </a:r>
            <a:r>
              <a:rPr sz="2400" spc="-195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CC"/>
                </a:solidFill>
                <a:latin typeface="Times New Roman"/>
                <a:cs typeface="Times New Roman"/>
              </a:rPr>
              <a:t>(cont)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3535">
              <a:lnSpc>
                <a:spcPts val="2590"/>
              </a:lnSpc>
              <a:spcBef>
                <a:spcPts val="1960"/>
              </a:spcBef>
            </a:pPr>
            <a:r>
              <a:rPr sz="2400" b="1" dirty="0">
                <a:latin typeface="Times New Roman"/>
                <a:cs typeface="Times New Roman"/>
              </a:rPr>
              <a:t>Second, have to </a:t>
            </a:r>
            <a:r>
              <a:rPr sz="2400" b="1" spc="-5" dirty="0">
                <a:latin typeface="Times New Roman"/>
                <a:cs typeface="Times New Roman"/>
              </a:rPr>
              <a:t>choose what </a:t>
            </a:r>
            <a:r>
              <a:rPr sz="2400" b="1" dirty="0">
                <a:latin typeface="Times New Roman"/>
                <a:cs typeface="Times New Roman"/>
              </a:rPr>
              <a:t>energy function to </a:t>
            </a:r>
            <a:r>
              <a:rPr sz="2400" b="1" spc="-5" dirty="0">
                <a:latin typeface="Times New Roman"/>
                <a:cs typeface="Times New Roman"/>
              </a:rPr>
              <a:t>optimize  when </a:t>
            </a:r>
            <a:r>
              <a:rPr sz="2400" b="1" dirty="0">
                <a:latin typeface="Times New Roman"/>
                <a:cs typeface="Times New Roman"/>
              </a:rPr>
              <a:t>searching through possible protein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conformations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50"/>
              </a:spcBef>
              <a:buFont typeface="Times New Roman"/>
              <a:buChar char="•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Sources of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information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85"/>
              </a:spcBef>
              <a:buFont typeface="Times New Roman"/>
              <a:buChar char="–"/>
              <a:tabLst>
                <a:tab pos="756920" algn="l"/>
                <a:tab pos="1137285" algn="l"/>
              </a:tabLst>
            </a:pPr>
            <a:r>
              <a:rPr sz="2400" dirty="0">
                <a:latin typeface="Times New Roman"/>
                <a:cs typeface="Times New Roman"/>
              </a:rPr>
              <a:t>1.	physical chemistry (cf lecture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1)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90"/>
              </a:spcBef>
              <a:buFont typeface="Times New Roman"/>
              <a:buChar char="–"/>
              <a:tabLst>
                <a:tab pos="756920" algn="l"/>
                <a:tab pos="1137285" algn="l"/>
              </a:tabLst>
            </a:pPr>
            <a:r>
              <a:rPr sz="2400" dirty="0">
                <a:latin typeface="Times New Roman"/>
                <a:cs typeface="Times New Roman"/>
              </a:rPr>
              <a:t>2.	</a:t>
            </a:r>
            <a:r>
              <a:rPr sz="2400" spc="-5" dirty="0">
                <a:latin typeface="Times New Roman"/>
                <a:cs typeface="Times New Roman"/>
              </a:rPr>
              <a:t>chemical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intuition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85"/>
              </a:spcBef>
              <a:buFont typeface="Times New Roman"/>
              <a:buChar char="–"/>
              <a:tabLst>
                <a:tab pos="756920" algn="l"/>
                <a:tab pos="1137285" algn="l"/>
              </a:tabLst>
            </a:pPr>
            <a:r>
              <a:rPr sz="2400" dirty="0">
                <a:latin typeface="Times New Roman"/>
                <a:cs typeface="Times New Roman"/>
              </a:rPr>
              <a:t>3.	high resolution protein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structures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85"/>
              </a:spcBef>
              <a:buFont typeface="Times New Roman"/>
              <a:buChar char="–"/>
              <a:tabLst>
                <a:tab pos="756920" algn="l"/>
                <a:tab pos="1137285" algn="l"/>
              </a:tabLst>
            </a:pPr>
            <a:r>
              <a:rPr sz="2400" dirty="0">
                <a:latin typeface="Times New Roman"/>
                <a:cs typeface="Times New Roman"/>
              </a:rPr>
              <a:t>4.	Electronic structure calculations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(QM).</a:t>
            </a:r>
            <a:endParaRPr sz="2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8"/>
              </a:spcBef>
              <a:buFont typeface="Times New Roman"/>
              <a:buChar char="–"/>
            </a:pPr>
            <a:endParaRPr sz="3250">
              <a:latin typeface="Times New Roman"/>
              <a:cs typeface="Times New Roman"/>
            </a:endParaRPr>
          </a:p>
          <a:p>
            <a:pPr marL="355600" marR="388620" indent="-343535">
              <a:lnSpc>
                <a:spcPts val="2590"/>
              </a:lnSpc>
            </a:pPr>
            <a:r>
              <a:rPr sz="2400" b="1" dirty="0">
                <a:latin typeface="Times New Roman"/>
                <a:cs typeface="Times New Roman"/>
              </a:rPr>
              <a:t>Finally, </a:t>
            </a:r>
            <a:r>
              <a:rPr sz="2400" b="1" spc="-5" dirty="0">
                <a:latin typeface="Times New Roman"/>
                <a:cs typeface="Times New Roman"/>
              </a:rPr>
              <a:t>once </a:t>
            </a:r>
            <a:r>
              <a:rPr sz="2400" b="1" dirty="0">
                <a:latin typeface="Times New Roman"/>
                <a:cs typeface="Times New Roman"/>
              </a:rPr>
              <a:t>representation </a:t>
            </a:r>
            <a:r>
              <a:rPr sz="2400" b="1" spc="-5" dirty="0">
                <a:latin typeface="Times New Roman"/>
                <a:cs typeface="Times New Roman"/>
              </a:rPr>
              <a:t>and </a:t>
            </a:r>
            <a:r>
              <a:rPr sz="2400" b="1" dirty="0">
                <a:latin typeface="Times New Roman"/>
                <a:cs typeface="Times New Roman"/>
              </a:rPr>
              <a:t>potential functions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are  chosen, need to search </a:t>
            </a:r>
            <a:r>
              <a:rPr sz="2400" b="1" spc="-5" dirty="0">
                <a:latin typeface="Times New Roman"/>
                <a:cs typeface="Times New Roman"/>
              </a:rPr>
              <a:t>space </a:t>
            </a:r>
            <a:r>
              <a:rPr sz="2400" b="1" dirty="0">
                <a:latin typeface="Times New Roman"/>
                <a:cs typeface="Times New Roman"/>
              </a:rPr>
              <a:t>for low energy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states.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ts val="2735"/>
              </a:lnSpc>
              <a:spcBef>
                <a:spcPts val="250"/>
              </a:spcBef>
              <a:buFont typeface="Times New Roman"/>
              <a:buChar char="–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Simplest </a:t>
            </a:r>
            <a:r>
              <a:rPr sz="2400" dirty="0">
                <a:latin typeface="Times New Roman"/>
                <a:cs typeface="Times New Roman"/>
              </a:rPr>
              <a:t>procedure—always go downhill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(steepest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ts val="2735"/>
              </a:lnSpc>
            </a:pPr>
            <a:r>
              <a:rPr sz="2400" dirty="0">
                <a:latin typeface="Times New Roman"/>
                <a:cs typeface="Times New Roman"/>
              </a:rPr>
              <a:t>descent)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320"/>
              </a:spcBef>
            </a:pPr>
            <a:r>
              <a:rPr sz="2400" spc="-5" dirty="0">
                <a:latin typeface="Times New Roman"/>
                <a:cs typeface="Times New Roman"/>
              </a:rPr>
              <a:t>Doesn</a:t>
            </a:r>
            <a:r>
              <a:rPr sz="2400" spc="-5" dirty="0">
                <a:latin typeface="MS PGothic"/>
                <a:cs typeface="MS PGothic"/>
              </a:rPr>
              <a:t>’</a:t>
            </a:r>
            <a:r>
              <a:rPr sz="2400" spc="-5" dirty="0">
                <a:latin typeface="Times New Roman"/>
                <a:cs typeface="Times New Roman"/>
              </a:rPr>
              <a:t>t </a:t>
            </a:r>
            <a:r>
              <a:rPr sz="2400" dirty="0">
                <a:latin typeface="Times New Roman"/>
                <a:cs typeface="Times New Roman"/>
              </a:rPr>
              <a:t>work (energy surfaces have </a:t>
            </a:r>
            <a:r>
              <a:rPr sz="2400" spc="-5" dirty="0">
                <a:latin typeface="Times New Roman"/>
                <a:cs typeface="Times New Roman"/>
              </a:rPr>
              <a:t>multiple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minima)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73152"/>
            <a:ext cx="8608695" cy="6436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425" algn="ctr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Search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Algorithms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620"/>
              </a:spcBef>
              <a:buFont typeface="Times New Roman"/>
              <a:buChar char="•"/>
              <a:tabLst>
                <a:tab pos="355600" algn="l"/>
                <a:tab pos="3152775" algn="l"/>
              </a:tabLst>
            </a:pPr>
            <a:r>
              <a:rPr sz="2400" dirty="0">
                <a:latin typeface="Times New Roman"/>
                <a:cs typeface="Times New Roman"/>
              </a:rPr>
              <a:t>Molecular </a:t>
            </a:r>
            <a:r>
              <a:rPr sz="2400" spc="5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Dynamics:	Popular </a:t>
            </a:r>
            <a:r>
              <a:rPr sz="2400" dirty="0">
                <a:latin typeface="Times New Roman"/>
                <a:cs typeface="Times New Roman"/>
              </a:rPr>
              <a:t>because </a:t>
            </a:r>
            <a:r>
              <a:rPr sz="2400" spc="-5" dirty="0">
                <a:latin typeface="Times New Roman"/>
                <a:cs typeface="Times New Roman"/>
              </a:rPr>
              <a:t>models </a:t>
            </a:r>
            <a:r>
              <a:rPr sz="2400" dirty="0">
                <a:latin typeface="Times New Roman"/>
                <a:cs typeface="Times New Roman"/>
              </a:rPr>
              <a:t>actual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protein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dynamics. </a:t>
            </a:r>
            <a:r>
              <a:rPr sz="2400" dirty="0">
                <a:latin typeface="Times New Roman"/>
                <a:cs typeface="Times New Roman"/>
              </a:rPr>
              <a:t>But </a:t>
            </a:r>
            <a:r>
              <a:rPr sz="2400" spc="-5" dirty="0">
                <a:latin typeface="Times New Roman"/>
                <a:cs typeface="Times New Roman"/>
              </a:rPr>
              <a:t>slow </a:t>
            </a:r>
            <a:r>
              <a:rPr sz="2400" dirty="0">
                <a:latin typeface="Times New Roman"/>
                <a:cs typeface="Times New Roman"/>
              </a:rPr>
              <a:t>because </a:t>
            </a:r>
            <a:r>
              <a:rPr sz="2400" spc="-5" dirty="0">
                <a:latin typeface="Times New Roman"/>
                <a:cs typeface="Times New Roman"/>
              </a:rPr>
              <a:t>time </a:t>
            </a:r>
            <a:r>
              <a:rPr sz="2400" dirty="0">
                <a:latin typeface="Times New Roman"/>
                <a:cs typeface="Times New Roman"/>
              </a:rPr>
              <a:t>step </a:t>
            </a:r>
            <a:r>
              <a:rPr sz="2400" spc="-5" dirty="0">
                <a:latin typeface="Times New Roman"/>
                <a:cs typeface="Times New Roman"/>
              </a:rPr>
              <a:t>has </a:t>
            </a:r>
            <a:r>
              <a:rPr sz="2400" dirty="0">
                <a:latin typeface="Times New Roman"/>
                <a:cs typeface="Times New Roman"/>
              </a:rPr>
              <a:t>to be very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small</a:t>
            </a:r>
            <a:endParaRPr sz="2400">
              <a:latin typeface="Times New Roman"/>
              <a:cs typeface="Times New Roman"/>
            </a:endParaRPr>
          </a:p>
          <a:p>
            <a:pPr marL="355600" marR="54610" indent="-342900">
              <a:lnSpc>
                <a:spcPct val="100000"/>
              </a:lnSpc>
              <a:spcBef>
                <a:spcPts val="575"/>
              </a:spcBef>
              <a:buFont typeface="Times New Roman"/>
              <a:buChar char="•"/>
              <a:tabLst>
                <a:tab pos="355600" algn="l"/>
                <a:tab pos="2139315" algn="l"/>
                <a:tab pos="6987540" algn="l"/>
              </a:tabLst>
            </a:pPr>
            <a:r>
              <a:rPr sz="2400" dirty="0">
                <a:latin typeface="Times New Roman"/>
                <a:cs typeface="Times New Roman"/>
              </a:rPr>
              <a:t>Monte </a:t>
            </a:r>
            <a:r>
              <a:rPr sz="2400" spc="5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Carlo:	Make random perturbation </a:t>
            </a:r>
            <a:r>
              <a:rPr sz="2400" spc="-5" dirty="0">
                <a:latin typeface="Times New Roman"/>
                <a:cs typeface="Times New Roman"/>
              </a:rPr>
              <a:t>(typically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backbone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  sidechain torsion angles), </a:t>
            </a:r>
            <a:r>
              <a:rPr sz="2400" spc="-5" dirty="0">
                <a:latin typeface="Times New Roman"/>
                <a:cs typeface="Times New Roman"/>
              </a:rPr>
              <a:t>compute </a:t>
            </a:r>
            <a:r>
              <a:rPr sz="2400" dirty="0">
                <a:latin typeface="Times New Roman"/>
                <a:cs typeface="Times New Roman"/>
              </a:rPr>
              <a:t>energy, and accept if the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energy 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decreased, and roll the dice if the </a:t>
            </a:r>
            <a:r>
              <a:rPr sz="2400" spc="3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energy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increases.	</a:t>
            </a:r>
            <a:r>
              <a:rPr sz="2400" spc="-5" dirty="0">
                <a:latin typeface="Times New Roman"/>
                <a:cs typeface="Times New Roman"/>
              </a:rPr>
              <a:t>Allows  overcoming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barriers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Times New Roman"/>
              <a:buChar char="•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Monte Carlo </a:t>
            </a:r>
            <a:r>
              <a:rPr sz="2400" spc="-5" dirty="0">
                <a:latin typeface="Times New Roman"/>
                <a:cs typeface="Times New Roman"/>
              </a:rPr>
              <a:t>Minimization: Same as </a:t>
            </a:r>
            <a:r>
              <a:rPr sz="2400" dirty="0">
                <a:latin typeface="Times New Roman"/>
                <a:cs typeface="Times New Roman"/>
              </a:rPr>
              <a:t>Monte Carlo, but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minimize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before computing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energy</a:t>
            </a:r>
            <a:endParaRPr sz="2400">
              <a:latin typeface="Times New Roman"/>
              <a:cs typeface="Times New Roman"/>
            </a:endParaRPr>
          </a:p>
          <a:p>
            <a:pPr marL="355600" marR="380365" indent="-342900">
              <a:lnSpc>
                <a:spcPct val="100000"/>
              </a:lnSpc>
              <a:spcBef>
                <a:spcPts val="575"/>
              </a:spcBef>
              <a:buFont typeface="Times New Roman"/>
              <a:buChar char="•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Simulated </a:t>
            </a:r>
            <a:r>
              <a:rPr sz="2400" dirty="0">
                <a:latin typeface="Times New Roman"/>
                <a:cs typeface="Times New Roman"/>
              </a:rPr>
              <a:t>Annealing: </a:t>
            </a:r>
            <a:r>
              <a:rPr sz="2400" spc="-5" dirty="0">
                <a:latin typeface="Times New Roman"/>
                <a:cs typeface="Times New Roman"/>
              </a:rPr>
              <a:t>MD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-5" dirty="0">
                <a:latin typeface="Times New Roman"/>
                <a:cs typeface="Times New Roman"/>
              </a:rPr>
              <a:t>MC </a:t>
            </a:r>
            <a:r>
              <a:rPr sz="2400" dirty="0">
                <a:latin typeface="Times New Roman"/>
                <a:cs typeface="Times New Roman"/>
              </a:rPr>
              <a:t>starting with high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temperature  </a:t>
            </a:r>
            <a:r>
              <a:rPr sz="2400" dirty="0">
                <a:latin typeface="Times New Roman"/>
                <a:cs typeface="Times New Roman"/>
              </a:rPr>
              <a:t>and then slowly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cooling</a:t>
            </a:r>
            <a:endParaRPr sz="2400">
              <a:latin typeface="Times New Roman"/>
              <a:cs typeface="Times New Roman"/>
            </a:endParaRPr>
          </a:p>
          <a:p>
            <a:pPr marL="355600" marR="427990" indent="-342900">
              <a:lnSpc>
                <a:spcPct val="100000"/>
              </a:lnSpc>
              <a:spcBef>
                <a:spcPts val="575"/>
              </a:spcBef>
              <a:buFont typeface="Times New Roman"/>
              <a:buChar char="•"/>
              <a:tabLst>
                <a:tab pos="355600" algn="l"/>
                <a:tab pos="2795905" algn="l"/>
              </a:tabLst>
            </a:pPr>
            <a:r>
              <a:rPr sz="2400" dirty="0">
                <a:latin typeface="Times New Roman"/>
                <a:cs typeface="Times New Roman"/>
              </a:rPr>
              <a:t>Replica </a:t>
            </a:r>
            <a:r>
              <a:rPr sz="2400" spc="5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Exchange:	Carry out </a:t>
            </a:r>
            <a:r>
              <a:rPr sz="2400" spc="-5" dirty="0">
                <a:latin typeface="Times New Roman"/>
                <a:cs typeface="Times New Roman"/>
              </a:rPr>
              <a:t>multiple </a:t>
            </a:r>
            <a:r>
              <a:rPr sz="2400" dirty="0">
                <a:latin typeface="Times New Roman"/>
                <a:cs typeface="Times New Roman"/>
              </a:rPr>
              <a:t>parallel </a:t>
            </a:r>
            <a:r>
              <a:rPr sz="2400" spc="-5" dirty="0">
                <a:latin typeface="Times New Roman"/>
                <a:cs typeface="Times New Roman"/>
              </a:rPr>
              <a:t>MD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5" dirty="0">
                <a:latin typeface="Times New Roman"/>
                <a:cs typeface="Times New Roman"/>
              </a:rPr>
              <a:t> MC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trajectories </a:t>
            </a:r>
            <a:r>
              <a:rPr sz="2400" dirty="0">
                <a:latin typeface="Times New Roman"/>
                <a:cs typeface="Times New Roman"/>
              </a:rPr>
              <a:t>at </a:t>
            </a:r>
            <a:r>
              <a:rPr sz="2400" spc="-5" dirty="0">
                <a:latin typeface="Times New Roman"/>
                <a:cs typeface="Times New Roman"/>
              </a:rPr>
              <a:t>different </a:t>
            </a:r>
            <a:r>
              <a:rPr sz="2400" dirty="0">
                <a:latin typeface="Times New Roman"/>
                <a:cs typeface="Times New Roman"/>
              </a:rPr>
              <a:t>temperatures, allowing occasional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swaps  between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trajectories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Times New Roman"/>
              <a:buChar char="•"/>
              <a:tabLst>
                <a:tab pos="355600" algn="l"/>
                <a:tab pos="3000375" algn="l"/>
              </a:tabLst>
            </a:pPr>
            <a:r>
              <a:rPr sz="2400" dirty="0">
                <a:latin typeface="Times New Roman"/>
                <a:cs typeface="Times New Roman"/>
              </a:rPr>
              <a:t>Genetic 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Algorithms:	</a:t>
            </a:r>
            <a:r>
              <a:rPr sz="2400" dirty="0">
                <a:latin typeface="Times New Roman"/>
                <a:cs typeface="Times New Roman"/>
              </a:rPr>
              <a:t>Start with population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conformations. </a:t>
            </a:r>
            <a:r>
              <a:rPr sz="2400" dirty="0">
                <a:latin typeface="Times New Roman"/>
                <a:cs typeface="Times New Roman"/>
              </a:rPr>
              <a:t> Evolve by </a:t>
            </a:r>
            <a:r>
              <a:rPr sz="2400" spc="-5" dirty="0">
                <a:latin typeface="Times New Roman"/>
                <a:cs typeface="Times New Roman"/>
              </a:rPr>
              <a:t>iterating </a:t>
            </a:r>
            <a:r>
              <a:rPr sz="2400" dirty="0">
                <a:latin typeface="Times New Roman"/>
                <a:cs typeface="Times New Roman"/>
              </a:rPr>
              <a:t>between </a:t>
            </a:r>
            <a:r>
              <a:rPr sz="2400" spc="-5" dirty="0">
                <a:latin typeface="Times New Roman"/>
                <a:cs typeface="Times New Roman"/>
              </a:rPr>
              <a:t>mutation, recombination,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selection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180" y="428399"/>
            <a:ext cx="8140065" cy="827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15"/>
              </a:lnSpc>
            </a:pPr>
            <a:r>
              <a:rPr sz="2700" b="0" spc="-35" dirty="0">
                <a:solidFill>
                  <a:srgbClr val="0000FF"/>
                </a:solidFill>
                <a:latin typeface="Times New Roman"/>
                <a:cs typeface="Times New Roman"/>
              </a:rPr>
              <a:t>Implementation </a:t>
            </a:r>
            <a:r>
              <a:rPr sz="2700" b="0" spc="-30" dirty="0">
                <a:solidFill>
                  <a:srgbClr val="0000FF"/>
                </a:solidFill>
                <a:latin typeface="Times New Roman"/>
                <a:cs typeface="Times New Roman"/>
              </a:rPr>
              <a:t>of </a:t>
            </a:r>
            <a:r>
              <a:rPr sz="2700" b="0" spc="-40" dirty="0">
                <a:solidFill>
                  <a:srgbClr val="0000FF"/>
                </a:solidFill>
                <a:latin typeface="Times New Roman"/>
                <a:cs typeface="Times New Roman"/>
              </a:rPr>
              <a:t>insights </a:t>
            </a:r>
            <a:r>
              <a:rPr sz="2700" b="0" spc="-55" dirty="0">
                <a:solidFill>
                  <a:srgbClr val="0000FF"/>
                </a:solidFill>
                <a:latin typeface="Times New Roman"/>
                <a:cs typeface="Times New Roman"/>
              </a:rPr>
              <a:t>from </a:t>
            </a:r>
            <a:r>
              <a:rPr sz="2700" b="0" spc="-35" dirty="0">
                <a:solidFill>
                  <a:srgbClr val="0000FF"/>
                </a:solidFill>
                <a:latin typeface="Times New Roman"/>
                <a:cs typeface="Times New Roman"/>
              </a:rPr>
              <a:t>experimental </a:t>
            </a:r>
            <a:r>
              <a:rPr sz="2700" b="0" spc="-50" dirty="0">
                <a:solidFill>
                  <a:srgbClr val="0000FF"/>
                </a:solidFill>
                <a:latin typeface="Times New Roman"/>
                <a:cs typeface="Times New Roman"/>
              </a:rPr>
              <a:t>folding</a:t>
            </a:r>
            <a:r>
              <a:rPr sz="2700" b="0" spc="-48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700" b="0" spc="-30" dirty="0">
                <a:solidFill>
                  <a:srgbClr val="0000FF"/>
                </a:solidFill>
                <a:latin typeface="Times New Roman"/>
                <a:cs typeface="Times New Roman"/>
              </a:rPr>
              <a:t>studies</a:t>
            </a:r>
            <a:endParaRPr sz="2700">
              <a:latin typeface="Times New Roman"/>
              <a:cs typeface="Times New Roman"/>
            </a:endParaRPr>
          </a:p>
          <a:p>
            <a:pPr marL="429259" algn="ctr">
              <a:lnSpc>
                <a:spcPts val="3215"/>
              </a:lnSpc>
            </a:pPr>
            <a:r>
              <a:rPr sz="2700" b="0" spc="-20" dirty="0">
                <a:solidFill>
                  <a:srgbClr val="0000FF"/>
                </a:solidFill>
                <a:latin typeface="Times New Roman"/>
                <a:cs typeface="Times New Roman"/>
              </a:rPr>
              <a:t>in</a:t>
            </a:r>
            <a:r>
              <a:rPr sz="2700" b="0" spc="-2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700" b="0" spc="-10" dirty="0">
                <a:solidFill>
                  <a:srgbClr val="0000FF"/>
                </a:solidFill>
                <a:latin typeface="Times New Roman"/>
                <a:cs typeface="Times New Roman"/>
              </a:rPr>
              <a:t>ROSETTA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53747" y="4765036"/>
            <a:ext cx="503579" cy="2652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9550" y="2165968"/>
            <a:ext cx="8470265" cy="2874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785" marR="603250" indent="-299085">
              <a:lnSpc>
                <a:spcPct val="101000"/>
              </a:lnSpc>
              <a:buAutoNum type="arabicPeriod"/>
              <a:tabLst>
                <a:tab pos="312420" algn="l"/>
              </a:tabLst>
            </a:pPr>
            <a:r>
              <a:rPr sz="1850" spc="15" dirty="0">
                <a:latin typeface="Times New Roman"/>
                <a:cs typeface="Times New Roman"/>
              </a:rPr>
              <a:t>Local </a:t>
            </a:r>
            <a:r>
              <a:rPr sz="1850" spc="-15" dirty="0">
                <a:latin typeface="Times New Roman"/>
                <a:cs typeface="Times New Roman"/>
              </a:rPr>
              <a:t>interactions </a:t>
            </a:r>
            <a:r>
              <a:rPr sz="1850" spc="-5" dirty="0">
                <a:latin typeface="Times New Roman"/>
                <a:cs typeface="Times New Roman"/>
              </a:rPr>
              <a:t>bias </a:t>
            </a:r>
            <a:r>
              <a:rPr sz="1850" spc="10" dirty="0">
                <a:latin typeface="Times New Roman"/>
                <a:cs typeface="Times New Roman"/>
              </a:rPr>
              <a:t>but </a:t>
            </a:r>
            <a:r>
              <a:rPr sz="1850" spc="15" dirty="0">
                <a:latin typeface="Times New Roman"/>
                <a:cs typeface="Times New Roman"/>
              </a:rPr>
              <a:t>do not </a:t>
            </a:r>
            <a:r>
              <a:rPr sz="1850" spc="-5" dirty="0">
                <a:latin typeface="Times New Roman"/>
                <a:cs typeface="Times New Roman"/>
              </a:rPr>
              <a:t>uniquely </a:t>
            </a:r>
            <a:r>
              <a:rPr sz="1850" spc="-15" dirty="0">
                <a:latin typeface="Times New Roman"/>
                <a:cs typeface="Times New Roman"/>
              </a:rPr>
              <a:t>determine </a:t>
            </a:r>
            <a:r>
              <a:rPr sz="1850" spc="-10" dirty="0">
                <a:latin typeface="Times New Roman"/>
                <a:cs typeface="Times New Roman"/>
              </a:rPr>
              <a:t>conformations sampled </a:t>
            </a:r>
            <a:r>
              <a:rPr sz="1850" spc="10" dirty="0">
                <a:latin typeface="Times New Roman"/>
                <a:cs typeface="Times New Roman"/>
              </a:rPr>
              <a:t>by  </a:t>
            </a:r>
            <a:r>
              <a:rPr sz="1850" dirty="0">
                <a:latin typeface="Times New Roman"/>
                <a:cs typeface="Times New Roman"/>
              </a:rPr>
              <a:t>short </a:t>
            </a:r>
            <a:r>
              <a:rPr sz="1850" spc="-5" dirty="0">
                <a:latin typeface="Times New Roman"/>
                <a:cs typeface="Times New Roman"/>
              </a:rPr>
              <a:t>segments </a:t>
            </a:r>
            <a:r>
              <a:rPr sz="1850" spc="10" dirty="0">
                <a:latin typeface="Times New Roman"/>
                <a:cs typeface="Times New Roman"/>
              </a:rPr>
              <a:t>of </a:t>
            </a:r>
            <a:r>
              <a:rPr sz="1850" spc="-5" dirty="0">
                <a:latin typeface="Times New Roman"/>
                <a:cs typeface="Times New Roman"/>
              </a:rPr>
              <a:t>the</a:t>
            </a:r>
            <a:r>
              <a:rPr sz="1850" spc="-165" dirty="0">
                <a:latin typeface="Times New Roman"/>
                <a:cs typeface="Times New Roman"/>
              </a:rPr>
              <a:t> </a:t>
            </a:r>
            <a:r>
              <a:rPr sz="1850" spc="-5" dirty="0">
                <a:latin typeface="Times New Roman"/>
                <a:cs typeface="Times New Roman"/>
              </a:rPr>
              <a:t>chain.</a:t>
            </a:r>
            <a:endParaRPr sz="1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6"/>
              </a:spcBef>
              <a:buFont typeface="Times New Roman"/>
              <a:buAutoNum type="arabicPeriod"/>
            </a:pPr>
            <a:endParaRPr sz="1900">
              <a:latin typeface="Times New Roman"/>
              <a:cs typeface="Times New Roman"/>
            </a:endParaRPr>
          </a:p>
          <a:p>
            <a:pPr marL="311785" marR="107950" indent="-299085">
              <a:lnSpc>
                <a:spcPct val="101000"/>
              </a:lnSpc>
              <a:buAutoNum type="arabicPeriod"/>
              <a:tabLst>
                <a:tab pos="312420" algn="l"/>
                <a:tab pos="7154545" algn="l"/>
              </a:tabLst>
            </a:pPr>
            <a:r>
              <a:rPr sz="1850" spc="25" dirty="0">
                <a:latin typeface="Times New Roman"/>
                <a:cs typeface="Times New Roman"/>
              </a:rPr>
              <a:t>F</a:t>
            </a:r>
            <a:r>
              <a:rPr sz="1850" spc="20" dirty="0">
                <a:latin typeface="Times New Roman"/>
                <a:cs typeface="Times New Roman"/>
              </a:rPr>
              <a:t>o</a:t>
            </a:r>
            <a:r>
              <a:rPr sz="1850" spc="-55" dirty="0">
                <a:latin typeface="Times New Roman"/>
                <a:cs typeface="Times New Roman"/>
              </a:rPr>
              <a:t>l</a:t>
            </a:r>
            <a:r>
              <a:rPr sz="1850" spc="10" dirty="0">
                <a:latin typeface="Times New Roman"/>
                <a:cs typeface="Times New Roman"/>
              </a:rPr>
              <a:t>d</a:t>
            </a:r>
            <a:r>
              <a:rPr sz="1850" spc="-45" dirty="0">
                <a:latin typeface="Times New Roman"/>
                <a:cs typeface="Times New Roman"/>
              </a:rPr>
              <a:t>i</a:t>
            </a:r>
            <a:r>
              <a:rPr sz="1850" spc="10" dirty="0">
                <a:latin typeface="Times New Roman"/>
                <a:cs typeface="Times New Roman"/>
              </a:rPr>
              <a:t>n</a:t>
            </a:r>
            <a:r>
              <a:rPr sz="1850" spc="15" dirty="0">
                <a:latin typeface="Times New Roman"/>
                <a:cs typeface="Times New Roman"/>
              </a:rPr>
              <a:t>g</a:t>
            </a:r>
            <a:r>
              <a:rPr sz="1850" spc="10" dirty="0">
                <a:latin typeface="Times New Roman"/>
                <a:cs typeface="Times New Roman"/>
              </a:rPr>
              <a:t> </a:t>
            </a:r>
            <a:r>
              <a:rPr sz="1850" spc="15" dirty="0">
                <a:latin typeface="Times New Roman"/>
                <a:cs typeface="Times New Roman"/>
              </a:rPr>
              <a:t>o</a:t>
            </a:r>
            <a:r>
              <a:rPr sz="1850" dirty="0">
                <a:latin typeface="Times New Roman"/>
                <a:cs typeface="Times New Roman"/>
              </a:rPr>
              <a:t>cc</a:t>
            </a:r>
            <a:r>
              <a:rPr sz="1850" spc="20" dirty="0">
                <a:latin typeface="Times New Roman"/>
                <a:cs typeface="Times New Roman"/>
              </a:rPr>
              <a:t>u</a:t>
            </a:r>
            <a:r>
              <a:rPr sz="1850" spc="-35" dirty="0">
                <a:latin typeface="Times New Roman"/>
                <a:cs typeface="Times New Roman"/>
              </a:rPr>
              <a:t>r</a:t>
            </a:r>
            <a:r>
              <a:rPr sz="1850" spc="10" dirty="0">
                <a:latin typeface="Times New Roman"/>
                <a:cs typeface="Times New Roman"/>
              </a:rPr>
              <a:t>s</a:t>
            </a:r>
            <a:r>
              <a:rPr sz="1850" spc="-15" dirty="0">
                <a:latin typeface="Times New Roman"/>
                <a:cs typeface="Times New Roman"/>
              </a:rPr>
              <a:t> </a:t>
            </a:r>
            <a:r>
              <a:rPr sz="1850" spc="75" dirty="0">
                <a:latin typeface="Times New Roman"/>
                <a:cs typeface="Times New Roman"/>
              </a:rPr>
              <a:t>w</a:t>
            </a:r>
            <a:r>
              <a:rPr sz="1850" spc="10" dirty="0">
                <a:latin typeface="Times New Roman"/>
                <a:cs typeface="Times New Roman"/>
              </a:rPr>
              <a:t>h</a:t>
            </a:r>
            <a:r>
              <a:rPr sz="1850" dirty="0">
                <a:latin typeface="Times New Roman"/>
                <a:cs typeface="Times New Roman"/>
              </a:rPr>
              <a:t>e</a:t>
            </a:r>
            <a:r>
              <a:rPr sz="1850" spc="15" dirty="0">
                <a:latin typeface="Times New Roman"/>
                <a:cs typeface="Times New Roman"/>
              </a:rPr>
              <a:t>n</a:t>
            </a:r>
            <a:r>
              <a:rPr sz="1850" spc="10" dirty="0">
                <a:latin typeface="Times New Roman"/>
                <a:cs typeface="Times New Roman"/>
              </a:rPr>
              <a:t> </a:t>
            </a:r>
            <a:r>
              <a:rPr sz="1850" spc="-55" dirty="0">
                <a:latin typeface="Times New Roman"/>
                <a:cs typeface="Times New Roman"/>
              </a:rPr>
              <a:t>l</a:t>
            </a:r>
            <a:r>
              <a:rPr sz="1850" spc="10" dirty="0">
                <a:latin typeface="Times New Roman"/>
                <a:cs typeface="Times New Roman"/>
              </a:rPr>
              <a:t>oc</a:t>
            </a:r>
            <a:r>
              <a:rPr sz="1850" dirty="0">
                <a:latin typeface="Times New Roman"/>
                <a:cs typeface="Times New Roman"/>
              </a:rPr>
              <a:t>a</a:t>
            </a:r>
            <a:r>
              <a:rPr sz="1850" spc="5" dirty="0">
                <a:latin typeface="Times New Roman"/>
                <a:cs typeface="Times New Roman"/>
              </a:rPr>
              <a:t>l</a:t>
            </a:r>
            <a:r>
              <a:rPr sz="1850" spc="-50" dirty="0">
                <a:latin typeface="Times New Roman"/>
                <a:cs typeface="Times New Roman"/>
              </a:rPr>
              <a:t> </a:t>
            </a:r>
            <a:r>
              <a:rPr sz="1850" spc="-20" dirty="0">
                <a:latin typeface="Times New Roman"/>
                <a:cs typeface="Times New Roman"/>
              </a:rPr>
              <a:t>s</a:t>
            </a:r>
            <a:r>
              <a:rPr sz="1850" spc="-50" dirty="0">
                <a:latin typeface="Times New Roman"/>
                <a:cs typeface="Times New Roman"/>
              </a:rPr>
              <a:t>t</a:t>
            </a:r>
            <a:r>
              <a:rPr sz="1850" spc="-30" dirty="0">
                <a:latin typeface="Times New Roman"/>
                <a:cs typeface="Times New Roman"/>
              </a:rPr>
              <a:t>r</a:t>
            </a:r>
            <a:r>
              <a:rPr sz="1850" spc="10" dirty="0">
                <a:latin typeface="Times New Roman"/>
                <a:cs typeface="Times New Roman"/>
              </a:rPr>
              <a:t>u</a:t>
            </a:r>
            <a:r>
              <a:rPr sz="1850" dirty="0">
                <a:latin typeface="Times New Roman"/>
                <a:cs typeface="Times New Roman"/>
              </a:rPr>
              <a:t>c</a:t>
            </a:r>
            <a:r>
              <a:rPr sz="1850" spc="-45" dirty="0">
                <a:latin typeface="Times New Roman"/>
                <a:cs typeface="Times New Roman"/>
              </a:rPr>
              <a:t>t</a:t>
            </a:r>
            <a:r>
              <a:rPr sz="1850" spc="10" dirty="0">
                <a:latin typeface="Times New Roman"/>
                <a:cs typeface="Times New Roman"/>
              </a:rPr>
              <a:t>u</a:t>
            </a:r>
            <a:r>
              <a:rPr sz="1850" spc="-30" dirty="0">
                <a:latin typeface="Times New Roman"/>
                <a:cs typeface="Times New Roman"/>
              </a:rPr>
              <a:t>r</a:t>
            </a:r>
            <a:r>
              <a:rPr sz="1850" spc="15" dirty="0">
                <a:latin typeface="Times New Roman"/>
                <a:cs typeface="Times New Roman"/>
              </a:rPr>
              <a:t>e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-25" dirty="0">
                <a:latin typeface="Times New Roman"/>
                <a:cs typeface="Times New Roman"/>
              </a:rPr>
              <a:t>s</a:t>
            </a:r>
            <a:r>
              <a:rPr sz="1850" dirty="0">
                <a:latin typeface="Times New Roman"/>
                <a:cs typeface="Times New Roman"/>
              </a:rPr>
              <a:t>e</a:t>
            </a:r>
            <a:r>
              <a:rPr sz="1850" spc="20" dirty="0">
                <a:latin typeface="Times New Roman"/>
                <a:cs typeface="Times New Roman"/>
              </a:rPr>
              <a:t>g</a:t>
            </a:r>
            <a:r>
              <a:rPr sz="1850" spc="-40" dirty="0">
                <a:latin typeface="Times New Roman"/>
                <a:cs typeface="Times New Roman"/>
              </a:rPr>
              <a:t>m</a:t>
            </a:r>
            <a:r>
              <a:rPr sz="1850" spc="10" dirty="0">
                <a:latin typeface="Times New Roman"/>
                <a:cs typeface="Times New Roman"/>
              </a:rPr>
              <a:t>en</a:t>
            </a:r>
            <a:r>
              <a:rPr sz="1850" spc="-55" dirty="0">
                <a:latin typeface="Times New Roman"/>
                <a:cs typeface="Times New Roman"/>
              </a:rPr>
              <a:t>t</a:t>
            </a:r>
            <a:r>
              <a:rPr sz="1850" spc="10" dirty="0">
                <a:latin typeface="Times New Roman"/>
                <a:cs typeface="Times New Roman"/>
              </a:rPr>
              <a:t>s</a:t>
            </a:r>
            <a:r>
              <a:rPr sz="1850" spc="-15" dirty="0">
                <a:latin typeface="Times New Roman"/>
                <a:cs typeface="Times New Roman"/>
              </a:rPr>
              <a:t> </a:t>
            </a:r>
            <a:r>
              <a:rPr sz="1850" spc="15" dirty="0">
                <a:latin typeface="Times New Roman"/>
                <a:cs typeface="Times New Roman"/>
              </a:rPr>
              <a:t>o</a:t>
            </a:r>
            <a:r>
              <a:rPr sz="1850" spc="-30" dirty="0">
                <a:latin typeface="Times New Roman"/>
                <a:cs typeface="Times New Roman"/>
              </a:rPr>
              <a:t>r</a:t>
            </a:r>
            <a:r>
              <a:rPr sz="1850" spc="-55" dirty="0">
                <a:latin typeface="Times New Roman"/>
                <a:cs typeface="Times New Roman"/>
              </a:rPr>
              <a:t>i</a:t>
            </a:r>
            <a:r>
              <a:rPr sz="1850" dirty="0">
                <a:latin typeface="Times New Roman"/>
                <a:cs typeface="Times New Roman"/>
              </a:rPr>
              <a:t>e</a:t>
            </a:r>
            <a:r>
              <a:rPr sz="1850" spc="20" dirty="0">
                <a:latin typeface="Times New Roman"/>
                <a:cs typeface="Times New Roman"/>
              </a:rPr>
              <a:t>n</a:t>
            </a:r>
            <a:r>
              <a:rPr sz="1850" spc="-55" dirty="0">
                <a:latin typeface="Times New Roman"/>
                <a:cs typeface="Times New Roman"/>
              </a:rPr>
              <a:t>t</a:t>
            </a:r>
            <a:r>
              <a:rPr sz="1850" dirty="0">
                <a:latin typeface="Times New Roman"/>
                <a:cs typeface="Times New Roman"/>
              </a:rPr>
              <a:t>e</a:t>
            </a:r>
            <a:r>
              <a:rPr sz="1850" spc="15" dirty="0">
                <a:latin typeface="Times New Roman"/>
                <a:cs typeface="Times New Roman"/>
              </a:rPr>
              <a:t>d</a:t>
            </a:r>
            <a:r>
              <a:rPr sz="1850" spc="10" dirty="0">
                <a:latin typeface="Times New Roman"/>
                <a:cs typeface="Times New Roman"/>
              </a:rPr>
              <a:t> </a:t>
            </a:r>
            <a:r>
              <a:rPr sz="1850" spc="-15" dirty="0">
                <a:latin typeface="Times New Roman"/>
                <a:cs typeface="Times New Roman"/>
              </a:rPr>
              <a:t>s</a:t>
            </a:r>
            <a:r>
              <a:rPr sz="1850" spc="15" dirty="0">
                <a:latin typeface="Times New Roman"/>
                <a:cs typeface="Times New Roman"/>
              </a:rPr>
              <a:t>o</a:t>
            </a:r>
            <a:r>
              <a:rPr sz="1850" spc="1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a</a:t>
            </a:r>
            <a:r>
              <a:rPr sz="1850" spc="10" dirty="0">
                <a:latin typeface="Times New Roman"/>
                <a:cs typeface="Times New Roman"/>
              </a:rPr>
              <a:t>s</a:t>
            </a:r>
            <a:r>
              <a:rPr sz="1850" spc="-25" dirty="0">
                <a:latin typeface="Times New Roman"/>
                <a:cs typeface="Times New Roman"/>
              </a:rPr>
              <a:t> </a:t>
            </a:r>
            <a:r>
              <a:rPr sz="1850" spc="-45" dirty="0">
                <a:latin typeface="Times New Roman"/>
                <a:cs typeface="Times New Roman"/>
              </a:rPr>
              <a:t>t</a:t>
            </a:r>
            <a:r>
              <a:rPr sz="1850" spc="15" dirty="0">
                <a:latin typeface="Times New Roman"/>
                <a:cs typeface="Times New Roman"/>
              </a:rPr>
              <a:t>o</a:t>
            </a:r>
            <a:r>
              <a:rPr sz="1850" spc="10" dirty="0">
                <a:latin typeface="Times New Roman"/>
                <a:cs typeface="Times New Roman"/>
              </a:rPr>
              <a:t> b</a:t>
            </a:r>
            <a:r>
              <a:rPr sz="1850" spc="15" dirty="0">
                <a:latin typeface="Times New Roman"/>
                <a:cs typeface="Times New Roman"/>
              </a:rPr>
              <a:t>u</a:t>
            </a:r>
            <a:r>
              <a:rPr sz="1850" spc="-30" dirty="0">
                <a:latin typeface="Times New Roman"/>
                <a:cs typeface="Times New Roman"/>
              </a:rPr>
              <a:t>r</a:t>
            </a:r>
            <a:r>
              <a:rPr sz="1850" spc="15" dirty="0">
                <a:latin typeface="Times New Roman"/>
                <a:cs typeface="Times New Roman"/>
              </a:rPr>
              <a:t>y</a:t>
            </a:r>
            <a:r>
              <a:rPr sz="1850" dirty="0">
                <a:latin typeface="Times New Roman"/>
                <a:cs typeface="Times New Roman"/>
              </a:rPr>
              <a:t>	</a:t>
            </a:r>
            <a:r>
              <a:rPr sz="1850" spc="15" dirty="0">
                <a:latin typeface="Times New Roman"/>
                <a:cs typeface="Times New Roman"/>
              </a:rPr>
              <a:t>h</a:t>
            </a:r>
            <a:r>
              <a:rPr sz="1850" spc="10" dirty="0">
                <a:latin typeface="Times New Roman"/>
                <a:cs typeface="Times New Roman"/>
              </a:rPr>
              <a:t>yd</a:t>
            </a:r>
            <a:r>
              <a:rPr sz="1850" spc="-25" dirty="0">
                <a:latin typeface="Times New Roman"/>
                <a:cs typeface="Times New Roman"/>
              </a:rPr>
              <a:t>r</a:t>
            </a:r>
            <a:r>
              <a:rPr sz="1850" spc="10" dirty="0">
                <a:latin typeface="Times New Roman"/>
                <a:cs typeface="Times New Roman"/>
              </a:rPr>
              <a:t>o</a:t>
            </a:r>
            <a:r>
              <a:rPr sz="1850" spc="20" dirty="0">
                <a:latin typeface="Times New Roman"/>
                <a:cs typeface="Times New Roman"/>
              </a:rPr>
              <a:t>p</a:t>
            </a:r>
            <a:r>
              <a:rPr sz="1850" spc="15" dirty="0">
                <a:latin typeface="Times New Roman"/>
                <a:cs typeface="Times New Roman"/>
              </a:rPr>
              <a:t>h</a:t>
            </a:r>
            <a:r>
              <a:rPr sz="1850" spc="10" dirty="0">
                <a:latin typeface="Times New Roman"/>
                <a:cs typeface="Times New Roman"/>
              </a:rPr>
              <a:t>ob</a:t>
            </a:r>
            <a:r>
              <a:rPr sz="1850" spc="-45" dirty="0">
                <a:latin typeface="Times New Roman"/>
                <a:cs typeface="Times New Roman"/>
              </a:rPr>
              <a:t>i</a:t>
            </a:r>
            <a:r>
              <a:rPr sz="1850" spc="10" dirty="0">
                <a:latin typeface="Times New Roman"/>
                <a:cs typeface="Times New Roman"/>
              </a:rPr>
              <a:t>c </a:t>
            </a:r>
            <a:r>
              <a:rPr sz="1850" spc="5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residues, </a:t>
            </a:r>
            <a:r>
              <a:rPr sz="1850" spc="-5" dirty="0">
                <a:latin typeface="Times New Roman"/>
                <a:cs typeface="Times New Roman"/>
              </a:rPr>
              <a:t>pair beta </a:t>
            </a:r>
            <a:r>
              <a:rPr sz="1850" spc="-10" dirty="0">
                <a:latin typeface="Times New Roman"/>
                <a:cs typeface="Times New Roman"/>
              </a:rPr>
              <a:t>strands,</a:t>
            </a:r>
            <a:r>
              <a:rPr sz="1850" spc="-20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etc.</a:t>
            </a:r>
            <a:endParaRPr sz="1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"/>
              </a:spcBef>
              <a:buFont typeface="Times New Roman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311785" indent="-299085">
              <a:lnSpc>
                <a:spcPct val="100000"/>
              </a:lnSpc>
              <a:buAutoNum type="arabicPeriod"/>
              <a:tabLst>
                <a:tab pos="312420" algn="l"/>
                <a:tab pos="4519295" algn="l"/>
              </a:tabLst>
            </a:pPr>
            <a:r>
              <a:rPr sz="1850" spc="-20" dirty="0">
                <a:latin typeface="Times New Roman"/>
                <a:cs typeface="Times New Roman"/>
              </a:rPr>
              <a:t>Stability  </a:t>
            </a:r>
            <a:r>
              <a:rPr sz="1850" spc="-10" dirty="0">
                <a:latin typeface="Times New Roman"/>
                <a:cs typeface="Times New Roman"/>
              </a:rPr>
              <a:t>determined  </a:t>
            </a:r>
            <a:r>
              <a:rPr sz="1850" spc="10" dirty="0">
                <a:latin typeface="Times New Roman"/>
                <a:cs typeface="Times New Roman"/>
              </a:rPr>
              <a:t>by</a:t>
            </a:r>
            <a:r>
              <a:rPr sz="1850" spc="40" dirty="0">
                <a:latin typeface="Times New Roman"/>
                <a:cs typeface="Times New Roman"/>
              </a:rPr>
              <a:t> </a:t>
            </a:r>
            <a:r>
              <a:rPr sz="1850" spc="-15" dirty="0">
                <a:latin typeface="Times New Roman"/>
                <a:cs typeface="Times New Roman"/>
              </a:rPr>
              <a:t>detailed</a:t>
            </a:r>
            <a:r>
              <a:rPr sz="1850" spc="305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sidechain	</a:t>
            </a:r>
            <a:r>
              <a:rPr sz="1850" dirty="0">
                <a:latin typeface="Times New Roman"/>
                <a:cs typeface="Times New Roman"/>
              </a:rPr>
              <a:t>-sidechain </a:t>
            </a:r>
            <a:r>
              <a:rPr sz="1850" spc="-15" dirty="0">
                <a:latin typeface="Times New Roman"/>
                <a:cs typeface="Times New Roman"/>
              </a:rPr>
              <a:t>interactions in </a:t>
            </a:r>
            <a:r>
              <a:rPr sz="1850" spc="-5" dirty="0">
                <a:latin typeface="Times New Roman"/>
                <a:cs typeface="Times New Roman"/>
              </a:rPr>
              <a:t>folded</a:t>
            </a:r>
            <a:r>
              <a:rPr sz="1850" spc="60" dirty="0">
                <a:latin typeface="Times New Roman"/>
                <a:cs typeface="Times New Roman"/>
              </a:rPr>
              <a:t> </a:t>
            </a:r>
            <a:r>
              <a:rPr sz="1850" spc="-15" dirty="0">
                <a:latin typeface="Times New Roman"/>
                <a:cs typeface="Times New Roman"/>
              </a:rPr>
              <a:t>structure.</a:t>
            </a:r>
            <a:endParaRPr sz="1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imes New Roman"/>
              <a:buAutoNum type="arabicPeriod"/>
            </a:pPr>
            <a:endParaRPr sz="1900">
              <a:latin typeface="Times New Roman"/>
              <a:cs typeface="Times New Roman"/>
            </a:endParaRPr>
          </a:p>
          <a:p>
            <a:pPr marL="311785" marR="731520" indent="-299085">
              <a:lnSpc>
                <a:spcPct val="101000"/>
              </a:lnSpc>
              <a:buAutoNum type="arabicPeriod"/>
              <a:tabLst>
                <a:tab pos="312420" algn="l"/>
                <a:tab pos="1943100" algn="l"/>
                <a:tab pos="4250055" algn="l"/>
              </a:tabLst>
            </a:pPr>
            <a:r>
              <a:rPr sz="1850" dirty="0">
                <a:latin typeface="Times New Roman"/>
                <a:cs typeface="Times New Roman"/>
              </a:rPr>
              <a:t>Folding </a:t>
            </a:r>
            <a:r>
              <a:rPr sz="1850" spc="-15" dirty="0">
                <a:latin typeface="Times New Roman"/>
                <a:cs typeface="Times New Roman"/>
              </a:rPr>
              <a:t>rates </a:t>
            </a:r>
            <a:r>
              <a:rPr sz="1850" spc="-5" dirty="0">
                <a:latin typeface="Times New Roman"/>
                <a:cs typeface="Times New Roman"/>
              </a:rPr>
              <a:t>are </a:t>
            </a:r>
            <a:r>
              <a:rPr sz="1850" spc="-15" dirty="0">
                <a:latin typeface="Times New Roman"/>
                <a:cs typeface="Times New Roman"/>
              </a:rPr>
              <a:t>largely </a:t>
            </a:r>
            <a:r>
              <a:rPr sz="1850" spc="-10" dirty="0">
                <a:latin typeface="Times New Roman"/>
                <a:cs typeface="Times New Roman"/>
              </a:rPr>
              <a:t>determined </a:t>
            </a:r>
            <a:r>
              <a:rPr sz="1850" spc="10" dirty="0">
                <a:latin typeface="Times New Roman"/>
                <a:cs typeface="Times New Roman"/>
              </a:rPr>
              <a:t>by </a:t>
            </a:r>
            <a:r>
              <a:rPr sz="1850" spc="-5" dirty="0">
                <a:latin typeface="Times New Roman"/>
                <a:cs typeface="Times New Roman"/>
              </a:rPr>
              <a:t>contact </a:t>
            </a:r>
            <a:r>
              <a:rPr sz="1850" dirty="0">
                <a:latin typeface="Times New Roman"/>
                <a:cs typeface="Times New Roman"/>
              </a:rPr>
              <a:t>order </a:t>
            </a:r>
            <a:r>
              <a:rPr sz="1850" spc="10" dirty="0">
                <a:latin typeface="Times New Roman"/>
                <a:cs typeface="Times New Roman"/>
              </a:rPr>
              <a:t>of </a:t>
            </a:r>
            <a:r>
              <a:rPr sz="1850" spc="-10" dirty="0">
                <a:latin typeface="Times New Roman"/>
                <a:cs typeface="Times New Roman"/>
              </a:rPr>
              <a:t>native </a:t>
            </a:r>
            <a:r>
              <a:rPr sz="1850" spc="-15" dirty="0">
                <a:latin typeface="Times New Roman"/>
                <a:cs typeface="Times New Roman"/>
              </a:rPr>
              <a:t>structure. </a:t>
            </a:r>
            <a:r>
              <a:rPr sz="1850" spc="5" dirty="0">
                <a:latin typeface="Times New Roman"/>
                <a:cs typeface="Times New Roman"/>
              </a:rPr>
              <a:t>Short  </a:t>
            </a:r>
            <a:r>
              <a:rPr sz="1850" spc="-10" dirty="0">
                <a:latin typeface="Times New Roman"/>
                <a:cs typeface="Times New Roman"/>
              </a:rPr>
              <a:t>folding  </a:t>
            </a:r>
            <a:r>
              <a:rPr sz="1850" spc="180" dirty="0">
                <a:latin typeface="Times New Roman"/>
                <a:cs typeface="Times New Roman"/>
              </a:rPr>
              <a:t> </a:t>
            </a:r>
            <a:r>
              <a:rPr sz="1850" spc="-20" dirty="0">
                <a:latin typeface="Times New Roman"/>
                <a:cs typeface="Times New Roman"/>
              </a:rPr>
              <a:t>times	</a:t>
            </a:r>
            <a:r>
              <a:rPr sz="1850" spc="-5" dirty="0">
                <a:latin typeface="Times New Roman"/>
                <a:cs typeface="Times New Roman"/>
              </a:rPr>
              <a:t>low  </a:t>
            </a:r>
            <a:r>
              <a:rPr sz="1850" dirty="0">
                <a:latin typeface="Times New Roman"/>
                <a:cs typeface="Times New Roman"/>
              </a:rPr>
              <a:t>contact</a:t>
            </a:r>
            <a:r>
              <a:rPr sz="1850" spc="31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order</a:t>
            </a:r>
            <a:r>
              <a:rPr sz="1850" spc="325" dirty="0">
                <a:latin typeface="Times New Roman"/>
                <a:cs typeface="Times New Roman"/>
              </a:rPr>
              <a:t> </a:t>
            </a:r>
            <a:r>
              <a:rPr sz="1850" spc="-15" dirty="0">
                <a:latin typeface="Times New Roman"/>
                <a:cs typeface="Times New Roman"/>
              </a:rPr>
              <a:t>struc	tures.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09927" y="4704588"/>
            <a:ext cx="466344" cy="466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52600" y="4724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5355" y="4770120"/>
            <a:ext cx="400812" cy="2606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52600" y="4800600"/>
            <a:ext cx="304800" cy="152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52600" y="4800600"/>
            <a:ext cx="304800" cy="152400"/>
          </a:xfrm>
          <a:custGeom>
            <a:avLst/>
            <a:gdLst/>
            <a:ahLst/>
            <a:cxnLst/>
            <a:rect l="l" t="t" r="r" b="b"/>
            <a:pathLst>
              <a:path w="304800" h="152400">
                <a:moveTo>
                  <a:pt x="0" y="38100"/>
                </a:moveTo>
                <a:lnTo>
                  <a:pt x="228600" y="38100"/>
                </a:lnTo>
                <a:lnTo>
                  <a:pt x="228600" y="0"/>
                </a:lnTo>
                <a:lnTo>
                  <a:pt x="304800" y="76200"/>
                </a:lnTo>
                <a:lnTo>
                  <a:pt x="228600" y="152400"/>
                </a:lnTo>
                <a:lnTo>
                  <a:pt x="228600" y="114300"/>
                </a:lnTo>
                <a:lnTo>
                  <a:pt x="0" y="114300"/>
                </a:lnTo>
                <a:lnTo>
                  <a:pt x="0" y="38100"/>
                </a:lnTo>
                <a:close/>
              </a:path>
            </a:pathLst>
          </a:custGeom>
          <a:ln w="9525">
            <a:solidFill>
              <a:srgbClr val="00CC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400050"/>
            <a:ext cx="7924800" cy="594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2547" rIns="0" bIns="0" rtlCol="0">
            <a:spAutoFit/>
          </a:bodyPr>
          <a:lstStyle/>
          <a:p>
            <a:pPr marL="1341755">
              <a:lnSpc>
                <a:spcPct val="100000"/>
              </a:lnSpc>
            </a:pPr>
            <a:r>
              <a:rPr sz="2800" b="0" spc="-5" dirty="0">
                <a:solidFill>
                  <a:srgbClr val="3333CC"/>
                </a:solidFill>
                <a:latin typeface="Times New Roman"/>
                <a:cs typeface="Times New Roman"/>
              </a:rPr>
              <a:t>Rosetta high resolution</a:t>
            </a:r>
            <a:r>
              <a:rPr sz="2800" b="0" spc="-30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3333CC"/>
                </a:solidFill>
                <a:latin typeface="Times New Roman"/>
                <a:cs typeface="Times New Roman"/>
              </a:rPr>
              <a:t>refinement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878585"/>
            <a:ext cx="7503795" cy="1793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Times New Roman"/>
              <a:buChar char="•"/>
              <a:tabLst>
                <a:tab pos="356235" algn="l"/>
              </a:tabLst>
            </a:pPr>
            <a:r>
              <a:rPr sz="1400" spc="-5" dirty="0">
                <a:latin typeface="Times New Roman"/>
                <a:cs typeface="Times New Roman"/>
              </a:rPr>
              <a:t>SAMPLING PROTOCOL--Monte </a:t>
            </a:r>
            <a:r>
              <a:rPr sz="1400" dirty="0">
                <a:latin typeface="Times New Roman"/>
                <a:cs typeface="Times New Roman"/>
              </a:rPr>
              <a:t>Carlo </a:t>
            </a:r>
            <a:r>
              <a:rPr sz="1400" spc="-5" dirty="0">
                <a:latin typeface="Times New Roman"/>
                <a:cs typeface="Times New Roman"/>
              </a:rPr>
              <a:t>minimization with </a:t>
            </a:r>
            <a:r>
              <a:rPr sz="1400" dirty="0">
                <a:latin typeface="Times New Roman"/>
                <a:cs typeface="Times New Roman"/>
              </a:rPr>
              <a:t>combinatorial sidechain </a:t>
            </a:r>
            <a:r>
              <a:rPr sz="1400" spc="-5" dirty="0">
                <a:latin typeface="Times New Roman"/>
                <a:cs typeface="Times New Roman"/>
              </a:rPr>
              <a:t>optimization </a:t>
            </a:r>
            <a:r>
              <a:rPr sz="1400" dirty="0">
                <a:latin typeface="Times New Roman"/>
                <a:cs typeface="Times New Roman"/>
              </a:rPr>
              <a:t>in  torsion</a:t>
            </a:r>
            <a:r>
              <a:rPr sz="1400" spc="-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space</a:t>
            </a:r>
            <a:endParaRPr sz="1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95"/>
              </a:spcBef>
              <a:buFont typeface="Times New Roman"/>
              <a:buChar char="–"/>
              <a:tabLst>
                <a:tab pos="756920" algn="l"/>
              </a:tabLst>
            </a:pPr>
            <a:r>
              <a:rPr sz="1200" dirty="0">
                <a:latin typeface="Times New Roman"/>
                <a:cs typeface="Times New Roman"/>
              </a:rPr>
              <a:t>1) </a:t>
            </a:r>
            <a:r>
              <a:rPr sz="1200" spc="-5" dirty="0">
                <a:latin typeface="Times New Roman"/>
                <a:cs typeface="Times New Roman"/>
              </a:rPr>
              <a:t>randomly chosen backbone deformation </a:t>
            </a:r>
            <a:r>
              <a:rPr sz="1200" dirty="0">
                <a:latin typeface="Times New Roman"/>
                <a:cs typeface="Times New Roman"/>
              </a:rPr>
              <a:t>(phi/psi </a:t>
            </a:r>
            <a:r>
              <a:rPr sz="1200" spc="-5" dirty="0">
                <a:latin typeface="Times New Roman"/>
                <a:cs typeface="Times New Roman"/>
              </a:rPr>
              <a:t>change, fragment insertion,  etc.)</a:t>
            </a:r>
            <a:endParaRPr sz="12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85"/>
              </a:spcBef>
              <a:buFont typeface="Times New Roman"/>
              <a:buChar char="–"/>
              <a:tabLst>
                <a:tab pos="756920" algn="l"/>
              </a:tabLst>
            </a:pPr>
            <a:r>
              <a:rPr sz="1200" dirty="0">
                <a:latin typeface="Times New Roman"/>
                <a:cs typeface="Times New Roman"/>
              </a:rPr>
              <a:t>2) </a:t>
            </a:r>
            <a:r>
              <a:rPr sz="1200" spc="-5" dirty="0">
                <a:latin typeface="Times New Roman"/>
                <a:cs typeface="Times New Roman"/>
              </a:rPr>
              <a:t>sidechain repacking </a:t>
            </a:r>
            <a:r>
              <a:rPr sz="1200" dirty="0">
                <a:latin typeface="Times New Roman"/>
                <a:cs typeface="Times New Roman"/>
              </a:rPr>
              <a:t>(Monte </a:t>
            </a:r>
            <a:r>
              <a:rPr sz="1200" spc="-5" dirty="0">
                <a:latin typeface="Times New Roman"/>
                <a:cs typeface="Times New Roman"/>
              </a:rPr>
              <a:t>Carlo search through Dunbrack</a:t>
            </a:r>
            <a:r>
              <a:rPr sz="1200" spc="204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library)</a:t>
            </a:r>
            <a:endParaRPr sz="12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85"/>
              </a:spcBef>
              <a:buFont typeface="Times New Roman"/>
              <a:buChar char="–"/>
              <a:tabLst>
                <a:tab pos="756920" algn="l"/>
              </a:tabLst>
            </a:pPr>
            <a:r>
              <a:rPr sz="1200" dirty="0">
                <a:latin typeface="Times New Roman"/>
                <a:cs typeface="Times New Roman"/>
              </a:rPr>
              <a:t>3) </a:t>
            </a:r>
            <a:r>
              <a:rPr sz="1200" spc="-5" dirty="0">
                <a:latin typeface="Times New Roman"/>
                <a:cs typeface="Times New Roman"/>
              </a:rPr>
              <a:t>gradient-based </a:t>
            </a:r>
            <a:r>
              <a:rPr sz="1200" dirty="0">
                <a:latin typeface="Times New Roman"/>
                <a:cs typeface="Times New Roman"/>
              </a:rPr>
              <a:t>minimization of </a:t>
            </a:r>
            <a:r>
              <a:rPr sz="1200" spc="-5" dirty="0">
                <a:latin typeface="Times New Roman"/>
                <a:cs typeface="Times New Roman"/>
              </a:rPr>
              <a:t>energy </a:t>
            </a:r>
            <a:r>
              <a:rPr sz="120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respect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torsion angles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(DFPmin)</a:t>
            </a:r>
            <a:endParaRPr sz="12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90"/>
              </a:spcBef>
              <a:buFont typeface="Times New Roman"/>
              <a:buChar char="–"/>
              <a:tabLst>
                <a:tab pos="756920" algn="l"/>
              </a:tabLst>
            </a:pPr>
            <a:r>
              <a:rPr sz="1200" dirty="0">
                <a:latin typeface="Times New Roman"/>
                <a:cs typeface="Times New Roman"/>
              </a:rPr>
              <a:t>4) </a:t>
            </a:r>
            <a:r>
              <a:rPr sz="1200" spc="-5" dirty="0">
                <a:latin typeface="Times New Roman"/>
                <a:cs typeface="Times New Roman"/>
              </a:rPr>
              <a:t>acceptance according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standard Metropolis</a:t>
            </a:r>
            <a:r>
              <a:rPr sz="1200" spc="1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criterion</a:t>
            </a:r>
            <a:endParaRPr sz="1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Times New Roman"/>
              <a:buChar char="•"/>
              <a:tabLst>
                <a:tab pos="356235" algn="l"/>
              </a:tabLst>
            </a:pPr>
            <a:r>
              <a:rPr sz="1400" spc="-5" dirty="0">
                <a:latin typeface="Times New Roman"/>
                <a:cs typeface="Times New Roman"/>
              </a:rPr>
              <a:t>POTENTIAL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FUNCTION</a:t>
            </a:r>
            <a:endParaRPr sz="1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295"/>
              </a:spcBef>
            </a:pPr>
            <a:r>
              <a:rPr sz="1200" spc="-5" dirty="0">
                <a:latin typeface="Times New Roman"/>
                <a:cs typeface="Times New Roman"/>
              </a:rPr>
              <a:t>Lennard </a:t>
            </a:r>
            <a:r>
              <a:rPr sz="1200" dirty="0">
                <a:latin typeface="Times New Roman"/>
                <a:cs typeface="Times New Roman"/>
              </a:rPr>
              <a:t>Jones, </a:t>
            </a:r>
            <a:r>
              <a:rPr sz="1200" spc="-15" dirty="0">
                <a:latin typeface="Times New Roman"/>
                <a:cs typeface="Times New Roman"/>
              </a:rPr>
              <a:t>LK </a:t>
            </a:r>
            <a:r>
              <a:rPr sz="1200" spc="-5" dirty="0">
                <a:latin typeface="Times New Roman"/>
                <a:cs typeface="Times New Roman"/>
              </a:rPr>
              <a:t>implicit </a:t>
            </a:r>
            <a:r>
              <a:rPr sz="1200" dirty="0">
                <a:latin typeface="Times New Roman"/>
                <a:cs typeface="Times New Roman"/>
              </a:rPr>
              <a:t>solvation, </a:t>
            </a:r>
            <a:r>
              <a:rPr sz="1200" spc="-5" dirty="0">
                <a:latin typeface="Times New Roman"/>
                <a:cs typeface="Times New Roman"/>
              </a:rPr>
              <a:t>orientation-dependent </a:t>
            </a:r>
            <a:r>
              <a:rPr sz="1200" spc="-10" dirty="0">
                <a:latin typeface="Times New Roman"/>
                <a:cs typeface="Times New Roman"/>
              </a:rPr>
              <a:t>hydrogen </a:t>
            </a:r>
            <a:r>
              <a:rPr sz="1200" spc="-5" dirty="0">
                <a:latin typeface="Times New Roman"/>
                <a:cs typeface="Times New Roman"/>
              </a:rPr>
              <a:t>bonding, PDB derived </a:t>
            </a:r>
            <a:r>
              <a:rPr sz="1200" dirty="0">
                <a:latin typeface="Times New Roman"/>
                <a:cs typeface="Times New Roman"/>
              </a:rPr>
              <a:t>torsional 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potential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9600" y="3124200"/>
            <a:ext cx="2406015" cy="2748280"/>
          </a:xfrm>
          <a:custGeom>
            <a:avLst/>
            <a:gdLst/>
            <a:ahLst/>
            <a:cxnLst/>
            <a:rect l="l" t="t" r="r" b="b"/>
            <a:pathLst>
              <a:path w="2406015" h="2748279">
                <a:moveTo>
                  <a:pt x="0" y="1870583"/>
                </a:moveTo>
                <a:lnTo>
                  <a:pt x="14512" y="1846374"/>
                </a:lnTo>
                <a:lnTo>
                  <a:pt x="33391" y="1810243"/>
                </a:lnTo>
                <a:lnTo>
                  <a:pt x="55806" y="1765492"/>
                </a:lnTo>
                <a:lnTo>
                  <a:pt x="80928" y="1715425"/>
                </a:lnTo>
                <a:lnTo>
                  <a:pt x="107928" y="1663346"/>
                </a:lnTo>
                <a:lnTo>
                  <a:pt x="135974" y="1612560"/>
                </a:lnTo>
                <a:lnTo>
                  <a:pt x="164239" y="1566370"/>
                </a:lnTo>
                <a:lnTo>
                  <a:pt x="191893" y="1528079"/>
                </a:lnTo>
                <a:lnTo>
                  <a:pt x="242048" y="1488414"/>
                </a:lnTo>
                <a:lnTo>
                  <a:pt x="262889" y="1493647"/>
                </a:lnTo>
                <a:lnTo>
                  <a:pt x="289813" y="1537934"/>
                </a:lnTo>
                <a:lnTo>
                  <a:pt x="302026" y="1574408"/>
                </a:lnTo>
                <a:lnTo>
                  <a:pt x="313581" y="1618550"/>
                </a:lnTo>
                <a:lnTo>
                  <a:pt x="324612" y="1668944"/>
                </a:lnTo>
                <a:lnTo>
                  <a:pt x="335249" y="1724177"/>
                </a:lnTo>
                <a:lnTo>
                  <a:pt x="345626" y="1782834"/>
                </a:lnTo>
                <a:lnTo>
                  <a:pt x="355874" y="1843500"/>
                </a:lnTo>
                <a:lnTo>
                  <a:pt x="366125" y="1904761"/>
                </a:lnTo>
                <a:lnTo>
                  <a:pt x="376512" y="1965202"/>
                </a:lnTo>
                <a:lnTo>
                  <a:pt x="387167" y="2023410"/>
                </a:lnTo>
                <a:lnTo>
                  <a:pt x="398221" y="2077968"/>
                </a:lnTo>
                <a:lnTo>
                  <a:pt x="409806" y="2127464"/>
                </a:lnTo>
                <a:lnTo>
                  <a:pt x="422056" y="2170482"/>
                </a:lnTo>
                <a:lnTo>
                  <a:pt x="458243" y="2255840"/>
                </a:lnTo>
                <a:lnTo>
                  <a:pt x="483723" y="2304267"/>
                </a:lnTo>
                <a:lnTo>
                  <a:pt x="510775" y="2348745"/>
                </a:lnTo>
                <a:lnTo>
                  <a:pt x="538632" y="2387130"/>
                </a:lnTo>
                <a:lnTo>
                  <a:pt x="566530" y="2417279"/>
                </a:lnTo>
                <a:lnTo>
                  <a:pt x="619379" y="2444288"/>
                </a:lnTo>
                <a:lnTo>
                  <a:pt x="642799" y="2436860"/>
                </a:lnTo>
                <a:lnTo>
                  <a:pt x="671531" y="2391866"/>
                </a:lnTo>
                <a:lnTo>
                  <a:pt x="685710" y="2322275"/>
                </a:lnTo>
                <a:lnTo>
                  <a:pt x="691752" y="2276041"/>
                </a:lnTo>
                <a:lnTo>
                  <a:pt x="697227" y="2223919"/>
                </a:lnTo>
                <a:lnTo>
                  <a:pt x="702236" y="2167210"/>
                </a:lnTo>
                <a:lnTo>
                  <a:pt x="706878" y="2107218"/>
                </a:lnTo>
                <a:lnTo>
                  <a:pt x="711254" y="2045244"/>
                </a:lnTo>
                <a:lnTo>
                  <a:pt x="715461" y="1982592"/>
                </a:lnTo>
                <a:lnTo>
                  <a:pt x="719601" y="1920563"/>
                </a:lnTo>
                <a:lnTo>
                  <a:pt x="723773" y="1860461"/>
                </a:lnTo>
                <a:lnTo>
                  <a:pt x="728077" y="1803587"/>
                </a:lnTo>
                <a:lnTo>
                  <a:pt x="732611" y="1751244"/>
                </a:lnTo>
                <a:lnTo>
                  <a:pt x="737477" y="1704735"/>
                </a:lnTo>
                <a:lnTo>
                  <a:pt x="742773" y="1665362"/>
                </a:lnTo>
                <a:lnTo>
                  <a:pt x="755055" y="1613234"/>
                </a:lnTo>
                <a:lnTo>
                  <a:pt x="762240" y="1603084"/>
                </a:lnTo>
                <a:lnTo>
                  <a:pt x="770254" y="1605280"/>
                </a:lnTo>
                <a:lnTo>
                  <a:pt x="792112" y="1666793"/>
                </a:lnTo>
                <a:lnTo>
                  <a:pt x="808429" y="1746889"/>
                </a:lnTo>
                <a:lnTo>
                  <a:pt x="817025" y="1796175"/>
                </a:lnTo>
                <a:lnTo>
                  <a:pt x="825875" y="1850516"/>
                </a:lnTo>
                <a:lnTo>
                  <a:pt x="834951" y="1909081"/>
                </a:lnTo>
                <a:lnTo>
                  <a:pt x="844222" y="1971042"/>
                </a:lnTo>
                <a:lnTo>
                  <a:pt x="853662" y="2035570"/>
                </a:lnTo>
                <a:lnTo>
                  <a:pt x="863241" y="2101835"/>
                </a:lnTo>
                <a:lnTo>
                  <a:pt x="872930" y="2169008"/>
                </a:lnTo>
                <a:lnTo>
                  <a:pt x="882702" y="2236261"/>
                </a:lnTo>
                <a:lnTo>
                  <a:pt x="892527" y="2302764"/>
                </a:lnTo>
                <a:lnTo>
                  <a:pt x="902376" y="2367688"/>
                </a:lnTo>
                <a:lnTo>
                  <a:pt x="912222" y="2430204"/>
                </a:lnTo>
                <a:lnTo>
                  <a:pt x="922035" y="2489483"/>
                </a:lnTo>
                <a:lnTo>
                  <a:pt x="931787" y="2544696"/>
                </a:lnTo>
                <a:lnTo>
                  <a:pt x="941449" y="2595014"/>
                </a:lnTo>
                <a:lnTo>
                  <a:pt x="950993" y="2639608"/>
                </a:lnTo>
                <a:lnTo>
                  <a:pt x="960389" y="2677649"/>
                </a:lnTo>
                <a:lnTo>
                  <a:pt x="978627" y="2730753"/>
                </a:lnTo>
                <a:lnTo>
                  <a:pt x="995934" y="2747695"/>
                </a:lnTo>
                <a:lnTo>
                  <a:pt x="1004225" y="2741559"/>
                </a:lnTo>
                <a:lnTo>
                  <a:pt x="1020385" y="2704454"/>
                </a:lnTo>
                <a:lnTo>
                  <a:pt x="1036053" y="2638530"/>
                </a:lnTo>
                <a:lnTo>
                  <a:pt x="1043730" y="2596368"/>
                </a:lnTo>
                <a:lnTo>
                  <a:pt x="1051315" y="2548931"/>
                </a:lnTo>
                <a:lnTo>
                  <a:pt x="1058820" y="2496862"/>
                </a:lnTo>
                <a:lnTo>
                  <a:pt x="1066255" y="2440805"/>
                </a:lnTo>
                <a:lnTo>
                  <a:pt x="1073631" y="2381401"/>
                </a:lnTo>
                <a:lnTo>
                  <a:pt x="1080959" y="2319296"/>
                </a:lnTo>
                <a:lnTo>
                  <a:pt x="1088248" y="2255131"/>
                </a:lnTo>
                <a:lnTo>
                  <a:pt x="1095510" y="2189550"/>
                </a:lnTo>
                <a:lnTo>
                  <a:pt x="1102756" y="2123197"/>
                </a:lnTo>
                <a:lnTo>
                  <a:pt x="1109996" y="2056714"/>
                </a:lnTo>
                <a:lnTo>
                  <a:pt x="1117240" y="1990746"/>
                </a:lnTo>
                <a:lnTo>
                  <a:pt x="1124500" y="1925934"/>
                </a:lnTo>
                <a:lnTo>
                  <a:pt x="1131785" y="1862923"/>
                </a:lnTo>
                <a:lnTo>
                  <a:pt x="1139107" y="1802355"/>
                </a:lnTo>
                <a:lnTo>
                  <a:pt x="1146476" y="1744874"/>
                </a:lnTo>
                <a:lnTo>
                  <a:pt x="1153903" y="1691123"/>
                </a:lnTo>
                <a:lnTo>
                  <a:pt x="1161399" y="1641746"/>
                </a:lnTo>
                <a:lnTo>
                  <a:pt x="1168973" y="1597385"/>
                </a:lnTo>
                <a:lnTo>
                  <a:pt x="1176637" y="1558684"/>
                </a:lnTo>
                <a:lnTo>
                  <a:pt x="1205659" y="1451637"/>
                </a:lnTo>
                <a:lnTo>
                  <a:pt x="1226226" y="1389065"/>
                </a:lnTo>
                <a:lnTo>
                  <a:pt x="1246448" y="1338565"/>
                </a:lnTo>
                <a:lnTo>
                  <a:pt x="1266670" y="1300136"/>
                </a:lnTo>
                <a:lnTo>
                  <a:pt x="1308495" y="1259473"/>
                </a:lnTo>
                <a:lnTo>
                  <a:pt x="1330787" y="1257233"/>
                </a:lnTo>
                <a:lnTo>
                  <a:pt x="1354458" y="1267051"/>
                </a:lnTo>
                <a:lnTo>
                  <a:pt x="1392793" y="1307394"/>
                </a:lnTo>
                <a:lnTo>
                  <a:pt x="1421027" y="1371891"/>
                </a:lnTo>
                <a:lnTo>
                  <a:pt x="1436112" y="1415341"/>
                </a:lnTo>
                <a:lnTo>
                  <a:pt x="1451700" y="1464541"/>
                </a:lnTo>
                <a:lnTo>
                  <a:pt x="1467687" y="1518203"/>
                </a:lnTo>
                <a:lnTo>
                  <a:pt x="1483967" y="1575039"/>
                </a:lnTo>
                <a:lnTo>
                  <a:pt x="1500434" y="1633762"/>
                </a:lnTo>
                <a:lnTo>
                  <a:pt x="1516982" y="1693082"/>
                </a:lnTo>
                <a:lnTo>
                  <a:pt x="1533506" y="1751712"/>
                </a:lnTo>
                <a:lnTo>
                  <a:pt x="1549900" y="1808365"/>
                </a:lnTo>
                <a:lnTo>
                  <a:pt x="1566059" y="1861751"/>
                </a:lnTo>
                <a:lnTo>
                  <a:pt x="1581876" y="1910583"/>
                </a:lnTo>
                <a:lnTo>
                  <a:pt x="1597247" y="1953573"/>
                </a:lnTo>
                <a:lnTo>
                  <a:pt x="1612065" y="1989433"/>
                </a:lnTo>
                <a:lnTo>
                  <a:pt x="1639621" y="2034610"/>
                </a:lnTo>
                <a:lnTo>
                  <a:pt x="1652148" y="2041351"/>
                </a:lnTo>
                <a:lnTo>
                  <a:pt x="1663700" y="2035810"/>
                </a:lnTo>
                <a:lnTo>
                  <a:pt x="1685970" y="1974172"/>
                </a:lnTo>
                <a:lnTo>
                  <a:pt x="1698076" y="1900339"/>
                </a:lnTo>
                <a:lnTo>
                  <a:pt x="1703471" y="1855404"/>
                </a:lnTo>
                <a:lnTo>
                  <a:pt x="1708500" y="1805924"/>
                </a:lnTo>
                <a:lnTo>
                  <a:pt x="1713217" y="1752501"/>
                </a:lnTo>
                <a:lnTo>
                  <a:pt x="1717678" y="1695736"/>
                </a:lnTo>
                <a:lnTo>
                  <a:pt x="1721937" y="1636231"/>
                </a:lnTo>
                <a:lnTo>
                  <a:pt x="1726048" y="1574586"/>
                </a:lnTo>
                <a:lnTo>
                  <a:pt x="1730066" y="1511403"/>
                </a:lnTo>
                <a:lnTo>
                  <a:pt x="1734046" y="1447283"/>
                </a:lnTo>
                <a:lnTo>
                  <a:pt x="1738042" y="1382827"/>
                </a:lnTo>
                <a:lnTo>
                  <a:pt x="1742109" y="1318636"/>
                </a:lnTo>
                <a:lnTo>
                  <a:pt x="1746302" y="1255313"/>
                </a:lnTo>
                <a:lnTo>
                  <a:pt x="1750675" y="1193456"/>
                </a:lnTo>
                <a:lnTo>
                  <a:pt x="1755283" y="1133669"/>
                </a:lnTo>
                <a:lnTo>
                  <a:pt x="1760180" y="1076553"/>
                </a:lnTo>
                <a:lnTo>
                  <a:pt x="1765421" y="1022707"/>
                </a:lnTo>
                <a:lnTo>
                  <a:pt x="1771061" y="972734"/>
                </a:lnTo>
                <a:lnTo>
                  <a:pt x="1777155" y="927236"/>
                </a:lnTo>
                <a:lnTo>
                  <a:pt x="1783756" y="886812"/>
                </a:lnTo>
                <a:lnTo>
                  <a:pt x="1798701" y="823594"/>
                </a:lnTo>
                <a:lnTo>
                  <a:pt x="1813571" y="786721"/>
                </a:lnTo>
                <a:lnTo>
                  <a:pt x="1845696" y="751635"/>
                </a:lnTo>
                <a:lnTo>
                  <a:pt x="1862857" y="749250"/>
                </a:lnTo>
                <a:lnTo>
                  <a:pt x="1880691" y="754190"/>
                </a:lnTo>
                <a:lnTo>
                  <a:pt x="1899151" y="764368"/>
                </a:lnTo>
                <a:lnTo>
                  <a:pt x="1918192" y="777700"/>
                </a:lnTo>
                <a:lnTo>
                  <a:pt x="1937767" y="792099"/>
                </a:lnTo>
                <a:lnTo>
                  <a:pt x="1957830" y="805479"/>
                </a:lnTo>
                <a:lnTo>
                  <a:pt x="1978337" y="815754"/>
                </a:lnTo>
                <a:lnTo>
                  <a:pt x="1999241" y="820840"/>
                </a:lnTo>
                <a:lnTo>
                  <a:pt x="2020496" y="818649"/>
                </a:lnTo>
                <a:lnTo>
                  <a:pt x="2063877" y="784098"/>
                </a:lnTo>
                <a:lnTo>
                  <a:pt x="2103083" y="721143"/>
                </a:lnTo>
                <a:lnTo>
                  <a:pt x="2124580" y="680194"/>
                </a:lnTo>
                <a:lnTo>
                  <a:pt x="2146997" y="634175"/>
                </a:lnTo>
                <a:lnTo>
                  <a:pt x="2170080" y="584022"/>
                </a:lnTo>
                <a:lnTo>
                  <a:pt x="2193573" y="530671"/>
                </a:lnTo>
                <a:lnTo>
                  <a:pt x="2217221" y="475054"/>
                </a:lnTo>
                <a:lnTo>
                  <a:pt x="2240768" y="418109"/>
                </a:lnTo>
                <a:lnTo>
                  <a:pt x="2263959" y="360768"/>
                </a:lnTo>
                <a:lnTo>
                  <a:pt x="2286539" y="303967"/>
                </a:lnTo>
                <a:lnTo>
                  <a:pt x="2308251" y="248641"/>
                </a:lnTo>
                <a:lnTo>
                  <a:pt x="2328841" y="195724"/>
                </a:lnTo>
                <a:lnTo>
                  <a:pt x="2348053" y="146152"/>
                </a:lnTo>
                <a:lnTo>
                  <a:pt x="2365632" y="100858"/>
                </a:lnTo>
                <a:lnTo>
                  <a:pt x="2381322" y="60778"/>
                </a:lnTo>
                <a:lnTo>
                  <a:pt x="2394868" y="26847"/>
                </a:lnTo>
                <a:lnTo>
                  <a:pt x="240601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46446" y="5729935"/>
            <a:ext cx="120014" cy="124460"/>
          </a:xfrm>
          <a:custGeom>
            <a:avLst/>
            <a:gdLst/>
            <a:ahLst/>
            <a:cxnLst/>
            <a:rect l="l" t="t" r="r" b="b"/>
            <a:pathLst>
              <a:path w="120014" h="124460">
                <a:moveTo>
                  <a:pt x="59816" y="0"/>
                </a:moveTo>
                <a:lnTo>
                  <a:pt x="36540" y="4888"/>
                </a:lnTo>
                <a:lnTo>
                  <a:pt x="17525" y="18219"/>
                </a:lnTo>
                <a:lnTo>
                  <a:pt x="4702" y="37992"/>
                </a:lnTo>
                <a:lnTo>
                  <a:pt x="0" y="62204"/>
                </a:lnTo>
                <a:lnTo>
                  <a:pt x="4702" y="86414"/>
                </a:lnTo>
                <a:lnTo>
                  <a:pt x="17525" y="106183"/>
                </a:lnTo>
                <a:lnTo>
                  <a:pt x="36540" y="119509"/>
                </a:lnTo>
                <a:lnTo>
                  <a:pt x="59816" y="124396"/>
                </a:lnTo>
                <a:lnTo>
                  <a:pt x="83020" y="119509"/>
                </a:lnTo>
                <a:lnTo>
                  <a:pt x="101996" y="106183"/>
                </a:lnTo>
                <a:lnTo>
                  <a:pt x="114806" y="86414"/>
                </a:lnTo>
                <a:lnTo>
                  <a:pt x="119506" y="62204"/>
                </a:lnTo>
                <a:lnTo>
                  <a:pt x="114806" y="37992"/>
                </a:lnTo>
                <a:lnTo>
                  <a:pt x="101996" y="18219"/>
                </a:lnTo>
                <a:lnTo>
                  <a:pt x="83020" y="4888"/>
                </a:lnTo>
                <a:lnTo>
                  <a:pt x="598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46446" y="5729935"/>
            <a:ext cx="120014" cy="124460"/>
          </a:xfrm>
          <a:custGeom>
            <a:avLst/>
            <a:gdLst/>
            <a:ahLst/>
            <a:cxnLst/>
            <a:rect l="l" t="t" r="r" b="b"/>
            <a:pathLst>
              <a:path w="120014" h="124460">
                <a:moveTo>
                  <a:pt x="0" y="62204"/>
                </a:moveTo>
                <a:lnTo>
                  <a:pt x="4702" y="37992"/>
                </a:lnTo>
                <a:lnTo>
                  <a:pt x="17525" y="18219"/>
                </a:lnTo>
                <a:lnTo>
                  <a:pt x="36540" y="4888"/>
                </a:lnTo>
                <a:lnTo>
                  <a:pt x="59816" y="0"/>
                </a:lnTo>
                <a:lnTo>
                  <a:pt x="83020" y="4888"/>
                </a:lnTo>
                <a:lnTo>
                  <a:pt x="101996" y="18219"/>
                </a:lnTo>
                <a:lnTo>
                  <a:pt x="114806" y="37992"/>
                </a:lnTo>
                <a:lnTo>
                  <a:pt x="119506" y="62204"/>
                </a:lnTo>
                <a:lnTo>
                  <a:pt x="114806" y="86414"/>
                </a:lnTo>
                <a:lnTo>
                  <a:pt x="101996" y="106183"/>
                </a:lnTo>
                <a:lnTo>
                  <a:pt x="83020" y="119509"/>
                </a:lnTo>
                <a:lnTo>
                  <a:pt x="59816" y="124396"/>
                </a:lnTo>
                <a:lnTo>
                  <a:pt x="36540" y="119509"/>
                </a:lnTo>
                <a:lnTo>
                  <a:pt x="17525" y="106183"/>
                </a:lnTo>
                <a:lnTo>
                  <a:pt x="4702" y="86414"/>
                </a:lnTo>
                <a:lnTo>
                  <a:pt x="0" y="6220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84773" y="4442840"/>
            <a:ext cx="2237105" cy="2075180"/>
          </a:xfrm>
          <a:custGeom>
            <a:avLst/>
            <a:gdLst/>
            <a:ahLst/>
            <a:cxnLst/>
            <a:rect l="l" t="t" r="r" b="b"/>
            <a:pathLst>
              <a:path w="2237104" h="2075179">
                <a:moveTo>
                  <a:pt x="0" y="928877"/>
                </a:moveTo>
                <a:lnTo>
                  <a:pt x="5584" y="960238"/>
                </a:lnTo>
                <a:lnTo>
                  <a:pt x="12308" y="1002396"/>
                </a:lnTo>
                <a:lnTo>
                  <a:pt x="20078" y="1053254"/>
                </a:lnTo>
                <a:lnTo>
                  <a:pt x="28798" y="1110715"/>
                </a:lnTo>
                <a:lnTo>
                  <a:pt x="38374" y="1172683"/>
                </a:lnTo>
                <a:lnTo>
                  <a:pt x="48710" y="1237060"/>
                </a:lnTo>
                <a:lnTo>
                  <a:pt x="59711" y="1301749"/>
                </a:lnTo>
                <a:lnTo>
                  <a:pt x="71282" y="1364654"/>
                </a:lnTo>
                <a:lnTo>
                  <a:pt x="83329" y="1423677"/>
                </a:lnTo>
                <a:lnTo>
                  <a:pt x="95755" y="1476722"/>
                </a:lnTo>
                <a:lnTo>
                  <a:pt x="108467" y="1521691"/>
                </a:lnTo>
                <a:lnTo>
                  <a:pt x="134365" y="1579016"/>
                </a:lnTo>
                <a:lnTo>
                  <a:pt x="148484" y="1587051"/>
                </a:lnTo>
                <a:lnTo>
                  <a:pt x="162774" y="1579294"/>
                </a:lnTo>
                <a:lnTo>
                  <a:pt x="177333" y="1558959"/>
                </a:lnTo>
                <a:lnTo>
                  <a:pt x="192259" y="1529259"/>
                </a:lnTo>
                <a:lnTo>
                  <a:pt x="207648" y="1493408"/>
                </a:lnTo>
                <a:lnTo>
                  <a:pt x="223599" y="1454619"/>
                </a:lnTo>
                <a:lnTo>
                  <a:pt x="240208" y="1416107"/>
                </a:lnTo>
                <a:lnTo>
                  <a:pt x="257574" y="1381085"/>
                </a:lnTo>
                <a:lnTo>
                  <a:pt x="275794" y="1352766"/>
                </a:lnTo>
                <a:lnTo>
                  <a:pt x="294965" y="1334365"/>
                </a:lnTo>
                <a:lnTo>
                  <a:pt x="315184" y="1329094"/>
                </a:lnTo>
                <a:lnTo>
                  <a:pt x="336550" y="1340167"/>
                </a:lnTo>
                <a:lnTo>
                  <a:pt x="370573" y="1389674"/>
                </a:lnTo>
                <a:lnTo>
                  <a:pt x="389181" y="1427579"/>
                </a:lnTo>
                <a:lnTo>
                  <a:pt x="408654" y="1472451"/>
                </a:lnTo>
                <a:lnTo>
                  <a:pt x="428846" y="1522937"/>
                </a:lnTo>
                <a:lnTo>
                  <a:pt x="449607" y="1577687"/>
                </a:lnTo>
                <a:lnTo>
                  <a:pt x="470790" y="1635351"/>
                </a:lnTo>
                <a:lnTo>
                  <a:pt x="492246" y="1694576"/>
                </a:lnTo>
                <a:lnTo>
                  <a:pt x="513828" y="1754011"/>
                </a:lnTo>
                <a:lnTo>
                  <a:pt x="535387" y="1812307"/>
                </a:lnTo>
                <a:lnTo>
                  <a:pt x="556776" y="1868110"/>
                </a:lnTo>
                <a:lnTo>
                  <a:pt x="577846" y="1920072"/>
                </a:lnTo>
                <a:lnTo>
                  <a:pt x="598448" y="1966839"/>
                </a:lnTo>
                <a:lnTo>
                  <a:pt x="618436" y="2007062"/>
                </a:lnTo>
                <a:lnTo>
                  <a:pt x="655973" y="2062469"/>
                </a:lnTo>
                <a:lnTo>
                  <a:pt x="692441" y="2075141"/>
                </a:lnTo>
                <a:lnTo>
                  <a:pt x="710417" y="2061449"/>
                </a:lnTo>
                <a:lnTo>
                  <a:pt x="743377" y="2000655"/>
                </a:lnTo>
                <a:lnTo>
                  <a:pt x="758723" y="1957674"/>
                </a:lnTo>
                <a:lnTo>
                  <a:pt x="773554" y="1909049"/>
                </a:lnTo>
                <a:lnTo>
                  <a:pt x="788050" y="1856841"/>
                </a:lnTo>
                <a:lnTo>
                  <a:pt x="802393" y="1803110"/>
                </a:lnTo>
                <a:lnTo>
                  <a:pt x="816763" y="1749916"/>
                </a:lnTo>
                <a:lnTo>
                  <a:pt x="831341" y="1699318"/>
                </a:lnTo>
                <a:lnTo>
                  <a:pt x="846308" y="1653377"/>
                </a:lnTo>
                <a:lnTo>
                  <a:pt x="861845" y="1614153"/>
                </a:lnTo>
                <a:lnTo>
                  <a:pt x="895350" y="1564093"/>
                </a:lnTo>
                <a:lnTo>
                  <a:pt x="917171" y="1556093"/>
                </a:lnTo>
                <a:lnTo>
                  <a:pt x="940149" y="1561597"/>
                </a:lnTo>
                <a:lnTo>
                  <a:pt x="963991" y="1577595"/>
                </a:lnTo>
                <a:lnTo>
                  <a:pt x="988403" y="1601074"/>
                </a:lnTo>
                <a:lnTo>
                  <a:pt x="1013092" y="1629022"/>
                </a:lnTo>
                <a:lnTo>
                  <a:pt x="1037764" y="1658427"/>
                </a:lnTo>
                <a:lnTo>
                  <a:pt x="1062127" y="1686278"/>
                </a:lnTo>
                <a:lnTo>
                  <a:pt x="1085887" y="1709561"/>
                </a:lnTo>
                <a:lnTo>
                  <a:pt x="1108751" y="1725265"/>
                </a:lnTo>
                <a:lnTo>
                  <a:pt x="1130426" y="1730378"/>
                </a:lnTo>
                <a:lnTo>
                  <a:pt x="1150618" y="1721888"/>
                </a:lnTo>
                <a:lnTo>
                  <a:pt x="1179701" y="1670501"/>
                </a:lnTo>
                <a:lnTo>
                  <a:pt x="1199250" y="1593704"/>
                </a:lnTo>
                <a:lnTo>
                  <a:pt x="1208231" y="1545214"/>
                </a:lnTo>
                <a:lnTo>
                  <a:pt x="1216748" y="1491348"/>
                </a:lnTo>
                <a:lnTo>
                  <a:pt x="1224851" y="1433117"/>
                </a:lnTo>
                <a:lnTo>
                  <a:pt x="1232590" y="1371535"/>
                </a:lnTo>
                <a:lnTo>
                  <a:pt x="1240013" y="1307614"/>
                </a:lnTo>
                <a:lnTo>
                  <a:pt x="1247170" y="1242368"/>
                </a:lnTo>
                <a:lnTo>
                  <a:pt x="1254110" y="1176808"/>
                </a:lnTo>
                <a:lnTo>
                  <a:pt x="1260883" y="1111947"/>
                </a:lnTo>
                <a:lnTo>
                  <a:pt x="1267537" y="1048799"/>
                </a:lnTo>
                <a:lnTo>
                  <a:pt x="1274123" y="988376"/>
                </a:lnTo>
                <a:lnTo>
                  <a:pt x="1280690" y="931690"/>
                </a:lnTo>
                <a:lnTo>
                  <a:pt x="1287286" y="879755"/>
                </a:lnTo>
                <a:lnTo>
                  <a:pt x="1293962" y="833583"/>
                </a:lnTo>
                <a:lnTo>
                  <a:pt x="1300766" y="794187"/>
                </a:lnTo>
                <a:lnTo>
                  <a:pt x="1314957" y="739774"/>
                </a:lnTo>
                <a:lnTo>
                  <a:pt x="1326294" y="722255"/>
                </a:lnTo>
                <a:lnTo>
                  <a:pt x="1337218" y="723725"/>
                </a:lnTo>
                <a:lnTo>
                  <a:pt x="1358382" y="769497"/>
                </a:lnTo>
                <a:lnTo>
                  <a:pt x="1368898" y="806727"/>
                </a:lnTo>
                <a:lnTo>
                  <a:pt x="1379553" y="848804"/>
                </a:lnTo>
                <a:lnTo>
                  <a:pt x="1390486" y="892194"/>
                </a:lnTo>
                <a:lnTo>
                  <a:pt x="1401835" y="933360"/>
                </a:lnTo>
                <a:lnTo>
                  <a:pt x="1413738" y="968767"/>
                </a:lnTo>
                <a:lnTo>
                  <a:pt x="1426332" y="994880"/>
                </a:lnTo>
                <a:lnTo>
                  <a:pt x="1439757" y="1008162"/>
                </a:lnTo>
                <a:lnTo>
                  <a:pt x="1454150" y="1005077"/>
                </a:lnTo>
                <a:lnTo>
                  <a:pt x="1483110" y="956985"/>
                </a:lnTo>
                <a:lnTo>
                  <a:pt x="1498137" y="916783"/>
                </a:lnTo>
                <a:lnTo>
                  <a:pt x="1513582" y="868742"/>
                </a:lnTo>
                <a:lnTo>
                  <a:pt x="1529486" y="815057"/>
                </a:lnTo>
                <a:lnTo>
                  <a:pt x="1545888" y="757927"/>
                </a:lnTo>
                <a:lnTo>
                  <a:pt x="1562830" y="699550"/>
                </a:lnTo>
                <a:lnTo>
                  <a:pt x="1580350" y="642123"/>
                </a:lnTo>
                <a:lnTo>
                  <a:pt x="1598491" y="587843"/>
                </a:lnTo>
                <a:lnTo>
                  <a:pt x="1617290" y="538908"/>
                </a:lnTo>
                <a:lnTo>
                  <a:pt x="1636790" y="497516"/>
                </a:lnTo>
                <a:lnTo>
                  <a:pt x="1678051" y="446150"/>
                </a:lnTo>
                <a:lnTo>
                  <a:pt x="1702369" y="440483"/>
                </a:lnTo>
                <a:lnTo>
                  <a:pt x="1728646" y="448916"/>
                </a:lnTo>
                <a:lnTo>
                  <a:pt x="1756489" y="468544"/>
                </a:lnTo>
                <a:lnTo>
                  <a:pt x="1785507" y="496466"/>
                </a:lnTo>
                <a:lnTo>
                  <a:pt x="1815308" y="529778"/>
                </a:lnTo>
                <a:lnTo>
                  <a:pt x="1845500" y="565578"/>
                </a:lnTo>
                <a:lnTo>
                  <a:pt x="1875692" y="600963"/>
                </a:lnTo>
                <a:lnTo>
                  <a:pt x="1905493" y="633029"/>
                </a:lnTo>
                <a:lnTo>
                  <a:pt x="1934511" y="658874"/>
                </a:lnTo>
                <a:lnTo>
                  <a:pt x="1962354" y="675594"/>
                </a:lnTo>
                <a:lnTo>
                  <a:pt x="1988631" y="680288"/>
                </a:lnTo>
                <a:lnTo>
                  <a:pt x="2012950" y="670051"/>
                </a:lnTo>
                <a:lnTo>
                  <a:pt x="2052711" y="615253"/>
                </a:lnTo>
                <a:lnTo>
                  <a:pt x="2072336" y="573326"/>
                </a:lnTo>
                <a:lnTo>
                  <a:pt x="2091617" y="523995"/>
                </a:lnTo>
                <a:lnTo>
                  <a:pt x="2110424" y="468971"/>
                </a:lnTo>
                <a:lnTo>
                  <a:pt x="2128626" y="409967"/>
                </a:lnTo>
                <a:lnTo>
                  <a:pt x="2146093" y="348694"/>
                </a:lnTo>
                <a:lnTo>
                  <a:pt x="2162695" y="286863"/>
                </a:lnTo>
                <a:lnTo>
                  <a:pt x="2178303" y="226185"/>
                </a:lnTo>
                <a:lnTo>
                  <a:pt x="2192784" y="168372"/>
                </a:lnTo>
                <a:lnTo>
                  <a:pt x="2206010" y="115136"/>
                </a:lnTo>
                <a:lnTo>
                  <a:pt x="2217850" y="68187"/>
                </a:lnTo>
                <a:lnTo>
                  <a:pt x="2228173" y="29238"/>
                </a:lnTo>
                <a:lnTo>
                  <a:pt x="223685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79363" y="3995039"/>
            <a:ext cx="121285" cy="123189"/>
          </a:xfrm>
          <a:custGeom>
            <a:avLst/>
            <a:gdLst/>
            <a:ahLst/>
            <a:cxnLst/>
            <a:rect l="l" t="t" r="r" b="b"/>
            <a:pathLst>
              <a:path w="121285" h="123189">
                <a:moveTo>
                  <a:pt x="60578" y="0"/>
                </a:moveTo>
                <a:lnTo>
                  <a:pt x="37022" y="4816"/>
                </a:lnTo>
                <a:lnTo>
                  <a:pt x="17764" y="17954"/>
                </a:lnTo>
                <a:lnTo>
                  <a:pt x="4768" y="37451"/>
                </a:lnTo>
                <a:lnTo>
                  <a:pt x="0" y="61341"/>
                </a:lnTo>
                <a:lnTo>
                  <a:pt x="4768" y="85230"/>
                </a:lnTo>
                <a:lnTo>
                  <a:pt x="17764" y="104727"/>
                </a:lnTo>
                <a:lnTo>
                  <a:pt x="37022" y="117865"/>
                </a:lnTo>
                <a:lnTo>
                  <a:pt x="60578" y="122681"/>
                </a:lnTo>
                <a:lnTo>
                  <a:pt x="84135" y="117865"/>
                </a:lnTo>
                <a:lnTo>
                  <a:pt x="103393" y="104727"/>
                </a:lnTo>
                <a:lnTo>
                  <a:pt x="116389" y="85230"/>
                </a:lnTo>
                <a:lnTo>
                  <a:pt x="121158" y="61341"/>
                </a:lnTo>
                <a:lnTo>
                  <a:pt x="116389" y="37451"/>
                </a:lnTo>
                <a:lnTo>
                  <a:pt x="103393" y="17954"/>
                </a:lnTo>
                <a:lnTo>
                  <a:pt x="84135" y="4816"/>
                </a:lnTo>
                <a:lnTo>
                  <a:pt x="605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79363" y="3995039"/>
            <a:ext cx="121285" cy="123189"/>
          </a:xfrm>
          <a:custGeom>
            <a:avLst/>
            <a:gdLst/>
            <a:ahLst/>
            <a:cxnLst/>
            <a:rect l="l" t="t" r="r" b="b"/>
            <a:pathLst>
              <a:path w="121285" h="123189">
                <a:moveTo>
                  <a:pt x="0" y="61341"/>
                </a:moveTo>
                <a:lnTo>
                  <a:pt x="4768" y="37451"/>
                </a:lnTo>
                <a:lnTo>
                  <a:pt x="17764" y="17954"/>
                </a:lnTo>
                <a:lnTo>
                  <a:pt x="37022" y="4816"/>
                </a:lnTo>
                <a:lnTo>
                  <a:pt x="60578" y="0"/>
                </a:lnTo>
                <a:lnTo>
                  <a:pt x="84135" y="4816"/>
                </a:lnTo>
                <a:lnTo>
                  <a:pt x="103393" y="17954"/>
                </a:lnTo>
                <a:lnTo>
                  <a:pt x="116389" y="37451"/>
                </a:lnTo>
                <a:lnTo>
                  <a:pt x="121158" y="61341"/>
                </a:lnTo>
                <a:lnTo>
                  <a:pt x="116389" y="85230"/>
                </a:lnTo>
                <a:lnTo>
                  <a:pt x="103393" y="104727"/>
                </a:lnTo>
                <a:lnTo>
                  <a:pt x="84135" y="117865"/>
                </a:lnTo>
                <a:lnTo>
                  <a:pt x="60578" y="122681"/>
                </a:lnTo>
                <a:lnTo>
                  <a:pt x="37022" y="117865"/>
                </a:lnTo>
                <a:lnTo>
                  <a:pt x="17764" y="104727"/>
                </a:lnTo>
                <a:lnTo>
                  <a:pt x="4768" y="85230"/>
                </a:lnTo>
                <a:lnTo>
                  <a:pt x="0" y="6134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82791" y="5756478"/>
            <a:ext cx="121285" cy="123189"/>
          </a:xfrm>
          <a:custGeom>
            <a:avLst/>
            <a:gdLst/>
            <a:ahLst/>
            <a:cxnLst/>
            <a:rect l="l" t="t" r="r" b="b"/>
            <a:pathLst>
              <a:path w="121285" h="123189">
                <a:moveTo>
                  <a:pt x="60452" y="0"/>
                </a:moveTo>
                <a:lnTo>
                  <a:pt x="36915" y="4821"/>
                </a:lnTo>
                <a:lnTo>
                  <a:pt x="17700" y="17972"/>
                </a:lnTo>
                <a:lnTo>
                  <a:pt x="4748" y="37477"/>
                </a:lnTo>
                <a:lnTo>
                  <a:pt x="0" y="61366"/>
                </a:lnTo>
                <a:lnTo>
                  <a:pt x="4748" y="85254"/>
                </a:lnTo>
                <a:lnTo>
                  <a:pt x="17700" y="104760"/>
                </a:lnTo>
                <a:lnTo>
                  <a:pt x="36915" y="117910"/>
                </a:lnTo>
                <a:lnTo>
                  <a:pt x="60452" y="122732"/>
                </a:lnTo>
                <a:lnTo>
                  <a:pt x="84008" y="117910"/>
                </a:lnTo>
                <a:lnTo>
                  <a:pt x="103266" y="104760"/>
                </a:lnTo>
                <a:lnTo>
                  <a:pt x="116262" y="85254"/>
                </a:lnTo>
                <a:lnTo>
                  <a:pt x="121031" y="61366"/>
                </a:lnTo>
                <a:lnTo>
                  <a:pt x="116262" y="37477"/>
                </a:lnTo>
                <a:lnTo>
                  <a:pt x="103266" y="17972"/>
                </a:lnTo>
                <a:lnTo>
                  <a:pt x="84008" y="4821"/>
                </a:lnTo>
                <a:lnTo>
                  <a:pt x="604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82791" y="5756478"/>
            <a:ext cx="121285" cy="123189"/>
          </a:xfrm>
          <a:custGeom>
            <a:avLst/>
            <a:gdLst/>
            <a:ahLst/>
            <a:cxnLst/>
            <a:rect l="l" t="t" r="r" b="b"/>
            <a:pathLst>
              <a:path w="121285" h="123189">
                <a:moveTo>
                  <a:pt x="0" y="61366"/>
                </a:moveTo>
                <a:lnTo>
                  <a:pt x="4748" y="37477"/>
                </a:lnTo>
                <a:lnTo>
                  <a:pt x="17700" y="17972"/>
                </a:lnTo>
                <a:lnTo>
                  <a:pt x="36915" y="4821"/>
                </a:lnTo>
                <a:lnTo>
                  <a:pt x="60452" y="0"/>
                </a:lnTo>
                <a:lnTo>
                  <a:pt x="84008" y="4821"/>
                </a:lnTo>
                <a:lnTo>
                  <a:pt x="103266" y="17972"/>
                </a:lnTo>
                <a:lnTo>
                  <a:pt x="116262" y="37477"/>
                </a:lnTo>
                <a:lnTo>
                  <a:pt x="121031" y="61366"/>
                </a:lnTo>
                <a:lnTo>
                  <a:pt x="116262" y="85254"/>
                </a:lnTo>
                <a:lnTo>
                  <a:pt x="103266" y="104760"/>
                </a:lnTo>
                <a:lnTo>
                  <a:pt x="84008" y="117910"/>
                </a:lnTo>
                <a:lnTo>
                  <a:pt x="60452" y="122732"/>
                </a:lnTo>
                <a:lnTo>
                  <a:pt x="36915" y="117910"/>
                </a:lnTo>
                <a:lnTo>
                  <a:pt x="17700" y="104760"/>
                </a:lnTo>
                <a:lnTo>
                  <a:pt x="4748" y="85254"/>
                </a:lnTo>
                <a:lnTo>
                  <a:pt x="0" y="6136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06565" y="6381787"/>
            <a:ext cx="121285" cy="124460"/>
          </a:xfrm>
          <a:custGeom>
            <a:avLst/>
            <a:gdLst/>
            <a:ahLst/>
            <a:cxnLst/>
            <a:rect l="l" t="t" r="r" b="b"/>
            <a:pathLst>
              <a:path w="121285" h="124459">
                <a:moveTo>
                  <a:pt x="60579" y="0"/>
                </a:moveTo>
                <a:lnTo>
                  <a:pt x="36968" y="4888"/>
                </a:lnTo>
                <a:lnTo>
                  <a:pt x="17716" y="18218"/>
                </a:lnTo>
                <a:lnTo>
                  <a:pt x="4750" y="37986"/>
                </a:lnTo>
                <a:lnTo>
                  <a:pt x="0" y="62191"/>
                </a:lnTo>
                <a:lnTo>
                  <a:pt x="4750" y="86404"/>
                </a:lnTo>
                <a:lnTo>
                  <a:pt x="17716" y="106176"/>
                </a:lnTo>
                <a:lnTo>
                  <a:pt x="36968" y="119507"/>
                </a:lnTo>
                <a:lnTo>
                  <a:pt x="60579" y="124396"/>
                </a:lnTo>
                <a:lnTo>
                  <a:pt x="84115" y="119507"/>
                </a:lnTo>
                <a:lnTo>
                  <a:pt x="103330" y="106176"/>
                </a:lnTo>
                <a:lnTo>
                  <a:pt x="116282" y="86404"/>
                </a:lnTo>
                <a:lnTo>
                  <a:pt x="121031" y="62191"/>
                </a:lnTo>
                <a:lnTo>
                  <a:pt x="116282" y="37986"/>
                </a:lnTo>
                <a:lnTo>
                  <a:pt x="103330" y="18218"/>
                </a:lnTo>
                <a:lnTo>
                  <a:pt x="84115" y="4888"/>
                </a:lnTo>
                <a:lnTo>
                  <a:pt x="605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06565" y="6381787"/>
            <a:ext cx="121285" cy="124460"/>
          </a:xfrm>
          <a:custGeom>
            <a:avLst/>
            <a:gdLst/>
            <a:ahLst/>
            <a:cxnLst/>
            <a:rect l="l" t="t" r="r" b="b"/>
            <a:pathLst>
              <a:path w="121285" h="124459">
                <a:moveTo>
                  <a:pt x="0" y="62191"/>
                </a:moveTo>
                <a:lnTo>
                  <a:pt x="4750" y="37986"/>
                </a:lnTo>
                <a:lnTo>
                  <a:pt x="17716" y="18218"/>
                </a:lnTo>
                <a:lnTo>
                  <a:pt x="36968" y="4888"/>
                </a:lnTo>
                <a:lnTo>
                  <a:pt x="60579" y="0"/>
                </a:lnTo>
                <a:lnTo>
                  <a:pt x="84115" y="4888"/>
                </a:lnTo>
                <a:lnTo>
                  <a:pt x="103330" y="18218"/>
                </a:lnTo>
                <a:lnTo>
                  <a:pt x="116282" y="37986"/>
                </a:lnTo>
                <a:lnTo>
                  <a:pt x="121031" y="62191"/>
                </a:lnTo>
                <a:lnTo>
                  <a:pt x="116282" y="86404"/>
                </a:lnTo>
                <a:lnTo>
                  <a:pt x="103330" y="106176"/>
                </a:lnTo>
                <a:lnTo>
                  <a:pt x="84115" y="119507"/>
                </a:lnTo>
                <a:lnTo>
                  <a:pt x="60579" y="124396"/>
                </a:lnTo>
                <a:lnTo>
                  <a:pt x="36968" y="119507"/>
                </a:lnTo>
                <a:lnTo>
                  <a:pt x="17716" y="106176"/>
                </a:lnTo>
                <a:lnTo>
                  <a:pt x="4750" y="86404"/>
                </a:lnTo>
                <a:lnTo>
                  <a:pt x="0" y="6219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87721" y="3955541"/>
            <a:ext cx="620395" cy="1658620"/>
          </a:xfrm>
          <a:custGeom>
            <a:avLst/>
            <a:gdLst/>
            <a:ahLst/>
            <a:cxnLst/>
            <a:rect l="l" t="t" r="r" b="b"/>
            <a:pathLst>
              <a:path w="620395" h="1658620">
                <a:moveTo>
                  <a:pt x="263016" y="0"/>
                </a:moveTo>
                <a:lnTo>
                  <a:pt x="223519" y="3174"/>
                </a:lnTo>
                <a:lnTo>
                  <a:pt x="185927" y="12699"/>
                </a:lnTo>
                <a:lnTo>
                  <a:pt x="150875" y="29590"/>
                </a:lnTo>
                <a:lnTo>
                  <a:pt x="119506" y="54863"/>
                </a:lnTo>
                <a:lnTo>
                  <a:pt x="92328" y="89534"/>
                </a:lnTo>
                <a:lnTo>
                  <a:pt x="69976" y="134365"/>
                </a:lnTo>
                <a:lnTo>
                  <a:pt x="56387" y="176656"/>
                </a:lnTo>
                <a:lnTo>
                  <a:pt x="44576" y="227583"/>
                </a:lnTo>
                <a:lnTo>
                  <a:pt x="37718" y="265937"/>
                </a:lnTo>
                <a:lnTo>
                  <a:pt x="31623" y="307466"/>
                </a:lnTo>
                <a:lnTo>
                  <a:pt x="26162" y="352043"/>
                </a:lnTo>
                <a:lnTo>
                  <a:pt x="21235" y="400303"/>
                </a:lnTo>
                <a:lnTo>
                  <a:pt x="17083" y="449706"/>
                </a:lnTo>
                <a:lnTo>
                  <a:pt x="13543" y="501268"/>
                </a:lnTo>
                <a:lnTo>
                  <a:pt x="10384" y="554735"/>
                </a:lnTo>
                <a:lnTo>
                  <a:pt x="7854" y="609853"/>
                </a:lnTo>
                <a:lnTo>
                  <a:pt x="5703" y="666241"/>
                </a:lnTo>
                <a:lnTo>
                  <a:pt x="3927" y="723899"/>
                </a:lnTo>
                <a:lnTo>
                  <a:pt x="2538" y="782065"/>
                </a:lnTo>
                <a:lnTo>
                  <a:pt x="761" y="900048"/>
                </a:lnTo>
                <a:lnTo>
                  <a:pt x="0" y="1018031"/>
                </a:lnTo>
                <a:lnTo>
                  <a:pt x="0" y="1076197"/>
                </a:lnTo>
                <a:lnTo>
                  <a:pt x="253" y="1189989"/>
                </a:lnTo>
                <a:lnTo>
                  <a:pt x="634" y="1244980"/>
                </a:lnTo>
                <a:lnTo>
                  <a:pt x="1396" y="1349501"/>
                </a:lnTo>
                <a:lnTo>
                  <a:pt x="1777" y="1422399"/>
                </a:lnTo>
                <a:lnTo>
                  <a:pt x="2031" y="1549399"/>
                </a:lnTo>
                <a:lnTo>
                  <a:pt x="1260" y="1617725"/>
                </a:lnTo>
                <a:lnTo>
                  <a:pt x="366" y="1645970"/>
                </a:lnTo>
                <a:lnTo>
                  <a:pt x="0" y="1658061"/>
                </a:lnTo>
                <a:lnTo>
                  <a:pt x="13975" y="1617344"/>
                </a:lnTo>
                <a:lnTo>
                  <a:pt x="14731" y="1467738"/>
                </a:lnTo>
                <a:lnTo>
                  <a:pt x="14096" y="1349501"/>
                </a:lnTo>
                <a:lnTo>
                  <a:pt x="13715" y="1298066"/>
                </a:lnTo>
                <a:lnTo>
                  <a:pt x="12953" y="1189862"/>
                </a:lnTo>
                <a:lnTo>
                  <a:pt x="12700" y="1018031"/>
                </a:lnTo>
                <a:lnTo>
                  <a:pt x="13463" y="899921"/>
                </a:lnTo>
                <a:lnTo>
                  <a:pt x="15243" y="781938"/>
                </a:lnTo>
                <a:lnTo>
                  <a:pt x="16647" y="723518"/>
                </a:lnTo>
                <a:lnTo>
                  <a:pt x="18303" y="665860"/>
                </a:lnTo>
                <a:lnTo>
                  <a:pt x="20597" y="609345"/>
                </a:lnTo>
                <a:lnTo>
                  <a:pt x="23151" y="554100"/>
                </a:lnTo>
                <a:lnTo>
                  <a:pt x="26341" y="500506"/>
                </a:lnTo>
                <a:lnTo>
                  <a:pt x="29917" y="448817"/>
                </a:lnTo>
                <a:lnTo>
                  <a:pt x="34146" y="399160"/>
                </a:lnTo>
                <a:lnTo>
                  <a:pt x="38734" y="353440"/>
                </a:lnTo>
                <a:lnTo>
                  <a:pt x="44195" y="309117"/>
                </a:lnTo>
                <a:lnTo>
                  <a:pt x="50291" y="267842"/>
                </a:lnTo>
                <a:lnTo>
                  <a:pt x="57150" y="229996"/>
                </a:lnTo>
                <a:lnTo>
                  <a:pt x="68579" y="179831"/>
                </a:lnTo>
                <a:lnTo>
                  <a:pt x="81914" y="138810"/>
                </a:lnTo>
                <a:lnTo>
                  <a:pt x="103250" y="96011"/>
                </a:lnTo>
                <a:lnTo>
                  <a:pt x="128904" y="63499"/>
                </a:lnTo>
                <a:lnTo>
                  <a:pt x="174116" y="31241"/>
                </a:lnTo>
                <a:lnTo>
                  <a:pt x="226059" y="15620"/>
                </a:lnTo>
                <a:lnTo>
                  <a:pt x="263525" y="12699"/>
                </a:lnTo>
                <a:lnTo>
                  <a:pt x="367798" y="12699"/>
                </a:lnTo>
                <a:lnTo>
                  <a:pt x="365632" y="12191"/>
                </a:lnTo>
                <a:lnTo>
                  <a:pt x="344931" y="8127"/>
                </a:lnTo>
                <a:lnTo>
                  <a:pt x="324230" y="4698"/>
                </a:lnTo>
                <a:lnTo>
                  <a:pt x="303656" y="2031"/>
                </a:lnTo>
                <a:lnTo>
                  <a:pt x="283209" y="507"/>
                </a:lnTo>
                <a:lnTo>
                  <a:pt x="263016" y="0"/>
                </a:lnTo>
                <a:close/>
              </a:path>
              <a:path w="620395" h="1658620">
                <a:moveTo>
                  <a:pt x="543720" y="75267"/>
                </a:moveTo>
                <a:lnTo>
                  <a:pt x="539241" y="107314"/>
                </a:lnTo>
                <a:lnTo>
                  <a:pt x="620013" y="80136"/>
                </a:lnTo>
                <a:lnTo>
                  <a:pt x="616317" y="77596"/>
                </a:lnTo>
                <a:lnTo>
                  <a:pt x="555878" y="77596"/>
                </a:lnTo>
                <a:lnTo>
                  <a:pt x="543720" y="75267"/>
                </a:lnTo>
                <a:close/>
              </a:path>
              <a:path w="620395" h="1658620">
                <a:moveTo>
                  <a:pt x="545473" y="62717"/>
                </a:moveTo>
                <a:lnTo>
                  <a:pt x="543720" y="75267"/>
                </a:lnTo>
                <a:lnTo>
                  <a:pt x="555878" y="77596"/>
                </a:lnTo>
                <a:lnTo>
                  <a:pt x="558291" y="65150"/>
                </a:lnTo>
                <a:lnTo>
                  <a:pt x="545473" y="62717"/>
                </a:lnTo>
                <a:close/>
              </a:path>
              <a:path w="620395" h="1658620">
                <a:moveTo>
                  <a:pt x="549782" y="31876"/>
                </a:moveTo>
                <a:lnTo>
                  <a:pt x="545473" y="62717"/>
                </a:lnTo>
                <a:lnTo>
                  <a:pt x="558291" y="65150"/>
                </a:lnTo>
                <a:lnTo>
                  <a:pt x="555878" y="77596"/>
                </a:lnTo>
                <a:lnTo>
                  <a:pt x="616317" y="77596"/>
                </a:lnTo>
                <a:lnTo>
                  <a:pt x="549782" y="31876"/>
                </a:lnTo>
                <a:close/>
              </a:path>
              <a:path w="620395" h="1658620">
                <a:moveTo>
                  <a:pt x="367798" y="12699"/>
                </a:moveTo>
                <a:lnTo>
                  <a:pt x="263525" y="12699"/>
                </a:lnTo>
                <a:lnTo>
                  <a:pt x="282955" y="13207"/>
                </a:lnTo>
                <a:lnTo>
                  <a:pt x="302640" y="14731"/>
                </a:lnTo>
                <a:lnTo>
                  <a:pt x="342773" y="20700"/>
                </a:lnTo>
                <a:lnTo>
                  <a:pt x="383286" y="29463"/>
                </a:lnTo>
                <a:lnTo>
                  <a:pt x="423290" y="40258"/>
                </a:lnTo>
                <a:lnTo>
                  <a:pt x="462406" y="51815"/>
                </a:lnTo>
                <a:lnTo>
                  <a:pt x="481202" y="57657"/>
                </a:lnTo>
                <a:lnTo>
                  <a:pt x="534669" y="73532"/>
                </a:lnTo>
                <a:lnTo>
                  <a:pt x="543720" y="75267"/>
                </a:lnTo>
                <a:lnTo>
                  <a:pt x="545473" y="62717"/>
                </a:lnTo>
                <a:lnTo>
                  <a:pt x="538226" y="61340"/>
                </a:lnTo>
                <a:lnTo>
                  <a:pt x="521080" y="56387"/>
                </a:lnTo>
                <a:lnTo>
                  <a:pt x="426719" y="27939"/>
                </a:lnTo>
                <a:lnTo>
                  <a:pt x="386206" y="17017"/>
                </a:lnTo>
                <a:lnTo>
                  <a:pt x="367798" y="12699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96000" y="4203953"/>
            <a:ext cx="76200" cy="1451610"/>
          </a:xfrm>
          <a:custGeom>
            <a:avLst/>
            <a:gdLst/>
            <a:ahLst/>
            <a:cxnLst/>
            <a:rect l="l" t="t" r="r" b="b"/>
            <a:pathLst>
              <a:path w="76200" h="1451610">
                <a:moveTo>
                  <a:pt x="31750" y="1375156"/>
                </a:moveTo>
                <a:lnTo>
                  <a:pt x="0" y="1375156"/>
                </a:lnTo>
                <a:lnTo>
                  <a:pt x="38100" y="1451343"/>
                </a:lnTo>
                <a:lnTo>
                  <a:pt x="69855" y="1387843"/>
                </a:lnTo>
                <a:lnTo>
                  <a:pt x="31750" y="1387843"/>
                </a:lnTo>
                <a:lnTo>
                  <a:pt x="31750" y="1375156"/>
                </a:lnTo>
                <a:close/>
              </a:path>
              <a:path w="76200" h="1451610">
                <a:moveTo>
                  <a:pt x="44450" y="0"/>
                </a:moveTo>
                <a:lnTo>
                  <a:pt x="31750" y="0"/>
                </a:lnTo>
                <a:lnTo>
                  <a:pt x="31750" y="1387843"/>
                </a:lnTo>
                <a:lnTo>
                  <a:pt x="44450" y="1387843"/>
                </a:lnTo>
                <a:lnTo>
                  <a:pt x="44450" y="0"/>
                </a:lnTo>
                <a:close/>
              </a:path>
              <a:path w="76200" h="1451610">
                <a:moveTo>
                  <a:pt x="76200" y="1375156"/>
                </a:moveTo>
                <a:lnTo>
                  <a:pt x="44450" y="1375156"/>
                </a:lnTo>
                <a:lnTo>
                  <a:pt x="44450" y="1387843"/>
                </a:lnTo>
                <a:lnTo>
                  <a:pt x="69855" y="1387843"/>
                </a:lnTo>
                <a:lnTo>
                  <a:pt x="76200" y="1375156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07633" y="5965126"/>
            <a:ext cx="129539" cy="337185"/>
          </a:xfrm>
          <a:custGeom>
            <a:avLst/>
            <a:gdLst/>
            <a:ahLst/>
            <a:cxnLst/>
            <a:rect l="l" t="t" r="r" b="b"/>
            <a:pathLst>
              <a:path w="129539" h="337185">
                <a:moveTo>
                  <a:pt x="87185" y="266711"/>
                </a:moveTo>
                <a:lnTo>
                  <a:pt x="57022" y="276707"/>
                </a:lnTo>
                <a:lnTo>
                  <a:pt x="117220" y="337045"/>
                </a:lnTo>
                <a:lnTo>
                  <a:pt x="125647" y="278765"/>
                </a:lnTo>
                <a:lnTo>
                  <a:pt x="91186" y="278765"/>
                </a:lnTo>
                <a:lnTo>
                  <a:pt x="87185" y="266711"/>
                </a:lnTo>
                <a:close/>
              </a:path>
              <a:path w="129539" h="337185">
                <a:moveTo>
                  <a:pt x="99251" y="262712"/>
                </a:moveTo>
                <a:lnTo>
                  <a:pt x="87185" y="266711"/>
                </a:lnTo>
                <a:lnTo>
                  <a:pt x="91186" y="278765"/>
                </a:lnTo>
                <a:lnTo>
                  <a:pt x="103250" y="274764"/>
                </a:lnTo>
                <a:lnTo>
                  <a:pt x="99251" y="262712"/>
                </a:lnTo>
                <a:close/>
              </a:path>
              <a:path w="129539" h="337185">
                <a:moveTo>
                  <a:pt x="129412" y="252717"/>
                </a:moveTo>
                <a:lnTo>
                  <a:pt x="99251" y="262712"/>
                </a:lnTo>
                <a:lnTo>
                  <a:pt x="103250" y="274764"/>
                </a:lnTo>
                <a:lnTo>
                  <a:pt x="91186" y="278765"/>
                </a:lnTo>
                <a:lnTo>
                  <a:pt x="125647" y="278765"/>
                </a:lnTo>
                <a:lnTo>
                  <a:pt x="129412" y="252717"/>
                </a:lnTo>
                <a:close/>
              </a:path>
              <a:path w="129539" h="337185">
                <a:moveTo>
                  <a:pt x="12064" y="0"/>
                </a:moveTo>
                <a:lnTo>
                  <a:pt x="0" y="3987"/>
                </a:lnTo>
                <a:lnTo>
                  <a:pt x="87185" y="266711"/>
                </a:lnTo>
                <a:lnTo>
                  <a:pt x="99251" y="262712"/>
                </a:lnTo>
                <a:lnTo>
                  <a:pt x="12064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935473" y="3483102"/>
            <a:ext cx="974725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2085">
              <a:lnSpc>
                <a:spcPct val="100000"/>
              </a:lnSpc>
            </a:pPr>
            <a:r>
              <a:rPr sz="1400" dirty="0">
                <a:solidFill>
                  <a:srgbClr val="0000FF"/>
                </a:solidFill>
                <a:latin typeface="Arial"/>
                <a:cs typeface="Arial"/>
              </a:rPr>
              <a:t>random  perturb</a:t>
            </a:r>
            <a:r>
              <a:rPr sz="14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0000FF"/>
                </a:solidFill>
                <a:latin typeface="Arial"/>
                <a:cs typeface="Arial"/>
              </a:rPr>
              <a:t>ti</a:t>
            </a:r>
            <a:r>
              <a:rPr sz="14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08905" y="5155946"/>
            <a:ext cx="2373630" cy="1482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9075">
              <a:lnSpc>
                <a:spcPct val="100000"/>
              </a:lnSpc>
            </a:pPr>
            <a:r>
              <a:rPr sz="1400" dirty="0">
                <a:solidFill>
                  <a:srgbClr val="0000FF"/>
                </a:solidFill>
                <a:latin typeface="Arial"/>
                <a:cs typeface="Arial"/>
              </a:rPr>
              <a:t>repack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400" spc="-30" dirty="0">
                <a:solidFill>
                  <a:srgbClr val="FF0000"/>
                </a:solidFill>
                <a:latin typeface="Arial"/>
                <a:cs typeface="Arial"/>
              </a:rPr>
              <a:t>START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450">
              <a:latin typeface="Times New Roman"/>
              <a:cs typeface="Times New Roman"/>
            </a:endParaRPr>
          </a:p>
          <a:p>
            <a:pPr marL="514350">
              <a:lnSpc>
                <a:spcPct val="100000"/>
              </a:lnSpc>
            </a:pPr>
            <a:r>
              <a:rPr sz="1400" dirty="0">
                <a:solidFill>
                  <a:srgbClr val="0000FF"/>
                </a:solidFill>
                <a:latin typeface="Arial"/>
                <a:cs typeface="Arial"/>
              </a:rPr>
              <a:t>minimization</a:t>
            </a:r>
            <a:endParaRPr sz="1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695"/>
              </a:spcBef>
            </a:pPr>
            <a:r>
              <a:rPr sz="1400" spc="-10" dirty="0">
                <a:solidFill>
                  <a:srgbClr val="00CC00"/>
                </a:solidFill>
                <a:latin typeface="Arial"/>
                <a:cs typeface="Arial"/>
              </a:rPr>
              <a:t>F</a:t>
            </a:r>
            <a:r>
              <a:rPr sz="1400" dirty="0">
                <a:solidFill>
                  <a:srgbClr val="00CC00"/>
                </a:solidFill>
                <a:latin typeface="Arial"/>
                <a:cs typeface="Arial"/>
              </a:rPr>
              <a:t>I</a:t>
            </a:r>
            <a:r>
              <a:rPr sz="1400" spc="-10" dirty="0">
                <a:solidFill>
                  <a:srgbClr val="00CC00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00CC00"/>
                </a:solidFill>
                <a:latin typeface="Arial"/>
                <a:cs typeface="Arial"/>
              </a:rPr>
              <a:t>ISH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4535" y="2819425"/>
            <a:ext cx="667778" cy="332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78585" y="2819425"/>
            <a:ext cx="667778" cy="38784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37283" y="2819425"/>
            <a:ext cx="663206" cy="33271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91333" y="2819425"/>
            <a:ext cx="663206" cy="27719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45383" y="2819425"/>
            <a:ext cx="667778" cy="27719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99434" y="3925938"/>
            <a:ext cx="658634" cy="1106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99434" y="2819425"/>
            <a:ext cx="667778" cy="11141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4535" y="2819400"/>
            <a:ext cx="0" cy="3886200"/>
          </a:xfrm>
          <a:custGeom>
            <a:avLst/>
            <a:gdLst/>
            <a:ahLst/>
            <a:cxnLst/>
            <a:rect l="l" t="t" r="r" b="b"/>
            <a:pathLst>
              <a:path h="3886200">
                <a:moveTo>
                  <a:pt x="0" y="3886200"/>
                </a:moveTo>
                <a:lnTo>
                  <a:pt x="0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4535" y="2819400"/>
            <a:ext cx="3924935" cy="0"/>
          </a:xfrm>
          <a:custGeom>
            <a:avLst/>
            <a:gdLst/>
            <a:ahLst/>
            <a:cxnLst/>
            <a:rect l="l" t="t" r="r" b="b"/>
            <a:pathLst>
              <a:path w="3924935">
                <a:moveTo>
                  <a:pt x="3924376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4535" y="3393821"/>
            <a:ext cx="3924935" cy="0"/>
          </a:xfrm>
          <a:custGeom>
            <a:avLst/>
            <a:gdLst/>
            <a:ahLst/>
            <a:cxnLst/>
            <a:rect l="l" t="t" r="r" b="b"/>
            <a:pathLst>
              <a:path w="3924935">
                <a:moveTo>
                  <a:pt x="3924376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48911" y="2819400"/>
            <a:ext cx="0" cy="3886200"/>
          </a:xfrm>
          <a:custGeom>
            <a:avLst/>
            <a:gdLst/>
            <a:ahLst/>
            <a:cxnLst/>
            <a:rect l="l" t="t" r="r" b="b"/>
            <a:pathLst>
              <a:path h="3886200">
                <a:moveTo>
                  <a:pt x="0" y="3886200"/>
                </a:moveTo>
                <a:lnTo>
                  <a:pt x="0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4800" y="6705600"/>
            <a:ext cx="3946525" cy="0"/>
          </a:xfrm>
          <a:custGeom>
            <a:avLst/>
            <a:gdLst/>
            <a:ahLst/>
            <a:cxnLst/>
            <a:rect l="l" t="t" r="r" b="b"/>
            <a:pathLst>
              <a:path w="3946525">
                <a:moveTo>
                  <a:pt x="0" y="0"/>
                </a:moveTo>
                <a:lnTo>
                  <a:pt x="394601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286" rIns="0" bIns="0" rtlCol="0">
            <a:spAutoFit/>
          </a:bodyPr>
          <a:lstStyle/>
          <a:p>
            <a:pPr marL="224154" algn="ctr">
              <a:lnSpc>
                <a:spcPct val="100000"/>
              </a:lnSpc>
            </a:pPr>
            <a:r>
              <a:rPr sz="2800" b="0" spc="-5" dirty="0">
                <a:latin typeface="Times New Roman"/>
                <a:cs typeface="Times New Roman"/>
              </a:rPr>
              <a:t>Lowest energy structures sampled on</a:t>
            </a:r>
            <a:r>
              <a:rPr sz="2800" b="0" spc="25" dirty="0">
                <a:latin typeface="Times New Roman"/>
                <a:cs typeface="Times New Roman"/>
              </a:rPr>
              <a:t> </a:t>
            </a:r>
            <a:r>
              <a:rPr sz="2800" b="0" spc="-5" dirty="0">
                <a:latin typeface="Times New Roman"/>
                <a:cs typeface="Times New Roman"/>
              </a:rPr>
              <a:t>independent</a:t>
            </a:r>
            <a:endParaRPr sz="2800">
              <a:latin typeface="Times New Roman"/>
              <a:cs typeface="Times New Roman"/>
            </a:endParaRPr>
          </a:p>
          <a:p>
            <a:pPr marL="227329" algn="ctr">
              <a:lnSpc>
                <a:spcPct val="100000"/>
              </a:lnSpc>
            </a:pPr>
            <a:r>
              <a:rPr sz="2800" b="0" spc="-5" dirty="0">
                <a:latin typeface="Times New Roman"/>
                <a:cs typeface="Times New Roman"/>
              </a:rPr>
              <a:t>trajectories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0" y="1028700"/>
            <a:ext cx="68580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14854" y="4305300"/>
            <a:ext cx="156845" cy="156845"/>
          </a:xfrm>
          <a:custGeom>
            <a:avLst/>
            <a:gdLst/>
            <a:ahLst/>
            <a:cxnLst/>
            <a:rect l="l" t="t" r="r" b="b"/>
            <a:pathLst>
              <a:path w="156844" h="156845">
                <a:moveTo>
                  <a:pt x="98493" y="49344"/>
                </a:moveTo>
                <a:lnTo>
                  <a:pt x="0" y="147955"/>
                </a:lnTo>
                <a:lnTo>
                  <a:pt x="8889" y="156844"/>
                </a:lnTo>
                <a:lnTo>
                  <a:pt x="107500" y="58351"/>
                </a:lnTo>
                <a:lnTo>
                  <a:pt x="98493" y="49344"/>
                </a:lnTo>
                <a:close/>
              </a:path>
              <a:path w="156844" h="156845">
                <a:moveTo>
                  <a:pt x="143382" y="40386"/>
                </a:moveTo>
                <a:lnTo>
                  <a:pt x="107442" y="40386"/>
                </a:lnTo>
                <a:lnTo>
                  <a:pt x="116458" y="49402"/>
                </a:lnTo>
                <a:lnTo>
                  <a:pt x="107500" y="58351"/>
                </a:lnTo>
                <a:lnTo>
                  <a:pt x="129920" y="80772"/>
                </a:lnTo>
                <a:lnTo>
                  <a:pt x="143382" y="40386"/>
                </a:lnTo>
                <a:close/>
              </a:path>
              <a:path w="156844" h="156845">
                <a:moveTo>
                  <a:pt x="107442" y="40386"/>
                </a:moveTo>
                <a:lnTo>
                  <a:pt x="98493" y="49344"/>
                </a:lnTo>
                <a:lnTo>
                  <a:pt x="107500" y="58351"/>
                </a:lnTo>
                <a:lnTo>
                  <a:pt x="116458" y="49402"/>
                </a:lnTo>
                <a:lnTo>
                  <a:pt x="107442" y="40386"/>
                </a:lnTo>
                <a:close/>
              </a:path>
              <a:path w="156844" h="156845">
                <a:moveTo>
                  <a:pt x="156844" y="0"/>
                </a:moveTo>
                <a:lnTo>
                  <a:pt x="76072" y="26924"/>
                </a:lnTo>
                <a:lnTo>
                  <a:pt x="98493" y="49344"/>
                </a:lnTo>
                <a:lnTo>
                  <a:pt x="107442" y="40386"/>
                </a:lnTo>
                <a:lnTo>
                  <a:pt x="143382" y="40386"/>
                </a:lnTo>
                <a:lnTo>
                  <a:pt x="15684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41775" y="6056071"/>
            <a:ext cx="889635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RMSD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5273" y="2747493"/>
            <a:ext cx="330835" cy="9912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525"/>
              </a:lnSpc>
            </a:pP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ergy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0"/>
            <a:ext cx="73914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2140" y="5982919"/>
            <a:ext cx="70231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latin typeface="Arial"/>
                <a:cs typeface="Arial"/>
              </a:rPr>
              <a:t>1ubq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42228" y="5449519"/>
            <a:ext cx="1872614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Phil Bradley  Science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2005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2680" rIns="0" bIns="0" rtlCol="0">
            <a:spAutoFit/>
          </a:bodyPr>
          <a:lstStyle/>
          <a:p>
            <a:pPr marL="360680">
              <a:lnSpc>
                <a:spcPct val="100000"/>
              </a:lnSpc>
            </a:pPr>
            <a:r>
              <a:rPr sz="3600" b="0" dirty="0">
                <a:latin typeface="Times New Roman"/>
                <a:cs typeface="Times New Roman"/>
              </a:rPr>
              <a:t>Highly </a:t>
            </a:r>
            <a:r>
              <a:rPr sz="3600" b="0" spc="-5" dirty="0">
                <a:latin typeface="Times New Roman"/>
                <a:cs typeface="Times New Roman"/>
              </a:rPr>
              <a:t>unrepresentative blind </a:t>
            </a:r>
            <a:r>
              <a:rPr sz="3600" b="0" dirty="0">
                <a:latin typeface="Times New Roman"/>
                <a:cs typeface="Times New Roman"/>
              </a:rPr>
              <a:t>de</a:t>
            </a:r>
            <a:r>
              <a:rPr sz="3600" b="0" spc="20" dirty="0">
                <a:latin typeface="Times New Roman"/>
                <a:cs typeface="Times New Roman"/>
              </a:rPr>
              <a:t> </a:t>
            </a:r>
            <a:r>
              <a:rPr sz="3600" b="0" dirty="0">
                <a:latin typeface="Times New Roman"/>
                <a:cs typeface="Times New Roman"/>
              </a:rPr>
              <a:t>novo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6800" y="1255417"/>
            <a:ext cx="7010400" cy="560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945">
              <a:lnSpc>
                <a:spcPts val="3615"/>
              </a:lnSpc>
            </a:pPr>
            <a:r>
              <a:rPr sz="3600" dirty="0">
                <a:latin typeface="Times New Roman"/>
                <a:cs typeface="Times New Roman"/>
              </a:rPr>
              <a:t>Rosetta server </a:t>
            </a:r>
            <a:r>
              <a:rPr sz="3600" spc="-5" dirty="0">
                <a:latin typeface="Times New Roman"/>
                <a:cs typeface="Times New Roman"/>
              </a:rPr>
              <a:t>prediction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(CASP9)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6800" y="1417700"/>
            <a:ext cx="7010400" cy="5440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305" y="491490"/>
            <a:ext cx="6546850" cy="134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400" b="0" dirty="0">
                <a:latin typeface="Times New Roman"/>
                <a:cs typeface="Times New Roman"/>
              </a:rPr>
              <a:t>Principles underlying</a:t>
            </a:r>
            <a:r>
              <a:rPr sz="4400" b="0" spc="-100" dirty="0">
                <a:latin typeface="Times New Roman"/>
                <a:cs typeface="Times New Roman"/>
              </a:rPr>
              <a:t> </a:t>
            </a:r>
            <a:r>
              <a:rPr sz="4400" b="0" dirty="0">
                <a:latin typeface="Times New Roman"/>
                <a:cs typeface="Times New Roman"/>
              </a:rPr>
              <a:t>protein</a:t>
            </a:r>
            <a:endParaRPr sz="4400">
              <a:latin typeface="Times New Roman"/>
              <a:cs typeface="Times New Roman"/>
            </a:endParaRPr>
          </a:p>
          <a:p>
            <a:pPr marL="3810" algn="ctr">
              <a:lnSpc>
                <a:spcPct val="100000"/>
              </a:lnSpc>
            </a:pPr>
            <a:r>
              <a:rPr sz="4400" b="0" dirty="0">
                <a:latin typeface="Times New Roman"/>
                <a:cs typeface="Times New Roman"/>
              </a:rPr>
              <a:t>structure</a:t>
            </a:r>
            <a:r>
              <a:rPr sz="4400" b="0" spc="-80" dirty="0">
                <a:latin typeface="Times New Roman"/>
                <a:cs typeface="Times New Roman"/>
              </a:rPr>
              <a:t> </a:t>
            </a:r>
            <a:r>
              <a:rPr sz="4400" b="0" dirty="0">
                <a:latin typeface="Times New Roman"/>
                <a:cs typeface="Times New Roman"/>
              </a:rPr>
              <a:t>prediction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2242946"/>
            <a:ext cx="3458210" cy="1073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Physical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chemistry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Evolution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121" y="554482"/>
            <a:ext cx="8363584" cy="1229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b="0" spc="-5" dirty="0">
                <a:latin typeface="Times New Roman"/>
                <a:cs typeface="Times New Roman"/>
              </a:rPr>
              <a:t>Native free energy gaps recurrent</a:t>
            </a:r>
            <a:r>
              <a:rPr sz="4000" b="0" spc="75" dirty="0">
                <a:latin typeface="Times New Roman"/>
                <a:cs typeface="Times New Roman"/>
              </a:rPr>
              <a:t> </a:t>
            </a:r>
            <a:r>
              <a:rPr sz="4000" b="0" dirty="0">
                <a:latin typeface="Times New Roman"/>
                <a:cs typeface="Times New Roman"/>
              </a:rPr>
              <a:t>feature</a:t>
            </a:r>
            <a:endParaRPr sz="4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4000" b="0" spc="-5" dirty="0">
                <a:latin typeface="Times New Roman"/>
                <a:cs typeface="Times New Roman"/>
              </a:rPr>
              <a:t>of </a:t>
            </a:r>
            <a:r>
              <a:rPr sz="4000" b="0" dirty="0">
                <a:latin typeface="Times New Roman"/>
                <a:cs typeface="Times New Roman"/>
              </a:rPr>
              <a:t>structure </a:t>
            </a:r>
            <a:r>
              <a:rPr sz="4000" b="0" spc="-5" dirty="0">
                <a:latin typeface="Times New Roman"/>
                <a:cs typeface="Times New Roman"/>
              </a:rPr>
              <a:t>prediction</a:t>
            </a:r>
            <a:r>
              <a:rPr sz="4000" b="0" spc="-15" dirty="0">
                <a:latin typeface="Times New Roman"/>
                <a:cs typeface="Times New Roman"/>
              </a:rPr>
              <a:t> </a:t>
            </a:r>
            <a:r>
              <a:rPr sz="4000" b="0" spc="-5" dirty="0">
                <a:latin typeface="Times New Roman"/>
                <a:cs typeface="Times New Roman"/>
              </a:rPr>
              <a:t>problems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2326766"/>
            <a:ext cx="6884034" cy="2530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64465" indent="-342900">
              <a:lnSpc>
                <a:spcPts val="2590"/>
              </a:lnSpc>
              <a:buFont typeface="Times New Roman"/>
              <a:buChar char="•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Soluble proteins, </a:t>
            </a:r>
            <a:r>
              <a:rPr sz="2400" spc="-5" dirty="0">
                <a:latin typeface="Times New Roman"/>
                <a:cs typeface="Times New Roman"/>
              </a:rPr>
              <a:t>multimeric </a:t>
            </a:r>
            <a:r>
              <a:rPr sz="2400" dirty="0">
                <a:latin typeface="Times New Roman"/>
                <a:cs typeface="Times New Roman"/>
              </a:rPr>
              <a:t>proteins,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heterodimers,  </a:t>
            </a:r>
            <a:r>
              <a:rPr sz="2400" spc="-5" dirty="0">
                <a:latin typeface="Times New Roman"/>
                <a:cs typeface="Times New Roman"/>
              </a:rPr>
              <a:t>RNAs, membrane </a:t>
            </a:r>
            <a:r>
              <a:rPr sz="2400" dirty="0">
                <a:latin typeface="Times New Roman"/>
                <a:cs typeface="Times New Roman"/>
              </a:rPr>
              <a:t>proteins,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etc.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735"/>
              </a:lnSpc>
              <a:spcBef>
                <a:spcPts val="250"/>
              </a:spcBef>
              <a:buFont typeface="Times New Roman"/>
              <a:buChar char="•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Reflection of very large free energy gaps required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ts val="2735"/>
              </a:lnSpc>
            </a:pPr>
            <a:r>
              <a:rPr sz="2400" dirty="0">
                <a:latin typeface="Times New Roman"/>
                <a:cs typeface="Times New Roman"/>
              </a:rPr>
              <a:t>existence of single unique native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state</a:t>
            </a:r>
            <a:endParaRPr sz="2400">
              <a:latin typeface="Times New Roman"/>
              <a:cs typeface="Times New Roman"/>
            </a:endParaRPr>
          </a:p>
          <a:p>
            <a:pPr marL="355600" marR="6350" indent="-342900">
              <a:lnSpc>
                <a:spcPts val="2590"/>
              </a:lnSpc>
              <a:spcBef>
                <a:spcPts val="615"/>
              </a:spcBef>
              <a:buFont typeface="Times New Roman"/>
              <a:buChar char="•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Prediction possible because (magnitude of actual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free  energy gap) &gt;&gt; (error in free energy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calculation)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50"/>
              </a:spcBef>
              <a:buFont typeface="Times New Roman"/>
              <a:buChar char="•"/>
              <a:tabLst>
                <a:tab pos="356235" algn="l"/>
                <a:tab pos="1827530" algn="l"/>
              </a:tabLst>
            </a:pPr>
            <a:r>
              <a:rPr sz="2400" dirty="0">
                <a:latin typeface="Times New Roman"/>
                <a:cs typeface="Times New Roman"/>
              </a:rPr>
              <a:t>Challenge:	how to </a:t>
            </a:r>
            <a:r>
              <a:rPr sz="2400" spc="-5" dirty="0">
                <a:latin typeface="Times New Roman"/>
                <a:cs typeface="Times New Roman"/>
              </a:rPr>
              <a:t>sample </a:t>
            </a:r>
            <a:r>
              <a:rPr sz="2400" dirty="0">
                <a:latin typeface="Times New Roman"/>
                <a:cs typeface="Times New Roman"/>
              </a:rPr>
              <a:t>close to native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state?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8646" y="826770"/>
            <a:ext cx="6826250" cy="681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latin typeface="Times New Roman"/>
                <a:cs typeface="Times New Roman"/>
              </a:rPr>
              <a:t>How to find global</a:t>
            </a:r>
            <a:r>
              <a:rPr sz="4400" b="0" spc="-100" dirty="0">
                <a:latin typeface="Times New Roman"/>
                <a:cs typeface="Times New Roman"/>
              </a:rPr>
              <a:t> </a:t>
            </a:r>
            <a:r>
              <a:rPr sz="4400" b="0" dirty="0">
                <a:latin typeface="Times New Roman"/>
                <a:cs typeface="Times New Roman"/>
              </a:rPr>
              <a:t>minimum?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6235" algn="l"/>
              </a:tabLst>
            </a:pPr>
            <a:r>
              <a:rPr dirty="0"/>
              <a:t>Smarter</a:t>
            </a:r>
            <a:r>
              <a:rPr spc="-65" dirty="0"/>
              <a:t> </a:t>
            </a:r>
            <a:r>
              <a:rPr dirty="0"/>
              <a:t>algorithms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6235" algn="l"/>
                <a:tab pos="4140835" algn="l"/>
              </a:tabLst>
            </a:pPr>
            <a:r>
              <a:rPr dirty="0"/>
              <a:t>Volunteer  </a:t>
            </a:r>
            <a:r>
              <a:rPr spc="20" dirty="0"/>
              <a:t> </a:t>
            </a:r>
            <a:r>
              <a:rPr dirty="0"/>
              <a:t>computing:	rosetta@home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6235" algn="l"/>
                <a:tab pos="2514600" algn="l"/>
              </a:tabLst>
            </a:pPr>
            <a:r>
              <a:rPr dirty="0"/>
              <a:t>Start  </a:t>
            </a:r>
            <a:r>
              <a:rPr spc="15" dirty="0"/>
              <a:t> </a:t>
            </a:r>
            <a:r>
              <a:rPr dirty="0"/>
              <a:t>closer:	comparative</a:t>
            </a:r>
            <a:r>
              <a:rPr spc="-60" dirty="0"/>
              <a:t> </a:t>
            </a:r>
            <a:r>
              <a:rPr dirty="0"/>
              <a:t>modeling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Times New Roman"/>
              <a:buChar char="•"/>
              <a:tabLst>
                <a:tab pos="356235" algn="l"/>
              </a:tabLst>
            </a:pPr>
            <a:r>
              <a:rPr dirty="0"/>
              <a:t>Use experimental data to limit</a:t>
            </a:r>
            <a:r>
              <a:rPr spc="-60" dirty="0"/>
              <a:t> </a:t>
            </a:r>
            <a:r>
              <a:rPr spc="5" dirty="0"/>
              <a:t>search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6235" algn="l"/>
              </a:tabLst>
            </a:pPr>
            <a:r>
              <a:rPr dirty="0"/>
              <a:t>Collective brain </a:t>
            </a:r>
            <a:r>
              <a:rPr spc="5" dirty="0"/>
              <a:t>power </a:t>
            </a:r>
            <a:r>
              <a:rPr dirty="0"/>
              <a:t>of game</a:t>
            </a:r>
            <a:r>
              <a:rPr spc="-70" dirty="0"/>
              <a:t> </a:t>
            </a:r>
            <a:r>
              <a:rPr dirty="0"/>
              <a:t>playing</a:t>
            </a:r>
          </a:p>
          <a:p>
            <a:pPr marL="355600">
              <a:lnSpc>
                <a:spcPct val="100000"/>
              </a:lnSpc>
              <a:tabLst>
                <a:tab pos="2039620" algn="l"/>
              </a:tabLst>
            </a:pPr>
            <a:r>
              <a:rPr spc="5" dirty="0"/>
              <a:t>humans:	</a:t>
            </a:r>
            <a:r>
              <a:rPr dirty="0"/>
              <a:t>http:fold.it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2446" y="249682"/>
            <a:ext cx="7432675" cy="1229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b="0" spc="-5" dirty="0">
                <a:latin typeface="Times New Roman"/>
                <a:cs typeface="Times New Roman"/>
              </a:rPr>
              <a:t>Use </a:t>
            </a:r>
            <a:r>
              <a:rPr sz="4000" b="0" dirty="0">
                <a:latin typeface="Times New Roman"/>
                <a:cs typeface="Times New Roman"/>
              </a:rPr>
              <a:t>experimental </a:t>
            </a:r>
            <a:r>
              <a:rPr sz="4000" b="0" spc="-5" dirty="0">
                <a:latin typeface="Times New Roman"/>
                <a:cs typeface="Times New Roman"/>
              </a:rPr>
              <a:t>data to help</a:t>
            </a:r>
            <a:r>
              <a:rPr sz="4000" b="0" spc="-25" dirty="0">
                <a:latin typeface="Times New Roman"/>
                <a:cs typeface="Times New Roman"/>
              </a:rPr>
              <a:t> </a:t>
            </a:r>
            <a:r>
              <a:rPr sz="4000" b="0" dirty="0">
                <a:latin typeface="Times New Roman"/>
                <a:cs typeface="Times New Roman"/>
              </a:rPr>
              <a:t>locate</a:t>
            </a:r>
            <a:endParaRPr sz="40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4000" b="0" dirty="0">
                <a:latin typeface="Times New Roman"/>
                <a:cs typeface="Times New Roman"/>
              </a:rPr>
              <a:t>global</a:t>
            </a:r>
            <a:r>
              <a:rPr sz="4000" b="0" spc="-85" dirty="0">
                <a:latin typeface="Times New Roman"/>
                <a:cs typeface="Times New Roman"/>
              </a:rPr>
              <a:t> </a:t>
            </a:r>
            <a:r>
              <a:rPr sz="4000" b="0" spc="-5" dirty="0">
                <a:latin typeface="Times New Roman"/>
                <a:cs typeface="Times New Roman"/>
              </a:rPr>
              <a:t>minimum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2166746"/>
            <a:ext cx="7343140" cy="274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X-ray diffraction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data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Backbone only NMR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data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Times New Roman"/>
              <a:buChar char="•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Low resolution CryoEM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density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Different from traditional approaches: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data  guides search, does not specify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structure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401" y="7620"/>
            <a:ext cx="8458200" cy="1108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spc="-5" dirty="0">
                <a:latin typeface="Times New Roman"/>
                <a:cs typeface="Times New Roman"/>
              </a:rPr>
              <a:t>Strong validation criterion—lower energies</a:t>
            </a:r>
            <a:r>
              <a:rPr sz="3600" spc="10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in</a:t>
            </a:r>
            <a:endParaRPr sz="3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600" spc="-5" dirty="0">
                <a:latin typeface="Times New Roman"/>
                <a:cs typeface="Times New Roman"/>
              </a:rPr>
              <a:t>data-constrained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calculation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0" y="1600199"/>
            <a:ext cx="6324600" cy="5257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6790" y="343153"/>
            <a:ext cx="7569200" cy="1097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3600" b="0" dirty="0">
                <a:latin typeface="Times New Roman"/>
                <a:cs typeface="Times New Roman"/>
              </a:rPr>
              <a:t>MPMV </a:t>
            </a:r>
            <a:r>
              <a:rPr sz="3600" b="0" spc="-5" dirty="0">
                <a:latin typeface="Times New Roman"/>
                <a:cs typeface="Times New Roman"/>
              </a:rPr>
              <a:t>retroviral protease </a:t>
            </a:r>
            <a:r>
              <a:rPr sz="3600" b="0" dirty="0">
                <a:latin typeface="Times New Roman"/>
                <a:cs typeface="Times New Roman"/>
              </a:rPr>
              <a:t>had</a:t>
            </a:r>
            <a:r>
              <a:rPr sz="3600" b="0" spc="40" dirty="0">
                <a:latin typeface="Times New Roman"/>
                <a:cs typeface="Times New Roman"/>
              </a:rPr>
              <a:t> </a:t>
            </a:r>
            <a:r>
              <a:rPr sz="3600" b="0" spc="-5" dirty="0">
                <a:latin typeface="Times New Roman"/>
                <a:cs typeface="Times New Roman"/>
              </a:rPr>
              <a:t>resisted</a:t>
            </a:r>
            <a:endParaRPr sz="3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600" b="0" dirty="0">
                <a:latin typeface="Times New Roman"/>
                <a:cs typeface="Times New Roman"/>
              </a:rPr>
              <a:t>crystal structure </a:t>
            </a:r>
            <a:r>
              <a:rPr sz="3600" b="0" spc="-5" dirty="0">
                <a:latin typeface="Times New Roman"/>
                <a:cs typeface="Times New Roman"/>
              </a:rPr>
              <a:t>determination </a:t>
            </a:r>
            <a:r>
              <a:rPr sz="3600" b="0" dirty="0">
                <a:latin typeface="Times New Roman"/>
                <a:cs typeface="Times New Roman"/>
              </a:rPr>
              <a:t>efforts</a:t>
            </a:r>
            <a:r>
              <a:rPr sz="3600" b="0" spc="-35" dirty="0">
                <a:latin typeface="Times New Roman"/>
                <a:cs typeface="Times New Roman"/>
              </a:rPr>
              <a:t> </a:t>
            </a:r>
            <a:r>
              <a:rPr sz="3600" b="0" dirty="0">
                <a:latin typeface="Times New Roman"/>
                <a:cs typeface="Times New Roman"/>
              </a:rPr>
              <a:t>for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40434"/>
            <a:ext cx="7946390" cy="3700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>
              <a:lnSpc>
                <a:spcPts val="4054"/>
              </a:lnSpc>
            </a:pPr>
            <a:r>
              <a:rPr sz="3600" dirty="0">
                <a:latin typeface="Times New Roman"/>
                <a:cs typeface="Times New Roman"/>
              </a:rPr>
              <a:t>&gt; 5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years</a:t>
            </a:r>
            <a:endParaRPr sz="3600">
              <a:latin typeface="Times New Roman"/>
              <a:cs typeface="Times New Roman"/>
            </a:endParaRPr>
          </a:p>
          <a:p>
            <a:pPr marL="355600" indent="-342900">
              <a:lnSpc>
                <a:spcPts val="3575"/>
              </a:lnSpc>
              <a:buFont typeface="Times New Roman"/>
              <a:buChar char="•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Diffraction data collected but no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phase</a:t>
            </a:r>
            <a:endParaRPr sz="3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Times New Roman"/>
                <a:cs typeface="Times New Roman"/>
              </a:rPr>
              <a:t>information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Despite extensive efforts,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molecular</a:t>
            </a:r>
            <a:endParaRPr sz="3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Times New Roman"/>
                <a:cs typeface="Times New Roman"/>
              </a:rPr>
              <a:t>replacement failed with all available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templates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Only known monomeric retroviral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protease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Posted as FoldIt puzzle two months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ago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51101" y="0"/>
            <a:ext cx="5330825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8475" y="0"/>
            <a:ext cx="840105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0" y="0"/>
            <a:ext cx="3470275" cy="3728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39850"/>
            <a:ext cx="3516248" cy="3730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787900"/>
            <a:ext cx="9144000" cy="20700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9264" y="3700271"/>
            <a:ext cx="438912" cy="15361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64989" y="3726560"/>
            <a:ext cx="273685" cy="1344295"/>
          </a:xfrm>
          <a:custGeom>
            <a:avLst/>
            <a:gdLst/>
            <a:ahLst/>
            <a:cxnLst/>
            <a:rect l="l" t="t" r="r" b="b"/>
            <a:pathLst>
              <a:path w="273685" h="1344295">
                <a:moveTo>
                  <a:pt x="0" y="1252093"/>
                </a:moveTo>
                <a:lnTo>
                  <a:pt x="27686" y="1343914"/>
                </a:lnTo>
                <a:lnTo>
                  <a:pt x="77638" y="1275969"/>
                </a:lnTo>
                <a:lnTo>
                  <a:pt x="53975" y="1275969"/>
                </a:lnTo>
                <a:lnTo>
                  <a:pt x="25781" y="1271143"/>
                </a:lnTo>
                <a:lnTo>
                  <a:pt x="28228" y="1256974"/>
                </a:lnTo>
                <a:lnTo>
                  <a:pt x="0" y="1252093"/>
                </a:lnTo>
                <a:close/>
              </a:path>
              <a:path w="273685" h="1344295">
                <a:moveTo>
                  <a:pt x="28228" y="1256974"/>
                </a:moveTo>
                <a:lnTo>
                  <a:pt x="25781" y="1271143"/>
                </a:lnTo>
                <a:lnTo>
                  <a:pt x="53975" y="1275969"/>
                </a:lnTo>
                <a:lnTo>
                  <a:pt x="56414" y="1261848"/>
                </a:lnTo>
                <a:lnTo>
                  <a:pt x="28228" y="1256974"/>
                </a:lnTo>
                <a:close/>
              </a:path>
              <a:path w="273685" h="1344295">
                <a:moveTo>
                  <a:pt x="56414" y="1261848"/>
                </a:moveTo>
                <a:lnTo>
                  <a:pt x="53975" y="1275969"/>
                </a:lnTo>
                <a:lnTo>
                  <a:pt x="77638" y="1275969"/>
                </a:lnTo>
                <a:lnTo>
                  <a:pt x="84455" y="1266697"/>
                </a:lnTo>
                <a:lnTo>
                  <a:pt x="56414" y="1261848"/>
                </a:lnTo>
                <a:close/>
              </a:path>
              <a:path w="273685" h="1344295">
                <a:moveTo>
                  <a:pt x="245363" y="0"/>
                </a:moveTo>
                <a:lnTo>
                  <a:pt x="28228" y="1256974"/>
                </a:lnTo>
                <a:lnTo>
                  <a:pt x="56414" y="1261848"/>
                </a:lnTo>
                <a:lnTo>
                  <a:pt x="273558" y="4952"/>
                </a:lnTo>
                <a:lnTo>
                  <a:pt x="245363" y="0"/>
                </a:lnTo>
                <a:close/>
              </a:path>
            </a:pathLst>
          </a:custGeom>
          <a:solidFill>
            <a:srgbClr val="FF05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1037" y="5237226"/>
            <a:ext cx="8185150" cy="130175"/>
          </a:xfrm>
          <a:custGeom>
            <a:avLst/>
            <a:gdLst/>
            <a:ahLst/>
            <a:cxnLst/>
            <a:rect l="l" t="t" r="r" b="b"/>
            <a:pathLst>
              <a:path w="8185150" h="130175">
                <a:moveTo>
                  <a:pt x="0" y="130175"/>
                </a:moveTo>
                <a:lnTo>
                  <a:pt x="8185150" y="130175"/>
                </a:lnTo>
                <a:lnTo>
                  <a:pt x="8185150" y="0"/>
                </a:lnTo>
                <a:lnTo>
                  <a:pt x="0" y="0"/>
                </a:lnTo>
                <a:lnTo>
                  <a:pt x="0" y="130175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78268" y="4059935"/>
            <a:ext cx="829055" cy="10652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91425" y="4085844"/>
            <a:ext cx="635635" cy="873760"/>
          </a:xfrm>
          <a:custGeom>
            <a:avLst/>
            <a:gdLst/>
            <a:ahLst/>
            <a:cxnLst/>
            <a:rect l="l" t="t" r="r" b="b"/>
            <a:pathLst>
              <a:path w="635634" h="873760">
                <a:moveTo>
                  <a:pt x="15367" y="778890"/>
                </a:moveTo>
                <a:lnTo>
                  <a:pt x="0" y="873505"/>
                </a:lnTo>
                <a:lnTo>
                  <a:pt x="84963" y="829055"/>
                </a:lnTo>
                <a:lnTo>
                  <a:pt x="77915" y="823975"/>
                </a:lnTo>
                <a:lnTo>
                  <a:pt x="53340" y="823975"/>
                </a:lnTo>
                <a:lnTo>
                  <a:pt x="30225" y="807211"/>
                </a:lnTo>
                <a:lnTo>
                  <a:pt x="38581" y="795624"/>
                </a:lnTo>
                <a:lnTo>
                  <a:pt x="15367" y="778890"/>
                </a:lnTo>
                <a:close/>
              </a:path>
              <a:path w="635634" h="873760">
                <a:moveTo>
                  <a:pt x="38581" y="795624"/>
                </a:moveTo>
                <a:lnTo>
                  <a:pt x="30225" y="807211"/>
                </a:lnTo>
                <a:lnTo>
                  <a:pt x="53340" y="823975"/>
                </a:lnTo>
                <a:lnTo>
                  <a:pt x="61744" y="812320"/>
                </a:lnTo>
                <a:lnTo>
                  <a:pt x="38581" y="795624"/>
                </a:lnTo>
                <a:close/>
              </a:path>
              <a:path w="635634" h="873760">
                <a:moveTo>
                  <a:pt x="61744" y="812320"/>
                </a:moveTo>
                <a:lnTo>
                  <a:pt x="53340" y="823975"/>
                </a:lnTo>
                <a:lnTo>
                  <a:pt x="77915" y="823975"/>
                </a:lnTo>
                <a:lnTo>
                  <a:pt x="61744" y="812320"/>
                </a:lnTo>
                <a:close/>
              </a:path>
              <a:path w="635634" h="873760">
                <a:moveTo>
                  <a:pt x="612267" y="0"/>
                </a:moveTo>
                <a:lnTo>
                  <a:pt x="38581" y="795624"/>
                </a:lnTo>
                <a:lnTo>
                  <a:pt x="61744" y="812320"/>
                </a:lnTo>
                <a:lnTo>
                  <a:pt x="635507" y="16636"/>
                </a:lnTo>
                <a:lnTo>
                  <a:pt x="612267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82951" y="4700587"/>
            <a:ext cx="1103630" cy="370205"/>
          </a:xfrm>
          <a:custGeom>
            <a:avLst/>
            <a:gdLst/>
            <a:ahLst/>
            <a:cxnLst/>
            <a:rect l="l" t="t" r="r" b="b"/>
            <a:pathLst>
              <a:path w="1103629" h="370204">
                <a:moveTo>
                  <a:pt x="0" y="369887"/>
                </a:moveTo>
                <a:lnTo>
                  <a:pt x="1103312" y="369887"/>
                </a:lnTo>
                <a:lnTo>
                  <a:pt x="1103312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83764" y="4648200"/>
            <a:ext cx="1642872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21252" y="4648200"/>
            <a:ext cx="481584" cy="67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862198" y="4736592"/>
            <a:ext cx="126238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D4D400"/>
                </a:solidFill>
                <a:latin typeface="Times New Roman"/>
                <a:cs typeface="Times New Roman"/>
              </a:rPr>
              <a:t>spvinc</a:t>
            </a:r>
            <a:r>
              <a:rPr sz="2400" b="1" dirty="0">
                <a:solidFill>
                  <a:srgbClr val="D4D400"/>
                </a:solidFill>
                <a:latin typeface="Times New Roman"/>
                <a:cs typeface="Times New Roman"/>
              </a:rPr>
              <a:t>e</a:t>
            </a:r>
            <a:r>
              <a:rPr sz="2400" b="1" spc="-5" dirty="0">
                <a:solidFill>
                  <a:srgbClr val="D4D400"/>
                </a:solidFill>
                <a:latin typeface="Times New Roman"/>
                <a:cs typeface="Times New Roman"/>
              </a:rPr>
              <a:t>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183892" y="4812791"/>
            <a:ext cx="1318259" cy="6598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10816" y="4839715"/>
            <a:ext cx="1124585" cy="473709"/>
          </a:xfrm>
          <a:custGeom>
            <a:avLst/>
            <a:gdLst/>
            <a:ahLst/>
            <a:cxnLst/>
            <a:rect l="l" t="t" r="r" b="b"/>
            <a:pathLst>
              <a:path w="1124585" h="473710">
                <a:moveTo>
                  <a:pt x="1039692" y="446758"/>
                </a:moveTo>
                <a:lnTo>
                  <a:pt x="1028953" y="473328"/>
                </a:lnTo>
                <a:lnTo>
                  <a:pt x="1124458" y="465708"/>
                </a:lnTo>
                <a:lnTo>
                  <a:pt x="1112477" y="452119"/>
                </a:lnTo>
                <a:lnTo>
                  <a:pt x="1052957" y="452119"/>
                </a:lnTo>
                <a:lnTo>
                  <a:pt x="1039692" y="446758"/>
                </a:lnTo>
                <a:close/>
              </a:path>
              <a:path w="1124585" h="473710">
                <a:moveTo>
                  <a:pt x="1050367" y="420344"/>
                </a:moveTo>
                <a:lnTo>
                  <a:pt x="1039692" y="446758"/>
                </a:lnTo>
                <a:lnTo>
                  <a:pt x="1052957" y="452119"/>
                </a:lnTo>
                <a:lnTo>
                  <a:pt x="1063624" y="425703"/>
                </a:lnTo>
                <a:lnTo>
                  <a:pt x="1050367" y="420344"/>
                </a:lnTo>
                <a:close/>
              </a:path>
              <a:path w="1124585" h="473710">
                <a:moveTo>
                  <a:pt x="1061084" y="393826"/>
                </a:moveTo>
                <a:lnTo>
                  <a:pt x="1050367" y="420344"/>
                </a:lnTo>
                <a:lnTo>
                  <a:pt x="1063624" y="425703"/>
                </a:lnTo>
                <a:lnTo>
                  <a:pt x="1052957" y="452119"/>
                </a:lnTo>
                <a:lnTo>
                  <a:pt x="1112477" y="452119"/>
                </a:lnTo>
                <a:lnTo>
                  <a:pt x="1061084" y="393826"/>
                </a:lnTo>
                <a:close/>
              </a:path>
              <a:path w="1124585" h="473710">
                <a:moveTo>
                  <a:pt x="10667" y="0"/>
                </a:moveTo>
                <a:lnTo>
                  <a:pt x="0" y="26542"/>
                </a:lnTo>
                <a:lnTo>
                  <a:pt x="1039692" y="446758"/>
                </a:lnTo>
                <a:lnTo>
                  <a:pt x="1050367" y="420344"/>
                </a:lnTo>
                <a:lnTo>
                  <a:pt x="10667" y="0"/>
                </a:lnTo>
                <a:close/>
              </a:path>
            </a:pathLst>
          </a:custGeom>
          <a:solidFill>
            <a:srgbClr val="B5B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46775" y="392049"/>
            <a:ext cx="3197224" cy="37020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02225" y="4418012"/>
            <a:ext cx="1078230" cy="370205"/>
          </a:xfrm>
          <a:custGeom>
            <a:avLst/>
            <a:gdLst/>
            <a:ahLst/>
            <a:cxnLst/>
            <a:rect l="l" t="t" r="r" b="b"/>
            <a:pathLst>
              <a:path w="1078229" h="370204">
                <a:moveTo>
                  <a:pt x="0" y="369887"/>
                </a:moveTo>
                <a:lnTo>
                  <a:pt x="1077912" y="369887"/>
                </a:lnTo>
                <a:lnTo>
                  <a:pt x="1077912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181980" y="4454017"/>
            <a:ext cx="804545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05EB"/>
                </a:solidFill>
                <a:latin typeface="Times New Roman"/>
                <a:cs typeface="Times New Roman"/>
              </a:rPr>
              <a:t>grabh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81980" y="4819777"/>
            <a:ext cx="48260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05EB"/>
                </a:solidFill>
                <a:latin typeface="Times New Roman"/>
                <a:cs typeface="Times New Roman"/>
              </a:rPr>
              <a:t>orn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005826" y="4494276"/>
            <a:ext cx="675005" cy="368300"/>
          </a:xfrm>
          <a:custGeom>
            <a:avLst/>
            <a:gdLst/>
            <a:ahLst/>
            <a:cxnLst/>
            <a:rect l="l" t="t" r="r" b="b"/>
            <a:pathLst>
              <a:path w="675004" h="368300">
                <a:moveTo>
                  <a:pt x="0" y="368300"/>
                </a:moveTo>
                <a:lnTo>
                  <a:pt x="674687" y="368300"/>
                </a:lnTo>
                <a:lnTo>
                  <a:pt x="674687" y="0"/>
                </a:lnTo>
                <a:lnTo>
                  <a:pt x="0" y="0"/>
                </a:lnTo>
                <a:lnTo>
                  <a:pt x="0" y="368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085835" y="4530217"/>
            <a:ext cx="705485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AC00"/>
                </a:solidFill>
                <a:latin typeface="Times New Roman"/>
                <a:cs typeface="Times New Roman"/>
              </a:rPr>
              <a:t>mimi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2567" y="35052"/>
            <a:ext cx="2208530" cy="293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113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Molecular  </a:t>
            </a:r>
            <a:r>
              <a:rPr sz="2400" spc="-5" dirty="0">
                <a:latin typeface="Times New Roman"/>
                <a:cs typeface="Times New Roman"/>
              </a:rPr>
              <a:t>replacement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was  successful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99700"/>
              </a:lnSpc>
              <a:spcBef>
                <a:spcPts val="45"/>
              </a:spcBef>
            </a:pPr>
            <a:r>
              <a:rPr sz="2400" spc="-5" dirty="0">
                <a:latin typeface="Times New Roman"/>
                <a:cs typeface="Times New Roman"/>
              </a:rPr>
              <a:t>Mimi</a:t>
            </a:r>
            <a:r>
              <a:rPr sz="2400" spc="-5" dirty="0">
                <a:latin typeface="MS PGothic"/>
                <a:cs typeface="MS PGothic"/>
              </a:rPr>
              <a:t>’</a:t>
            </a:r>
            <a:r>
              <a:rPr sz="2400" spc="-5" dirty="0">
                <a:latin typeface="Times New Roman"/>
                <a:cs typeface="Times New Roman"/>
              </a:rPr>
              <a:t>s model  </a:t>
            </a:r>
            <a:r>
              <a:rPr sz="2400" dirty="0">
                <a:latin typeface="Times New Roman"/>
                <a:cs typeface="Times New Roman"/>
              </a:rPr>
              <a:t>and allowed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rapid  </a:t>
            </a:r>
            <a:r>
              <a:rPr sz="2400" spc="-5" dirty="0">
                <a:latin typeface="Times New Roman"/>
                <a:cs typeface="Times New Roman"/>
              </a:rPr>
              <a:t>determination </a:t>
            </a:r>
            <a:r>
              <a:rPr sz="2400" dirty="0">
                <a:latin typeface="Times New Roman"/>
                <a:cs typeface="Times New Roman"/>
              </a:rPr>
              <a:t>of  the structure  (blue)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5610" y="826770"/>
            <a:ext cx="3192145" cy="681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latin typeface="Times New Roman"/>
                <a:cs typeface="Times New Roman"/>
              </a:rPr>
              <a:t>End of</a:t>
            </a:r>
            <a:r>
              <a:rPr sz="4400" b="0" spc="-100" dirty="0">
                <a:latin typeface="Times New Roman"/>
                <a:cs typeface="Times New Roman"/>
              </a:rPr>
              <a:t> </a:t>
            </a:r>
            <a:r>
              <a:rPr sz="4400" b="0" dirty="0">
                <a:latin typeface="Times New Roman"/>
                <a:cs typeface="Times New Roman"/>
              </a:rPr>
              <a:t>lecture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335" y="457200"/>
            <a:ext cx="9073664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8859" rIns="0" bIns="0" rtlCol="0">
            <a:spAutoFit/>
          </a:bodyPr>
          <a:lstStyle/>
          <a:p>
            <a:pPr marL="1379220">
              <a:lnSpc>
                <a:spcPct val="100000"/>
              </a:lnSpc>
            </a:pPr>
            <a:r>
              <a:rPr sz="2400" b="0" spc="-10" dirty="0">
                <a:latin typeface="Times New Roman"/>
                <a:cs typeface="Times New Roman"/>
              </a:rPr>
              <a:t>Energy </a:t>
            </a:r>
            <a:r>
              <a:rPr sz="2400" b="0" dirty="0">
                <a:latin typeface="Times New Roman"/>
                <a:cs typeface="Times New Roman"/>
              </a:rPr>
              <a:t>landscapes for </a:t>
            </a:r>
            <a:r>
              <a:rPr sz="2400" b="0" spc="-30" dirty="0">
                <a:latin typeface="Times New Roman"/>
                <a:cs typeface="Times New Roman"/>
              </a:rPr>
              <a:t>117</a:t>
            </a:r>
            <a:r>
              <a:rPr sz="2400" b="0" spc="-95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proteins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107185"/>
            <a:ext cx="7498715" cy="4981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20345" indent="-342900">
              <a:lnSpc>
                <a:spcPts val="2590"/>
              </a:lnSpc>
              <a:buAutoNum type="romanUcPeriod"/>
              <a:tabLst>
                <a:tab pos="342900" algn="l"/>
                <a:tab pos="4318635" algn="l"/>
              </a:tabLst>
            </a:pPr>
            <a:r>
              <a:rPr sz="2400" dirty="0">
                <a:latin typeface="Times New Roman"/>
                <a:cs typeface="Times New Roman"/>
              </a:rPr>
              <a:t>Secondary</a:t>
            </a:r>
            <a:r>
              <a:rPr sz="2400" spc="5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structure</a:t>
            </a:r>
            <a:r>
              <a:rPr sz="2400" spc="5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prediction:	prediction of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location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 helices, sheets, and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loops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"/>
              </a:spcBef>
              <a:buFont typeface="Times New Roman"/>
              <a:buAutoNum type="romanUcPeriod"/>
            </a:pPr>
            <a:endParaRPr sz="2450">
              <a:latin typeface="Times New Roman"/>
              <a:cs typeface="Times New Roman"/>
            </a:endParaRPr>
          </a:p>
          <a:p>
            <a:pPr marL="367030" indent="-354330">
              <a:lnSpc>
                <a:spcPts val="2735"/>
              </a:lnSpc>
              <a:buAutoNum type="romanUcPeriod"/>
              <a:tabLst>
                <a:tab pos="367665" algn="l"/>
                <a:tab pos="4057015" algn="l"/>
              </a:tabLst>
            </a:pPr>
            <a:r>
              <a:rPr sz="2400" spc="-5" dirty="0">
                <a:latin typeface="Times New Roman"/>
                <a:cs typeface="Times New Roman"/>
              </a:rPr>
              <a:t>Fold 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recognition</a:t>
            </a:r>
            <a:r>
              <a:rPr sz="2400" spc="5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(threading):	</a:t>
            </a:r>
            <a:r>
              <a:rPr sz="2400" spc="-5" dirty="0">
                <a:latin typeface="Times New Roman"/>
                <a:cs typeface="Times New Roman"/>
              </a:rPr>
              <a:t>determine whether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protein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ts val="2735"/>
              </a:lnSpc>
            </a:pPr>
            <a:r>
              <a:rPr sz="2400" dirty="0">
                <a:latin typeface="Times New Roman"/>
                <a:cs typeface="Times New Roman"/>
              </a:rPr>
              <a:t>sequence is likely to adopt a </a:t>
            </a:r>
            <a:r>
              <a:rPr sz="2400" spc="-5" dirty="0">
                <a:latin typeface="Times New Roman"/>
                <a:cs typeface="Times New Roman"/>
              </a:rPr>
              <a:t>known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fold/structure.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indent="-457200">
              <a:lnSpc>
                <a:spcPts val="2735"/>
              </a:lnSpc>
              <a:buAutoNum type="romanUcPeriod" startAt="3"/>
              <a:tabLst>
                <a:tab pos="470534" algn="l"/>
                <a:tab pos="3540125" algn="l"/>
              </a:tabLst>
            </a:pPr>
            <a:r>
              <a:rPr sz="2400" spc="-5" dirty="0">
                <a:latin typeface="Times New Roman"/>
                <a:cs typeface="Times New Roman"/>
              </a:rPr>
              <a:t>Comparative  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Modeling:	prediction of structure based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ts val="2735"/>
              </a:lnSpc>
            </a:pPr>
            <a:r>
              <a:rPr sz="2400" dirty="0">
                <a:latin typeface="Times New Roman"/>
                <a:cs typeface="Times New Roman"/>
              </a:rPr>
              <a:t>structure of a closely related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homologue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3250">
              <a:latin typeface="Times New Roman"/>
              <a:cs typeface="Times New Roman"/>
            </a:endParaRPr>
          </a:p>
          <a:p>
            <a:pPr marL="469900" marR="499109" indent="-457200">
              <a:lnSpc>
                <a:spcPts val="2590"/>
              </a:lnSpc>
              <a:buAutoNum type="romanUcPeriod" startAt="3"/>
              <a:tabLst>
                <a:tab pos="470534" algn="l"/>
                <a:tab pos="4248785" algn="l"/>
              </a:tabLst>
            </a:pPr>
            <a:r>
              <a:rPr sz="2400" spc="-5" dirty="0">
                <a:latin typeface="Times New Roman"/>
                <a:cs typeface="Times New Roman"/>
              </a:rPr>
              <a:t>Ab  </a:t>
            </a:r>
            <a:r>
              <a:rPr sz="2400" dirty="0">
                <a:latin typeface="Times New Roman"/>
                <a:cs typeface="Times New Roman"/>
              </a:rPr>
              <a:t>initio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structure</a:t>
            </a:r>
            <a:r>
              <a:rPr sz="2400" spc="3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prediction:	predict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protein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tertiary  structure de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novo.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imes New Roman"/>
              <a:buAutoNum type="romanUcPeriod" startAt="3"/>
            </a:pPr>
            <a:endParaRPr sz="2750">
              <a:latin typeface="Times New Roman"/>
              <a:cs typeface="Times New Roman"/>
            </a:endParaRPr>
          </a:p>
          <a:p>
            <a:pPr marL="469900" marR="2844165" indent="-457200">
              <a:lnSpc>
                <a:spcPts val="2590"/>
              </a:lnSpc>
              <a:buAutoNum type="romanUcPeriod" startAt="3"/>
              <a:tabLst>
                <a:tab pos="487045" algn="l"/>
              </a:tabLst>
            </a:pPr>
            <a:r>
              <a:rPr sz="2400" dirty="0">
                <a:latin typeface="Times New Roman"/>
                <a:cs typeface="Times New Roman"/>
              </a:rPr>
              <a:t>CASP protein structure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prediction  </a:t>
            </a:r>
            <a:r>
              <a:rPr sz="2400" spc="-5" dirty="0">
                <a:latin typeface="Times New Roman"/>
                <a:cs typeface="Times New Roman"/>
              </a:rPr>
              <a:t>competition/experiment.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047" rIns="0" bIns="0" rtlCol="0">
            <a:spAutoFit/>
          </a:bodyPr>
          <a:lstStyle/>
          <a:p>
            <a:pPr marL="2450465">
              <a:lnSpc>
                <a:spcPct val="100000"/>
              </a:lnSpc>
            </a:pPr>
            <a:r>
              <a:rPr sz="2800" b="0" dirty="0">
                <a:solidFill>
                  <a:srgbClr val="3333CC"/>
                </a:solidFill>
                <a:latin typeface="Times New Roman"/>
                <a:cs typeface="Times New Roman"/>
              </a:rPr>
              <a:t>Structure</a:t>
            </a:r>
            <a:r>
              <a:rPr sz="2800" b="0" spc="-70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3333CC"/>
                </a:solidFill>
                <a:latin typeface="Times New Roman"/>
                <a:cs typeface="Times New Roman"/>
              </a:rPr>
              <a:t>Prediction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254505"/>
            <a:ext cx="7606030" cy="3303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6235" algn="l"/>
              </a:tabLst>
            </a:pPr>
            <a:r>
              <a:rPr sz="2400" spc="-5" dirty="0">
                <a:latin typeface="Times New Roman"/>
                <a:cs typeface="Times New Roman"/>
              </a:rPr>
              <a:t>43-70 new NMR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X-ray </a:t>
            </a:r>
            <a:r>
              <a:rPr sz="2400" dirty="0">
                <a:latin typeface="Times New Roman"/>
                <a:cs typeface="Times New Roman"/>
              </a:rPr>
              <a:t>structures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(unpublished)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Times New Roman"/>
              <a:buChar char="•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4000 predictions from 98 different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groups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Times New Roman"/>
              <a:buChar char="•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Types of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predictions</a:t>
            </a:r>
            <a:endParaRPr sz="2400">
              <a:latin typeface="Times New Roman"/>
              <a:cs typeface="Times New Roman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75"/>
              </a:spcBef>
              <a:buFont typeface="Times New Roman"/>
              <a:buChar char="–"/>
              <a:tabLst>
                <a:tab pos="756920" algn="l"/>
                <a:tab pos="3524885" algn="l"/>
              </a:tabLst>
            </a:pPr>
            <a:r>
              <a:rPr sz="2400" spc="-5" dirty="0">
                <a:latin typeface="Times New Roman"/>
                <a:cs typeface="Times New Roman"/>
              </a:rPr>
              <a:t>Homology  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modeling:	</a:t>
            </a:r>
            <a:r>
              <a:rPr sz="2400" dirty="0">
                <a:latin typeface="Times New Roman"/>
                <a:cs typeface="Times New Roman"/>
              </a:rPr>
              <a:t>predict the structure adopted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 sequence </a:t>
            </a:r>
            <a:r>
              <a:rPr sz="2400" b="1" dirty="0">
                <a:latin typeface="Times New Roman"/>
                <a:cs typeface="Times New Roman"/>
              </a:rPr>
              <a:t>a </a:t>
            </a:r>
            <a:r>
              <a:rPr sz="2400" dirty="0">
                <a:latin typeface="Times New Roman"/>
                <a:cs typeface="Times New Roman"/>
              </a:rPr>
              <a:t>that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related to a sequence </a:t>
            </a:r>
            <a:r>
              <a:rPr sz="2400" b="1" spc="-5" dirty="0">
                <a:latin typeface="Times New Roman"/>
                <a:cs typeface="Times New Roman"/>
              </a:rPr>
              <a:t>b </a:t>
            </a:r>
            <a:r>
              <a:rPr sz="2400" dirty="0">
                <a:latin typeface="Times New Roman"/>
                <a:cs typeface="Times New Roman"/>
              </a:rPr>
              <a:t>with known  structure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B</a:t>
            </a:r>
            <a:r>
              <a:rPr sz="2400" spc="-5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Times New Roman"/>
              <a:buChar char="–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Fold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recognition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Times New Roman"/>
              <a:buChar char="–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Ab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initio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947" rIns="0" bIns="0" rtlCol="0">
            <a:spAutoFit/>
          </a:bodyPr>
          <a:lstStyle/>
          <a:p>
            <a:pPr marL="1242695">
              <a:lnSpc>
                <a:spcPct val="100000"/>
              </a:lnSpc>
            </a:pPr>
            <a:r>
              <a:rPr sz="2800" b="0" spc="-5" dirty="0">
                <a:solidFill>
                  <a:srgbClr val="3333CC"/>
                </a:solidFill>
                <a:latin typeface="Times New Roman"/>
                <a:cs typeface="Times New Roman"/>
              </a:rPr>
              <a:t>Blind tests of current methods:</a:t>
            </a:r>
            <a:r>
              <a:rPr sz="2800" b="0" spc="-20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3333CC"/>
                </a:solidFill>
                <a:latin typeface="Times New Roman"/>
                <a:cs typeface="Times New Roman"/>
              </a:rPr>
              <a:t>CASP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769" y="680465"/>
            <a:ext cx="8660765" cy="986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0020" marR="5080" indent="-2687955">
              <a:lnSpc>
                <a:spcPct val="100000"/>
              </a:lnSpc>
            </a:pPr>
            <a:r>
              <a:rPr sz="3200" b="0" dirty="0">
                <a:latin typeface="Times New Roman"/>
                <a:cs typeface="Times New Roman"/>
              </a:rPr>
              <a:t>Native free energy gaps recurrent feature of</a:t>
            </a:r>
            <a:r>
              <a:rPr sz="3200" b="0" spc="-100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structure  prediction</a:t>
            </a:r>
            <a:r>
              <a:rPr sz="3200" b="0" spc="-90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problems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2326766"/>
            <a:ext cx="6884034" cy="2530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64465" indent="-342900">
              <a:lnSpc>
                <a:spcPts val="2590"/>
              </a:lnSpc>
              <a:buFont typeface="Times New Roman"/>
              <a:buChar char="•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Soluble proteins, </a:t>
            </a:r>
            <a:r>
              <a:rPr sz="2400" spc="-5" dirty="0">
                <a:latin typeface="Times New Roman"/>
                <a:cs typeface="Times New Roman"/>
              </a:rPr>
              <a:t>multimeric </a:t>
            </a:r>
            <a:r>
              <a:rPr sz="2400" dirty="0">
                <a:latin typeface="Times New Roman"/>
                <a:cs typeface="Times New Roman"/>
              </a:rPr>
              <a:t>proteins,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heterodimers,  </a:t>
            </a:r>
            <a:r>
              <a:rPr sz="2400" spc="-5" dirty="0">
                <a:latin typeface="Times New Roman"/>
                <a:cs typeface="Times New Roman"/>
              </a:rPr>
              <a:t>RNAs, membrane </a:t>
            </a:r>
            <a:r>
              <a:rPr sz="2400" dirty="0">
                <a:latin typeface="Times New Roman"/>
                <a:cs typeface="Times New Roman"/>
              </a:rPr>
              <a:t>proteins,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etc.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735"/>
              </a:lnSpc>
              <a:spcBef>
                <a:spcPts val="250"/>
              </a:spcBef>
              <a:buFont typeface="Times New Roman"/>
              <a:buChar char="•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Reflection of very large free energy gaps required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ts val="2735"/>
              </a:lnSpc>
            </a:pPr>
            <a:r>
              <a:rPr sz="2400" dirty="0">
                <a:latin typeface="Times New Roman"/>
                <a:cs typeface="Times New Roman"/>
              </a:rPr>
              <a:t>existence of single unique native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state</a:t>
            </a:r>
            <a:endParaRPr sz="2400">
              <a:latin typeface="Times New Roman"/>
              <a:cs typeface="Times New Roman"/>
            </a:endParaRPr>
          </a:p>
          <a:p>
            <a:pPr marL="355600" marR="6350" indent="-342900">
              <a:lnSpc>
                <a:spcPts val="2590"/>
              </a:lnSpc>
              <a:spcBef>
                <a:spcPts val="615"/>
              </a:spcBef>
              <a:buFont typeface="Times New Roman"/>
              <a:buChar char="•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Prediction possible because (magnitude of actual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free  energy gap) &gt;&gt; (error in free energy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calculation)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50"/>
              </a:spcBef>
              <a:buFont typeface="Times New Roman"/>
              <a:buChar char="•"/>
              <a:tabLst>
                <a:tab pos="356235" algn="l"/>
                <a:tab pos="1827530" algn="l"/>
              </a:tabLst>
            </a:pPr>
            <a:r>
              <a:rPr sz="2400" dirty="0">
                <a:latin typeface="Times New Roman"/>
                <a:cs typeface="Times New Roman"/>
              </a:rPr>
              <a:t>Challenge:	how to </a:t>
            </a:r>
            <a:r>
              <a:rPr sz="2400" spc="-5" dirty="0">
                <a:latin typeface="Times New Roman"/>
                <a:cs typeface="Times New Roman"/>
              </a:rPr>
              <a:t>sample </a:t>
            </a:r>
            <a:r>
              <a:rPr sz="2400" dirty="0">
                <a:latin typeface="Times New Roman"/>
                <a:cs typeface="Times New Roman"/>
              </a:rPr>
              <a:t>close to native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state?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7616" y="710438"/>
            <a:ext cx="6127115" cy="92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3070" marR="5080" indent="-1691005">
              <a:lnSpc>
                <a:spcPct val="100000"/>
              </a:lnSpc>
            </a:pPr>
            <a:r>
              <a:rPr sz="3000" b="0" spc="-5" dirty="0">
                <a:latin typeface="Times New Roman"/>
                <a:cs typeface="Times New Roman"/>
              </a:rPr>
              <a:t>Structure modeling </a:t>
            </a:r>
            <a:r>
              <a:rPr sz="3000" b="0" dirty="0">
                <a:latin typeface="Times New Roman"/>
                <a:cs typeface="Times New Roman"/>
              </a:rPr>
              <a:t>in </a:t>
            </a:r>
            <a:r>
              <a:rPr sz="3000" b="0" spc="-5" dirty="0">
                <a:latin typeface="Times New Roman"/>
                <a:cs typeface="Times New Roman"/>
              </a:rPr>
              <a:t>combination </a:t>
            </a:r>
            <a:r>
              <a:rPr sz="3000" b="0" dirty="0">
                <a:latin typeface="Times New Roman"/>
                <a:cs typeface="Times New Roman"/>
              </a:rPr>
              <a:t>with  </a:t>
            </a:r>
            <a:r>
              <a:rPr sz="3000" b="0" spc="-5" dirty="0">
                <a:latin typeface="Times New Roman"/>
                <a:cs typeface="Times New Roman"/>
              </a:rPr>
              <a:t>experimental</a:t>
            </a:r>
            <a:r>
              <a:rPr sz="3000" b="0" spc="-15" dirty="0">
                <a:latin typeface="Times New Roman"/>
                <a:cs typeface="Times New Roman"/>
              </a:rPr>
              <a:t> </a:t>
            </a:r>
            <a:r>
              <a:rPr sz="3000" b="0" dirty="0">
                <a:latin typeface="Times New Roman"/>
                <a:cs typeface="Times New Roman"/>
              </a:rPr>
              <a:t>data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988439"/>
            <a:ext cx="7292340" cy="280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6235" algn="l"/>
              </a:tabLst>
            </a:pPr>
            <a:r>
              <a:rPr sz="2000" dirty="0">
                <a:latin typeface="Times New Roman"/>
                <a:cs typeface="Times New Roman"/>
              </a:rPr>
              <a:t>Phase diffraction data with </a:t>
            </a:r>
            <a:r>
              <a:rPr sz="2000" spc="-5" dirty="0">
                <a:latin typeface="Times New Roman"/>
                <a:cs typeface="Times New Roman"/>
              </a:rPr>
              <a:t>models </a:t>
            </a:r>
            <a:r>
              <a:rPr sz="2000" dirty="0">
                <a:latin typeface="Times New Roman"/>
                <a:cs typeface="Times New Roman"/>
              </a:rPr>
              <a:t>(ab initio, NMR,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homology)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160"/>
              </a:lnSpc>
              <a:spcBef>
                <a:spcPts val="509"/>
              </a:spcBef>
              <a:buFont typeface="Times New Roman"/>
              <a:buChar char="•"/>
              <a:tabLst>
                <a:tab pos="356235" algn="l"/>
              </a:tabLst>
            </a:pPr>
            <a:r>
              <a:rPr sz="2000" dirty="0">
                <a:latin typeface="Times New Roman"/>
                <a:cs typeface="Times New Roman"/>
              </a:rPr>
              <a:t>Higher resolution models starting from low resolution </a:t>
            </a:r>
            <a:r>
              <a:rPr sz="2000" spc="-5" dirty="0">
                <a:latin typeface="Times New Roman"/>
                <a:cs typeface="Times New Roman"/>
              </a:rPr>
              <a:t>X-ray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cryo  EM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maps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4"/>
              </a:spcBef>
              <a:buFont typeface="Times New Roman"/>
              <a:buChar char="•"/>
              <a:tabLst>
                <a:tab pos="356235" algn="l"/>
              </a:tabLst>
            </a:pPr>
            <a:r>
              <a:rPr sz="2000" dirty="0">
                <a:latin typeface="Times New Roman"/>
                <a:cs typeface="Times New Roman"/>
              </a:rPr>
              <a:t>Accurate and rapid model generation from </a:t>
            </a:r>
            <a:r>
              <a:rPr sz="2000" spc="-5" dirty="0">
                <a:latin typeface="Times New Roman"/>
                <a:cs typeface="Times New Roman"/>
              </a:rPr>
              <a:t>limited </a:t>
            </a:r>
            <a:r>
              <a:rPr sz="2000" dirty="0">
                <a:latin typeface="Times New Roman"/>
                <a:cs typeface="Times New Roman"/>
              </a:rPr>
              <a:t>NMR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data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Font typeface="Times New Roman"/>
              <a:buChar char="•"/>
              <a:tabLst>
                <a:tab pos="356235" algn="l"/>
              </a:tabLst>
            </a:pPr>
            <a:r>
              <a:rPr sz="2000" dirty="0">
                <a:latin typeface="Times New Roman"/>
                <a:cs typeface="Times New Roman"/>
              </a:rPr>
              <a:t>Rosetta </a:t>
            </a:r>
            <a:r>
              <a:rPr sz="2000" spc="5" dirty="0">
                <a:latin typeface="Times New Roman"/>
                <a:cs typeface="Times New Roman"/>
              </a:rPr>
              <a:t>now </a:t>
            </a:r>
            <a:r>
              <a:rPr sz="2000" dirty="0">
                <a:latin typeface="Times New Roman"/>
                <a:cs typeface="Times New Roman"/>
              </a:rPr>
              <a:t>generalized to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model</a:t>
            </a: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25"/>
              </a:spcBef>
              <a:buFont typeface="Times New Roman"/>
              <a:buChar char="–"/>
              <a:tabLst>
                <a:tab pos="756920" algn="l"/>
              </a:tabLst>
            </a:pPr>
            <a:r>
              <a:rPr sz="1800" dirty="0">
                <a:latin typeface="Times New Roman"/>
                <a:cs typeface="Times New Roman"/>
              </a:rPr>
              <a:t>Membrane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proteins</a:t>
            </a:r>
            <a:endParaRPr sz="1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15"/>
              </a:spcBef>
              <a:buFont typeface="Times New Roman"/>
              <a:buChar char="–"/>
              <a:tabLst>
                <a:tab pos="756920" algn="l"/>
              </a:tabLst>
            </a:pPr>
            <a:r>
              <a:rPr sz="1800" dirty="0">
                <a:latin typeface="Times New Roman"/>
                <a:cs typeface="Times New Roman"/>
              </a:rPr>
              <a:t>Protein-protein, protein-DNA and </a:t>
            </a:r>
            <a:r>
              <a:rPr sz="1800" spc="-5" dirty="0">
                <a:latin typeface="Times New Roman"/>
                <a:cs typeface="Times New Roman"/>
              </a:rPr>
              <a:t>protein-small molecule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complexes</a:t>
            </a:r>
            <a:endParaRPr sz="1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15"/>
              </a:spcBef>
              <a:buFont typeface="Times New Roman"/>
              <a:buChar char="–"/>
              <a:tabLst>
                <a:tab pos="756920" algn="l"/>
              </a:tabLst>
            </a:pPr>
            <a:r>
              <a:rPr sz="1800" dirty="0">
                <a:latin typeface="Times New Roman"/>
                <a:cs typeface="Times New Roman"/>
              </a:rPr>
              <a:t>Amyloid fibrils and other symmetric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assemblies</a:t>
            </a:r>
            <a:endParaRPr sz="1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15"/>
              </a:spcBef>
              <a:buFont typeface="Times New Roman"/>
              <a:buChar char="–"/>
              <a:tabLst>
                <a:tab pos="756920" algn="l"/>
              </a:tabLst>
            </a:pPr>
            <a:r>
              <a:rPr sz="1800" spc="-5" dirty="0">
                <a:latin typeface="Times New Roman"/>
                <a:cs typeface="Times New Roman"/>
              </a:rPr>
              <a:t>RNA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5300" y="2509646"/>
            <a:ext cx="6610984" cy="986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0310" marR="5080" indent="-2468245">
              <a:lnSpc>
                <a:spcPct val="100000"/>
              </a:lnSpc>
            </a:pPr>
            <a:r>
              <a:rPr sz="3200" b="0" dirty="0">
                <a:latin typeface="Times New Roman"/>
                <a:cs typeface="Times New Roman"/>
              </a:rPr>
              <a:t>FoldIt players can solve hard</a:t>
            </a:r>
            <a:r>
              <a:rPr sz="3200" b="0" spc="-8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refinement  problems!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63925"/>
            <a:ext cx="4641849" cy="3394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124199" cy="3395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4200" y="0"/>
            <a:ext cx="3581400" cy="3584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51354" y="2853816"/>
            <a:ext cx="2566670" cy="986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190" marR="244475" indent="298450">
              <a:lnSpc>
                <a:spcPct val="100000"/>
              </a:lnSpc>
            </a:pPr>
            <a:r>
              <a:rPr sz="2100" b="1" dirty="0">
                <a:solidFill>
                  <a:srgbClr val="0000FF"/>
                </a:solidFill>
                <a:latin typeface="Calibri"/>
                <a:cs typeface="Calibri"/>
              </a:rPr>
              <a:t>Blue = </a:t>
            </a:r>
            <a:r>
              <a:rPr sz="2100" b="1" spc="-10" dirty="0">
                <a:solidFill>
                  <a:srgbClr val="0000FF"/>
                </a:solidFill>
                <a:latin typeface="Calibri"/>
                <a:cs typeface="Calibri"/>
              </a:rPr>
              <a:t>Native  </a:t>
            </a:r>
            <a:r>
              <a:rPr sz="2100" b="1" spc="-15" dirty="0">
                <a:solidFill>
                  <a:srgbClr val="FF0000"/>
                </a:solidFill>
                <a:latin typeface="Calibri"/>
                <a:cs typeface="Calibri"/>
              </a:rPr>
              <a:t>Red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= </a:t>
            </a:r>
            <a:r>
              <a:rPr sz="2100" b="1" spc="-5" dirty="0">
                <a:solidFill>
                  <a:srgbClr val="FF0000"/>
                </a:solidFill>
                <a:latin typeface="Calibri"/>
                <a:cs typeface="Calibri"/>
              </a:rPr>
              <a:t>Foldit</a:t>
            </a:r>
            <a:r>
              <a:rPr sz="21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Calibri"/>
                <a:cs typeface="Calibri"/>
              </a:rPr>
              <a:t>Puzzle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b="1" spc="-10" dirty="0">
                <a:solidFill>
                  <a:srgbClr val="0ED21D"/>
                </a:solidFill>
                <a:latin typeface="Calibri"/>
                <a:cs typeface="Calibri"/>
              </a:rPr>
              <a:t>Green </a:t>
            </a:r>
            <a:r>
              <a:rPr sz="2100" b="1" dirty="0">
                <a:solidFill>
                  <a:srgbClr val="0ED21D"/>
                </a:solidFill>
                <a:latin typeface="Calibri"/>
                <a:cs typeface="Calibri"/>
              </a:rPr>
              <a:t>= </a:t>
            </a:r>
            <a:r>
              <a:rPr sz="2100" b="1" spc="-5" dirty="0">
                <a:solidFill>
                  <a:srgbClr val="0ED21D"/>
                </a:solidFill>
                <a:latin typeface="Calibri"/>
                <a:cs typeface="Calibri"/>
              </a:rPr>
              <a:t>Foldit</a:t>
            </a:r>
            <a:r>
              <a:rPr sz="2100" b="1" spc="-75" dirty="0">
                <a:solidFill>
                  <a:srgbClr val="0ED21D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ED21D"/>
                </a:solidFill>
                <a:latin typeface="Calibri"/>
                <a:cs typeface="Calibri"/>
              </a:rPr>
              <a:t>Solution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65700" y="3886200"/>
            <a:ext cx="3873500" cy="29717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81723" y="0"/>
            <a:ext cx="2462149" cy="3886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3313" y="521970"/>
            <a:ext cx="8035925" cy="681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latin typeface="Times New Roman"/>
                <a:cs typeface="Times New Roman"/>
              </a:rPr>
              <a:t>CASP7 target T0283 (112</a:t>
            </a:r>
            <a:r>
              <a:rPr sz="4400" b="0" spc="-105" dirty="0">
                <a:latin typeface="Times New Roman"/>
                <a:cs typeface="Times New Roman"/>
              </a:rPr>
              <a:t> </a:t>
            </a:r>
            <a:r>
              <a:rPr sz="4400" b="0" dirty="0">
                <a:latin typeface="Times New Roman"/>
                <a:cs typeface="Times New Roman"/>
              </a:rPr>
              <a:t>residues)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600200"/>
            <a:ext cx="2895663" cy="3922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21000" y="1600200"/>
            <a:ext cx="3403600" cy="3922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0" y="1524000"/>
            <a:ext cx="3048000" cy="3811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98194" y="5016880"/>
            <a:ext cx="117792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Nat</a:t>
            </a:r>
            <a:r>
              <a:rPr sz="3200" spc="-1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ve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29661" y="5016880"/>
            <a:ext cx="4034154" cy="1230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48105">
              <a:lnSpc>
                <a:spcPct val="100000"/>
              </a:lnSpc>
            </a:pP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Model</a:t>
            </a:r>
            <a:r>
              <a:rPr sz="3200" spc="-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3200" b="1" dirty="0">
                <a:latin typeface="Times New Roman"/>
                <a:cs typeface="Times New Roman"/>
              </a:rPr>
              <a:t>1.40 Å </a:t>
            </a:r>
            <a:r>
              <a:rPr sz="3200" b="1" spc="5" dirty="0">
                <a:latin typeface="Times New Roman"/>
                <a:cs typeface="Times New Roman"/>
              </a:rPr>
              <a:t>over </a:t>
            </a:r>
            <a:r>
              <a:rPr sz="3200" b="1" dirty="0">
                <a:latin typeface="Times New Roman"/>
                <a:cs typeface="Times New Roman"/>
              </a:rPr>
              <a:t>90</a:t>
            </a:r>
            <a:r>
              <a:rPr sz="3200" b="1" spc="-13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residues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4800" y="523874"/>
            <a:ext cx="4055999" cy="63341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8093" y="251714"/>
            <a:ext cx="8214359" cy="984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b="0" dirty="0">
                <a:latin typeface="Arial"/>
                <a:cs typeface="Arial"/>
              </a:rPr>
              <a:t>In some cases, can solve </a:t>
            </a:r>
            <a:r>
              <a:rPr sz="3200" b="0" spc="-5" dirty="0">
                <a:latin typeface="Arial"/>
                <a:cs typeface="Arial"/>
              </a:rPr>
              <a:t>phase problem</a:t>
            </a:r>
            <a:r>
              <a:rPr sz="3200" b="0" spc="-145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with  </a:t>
            </a:r>
            <a:r>
              <a:rPr sz="3200" b="0" spc="-5" dirty="0">
                <a:latin typeface="Arial"/>
                <a:cs typeface="Arial"/>
              </a:rPr>
              <a:t>computed</a:t>
            </a:r>
            <a:r>
              <a:rPr sz="3200" b="0" spc="-75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structures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2172334"/>
            <a:ext cx="3663950" cy="4401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26720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Red: PDB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coordinates  from crystal structure  phased by selenium 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SAD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324485">
              <a:lnSpc>
                <a:spcPct val="100000"/>
              </a:lnSpc>
            </a:pPr>
            <a:r>
              <a:rPr sz="2400" b="1" spc="-10" dirty="0">
                <a:latin typeface="Arial"/>
                <a:cs typeface="Arial"/>
              </a:rPr>
              <a:t>Gray: </a:t>
            </a:r>
            <a:r>
              <a:rPr sz="2400" b="1" dirty="0">
                <a:latin typeface="Arial"/>
                <a:cs typeface="Arial"/>
              </a:rPr>
              <a:t>Electron </a:t>
            </a:r>
            <a:r>
              <a:rPr sz="2400" b="1" spc="-5" dirty="0">
                <a:latin typeface="Arial"/>
                <a:cs typeface="Arial"/>
              </a:rPr>
              <a:t>density  map, phased by  molecular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replacement  </a:t>
            </a:r>
            <a:r>
              <a:rPr sz="2400" b="1" spc="5" dirty="0">
                <a:latin typeface="Arial"/>
                <a:cs typeface="Arial"/>
              </a:rPr>
              <a:t>with </a:t>
            </a:r>
            <a:r>
              <a:rPr sz="2400" b="1" spc="-5" dirty="0">
                <a:latin typeface="Arial"/>
                <a:cs typeface="Arial"/>
              </a:rPr>
              <a:t>ab </a:t>
            </a:r>
            <a:r>
              <a:rPr sz="2400" b="1" dirty="0">
                <a:latin typeface="Arial"/>
                <a:cs typeface="Arial"/>
              </a:rPr>
              <a:t>initio </a:t>
            </a:r>
            <a:r>
              <a:rPr sz="2400" b="1" spc="-5" dirty="0">
                <a:latin typeface="Arial"/>
                <a:cs typeface="Arial"/>
              </a:rPr>
              <a:t>Rosetta  model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Rhiju </a:t>
            </a:r>
            <a:r>
              <a:rPr sz="1800" spc="-5" dirty="0">
                <a:latin typeface="Times New Roman"/>
                <a:cs typeface="Times New Roman"/>
              </a:rPr>
              <a:t>Das, </a:t>
            </a:r>
            <a:r>
              <a:rPr sz="1800" dirty="0">
                <a:latin typeface="Times New Roman"/>
                <a:cs typeface="Times New Roman"/>
              </a:rPr>
              <a:t>Randy Read, Nature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2007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1322" y="2921"/>
            <a:ext cx="7926705" cy="915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900" b="0" spc="-20" dirty="0">
                <a:latin typeface="Calibri"/>
                <a:cs typeface="Calibri"/>
              </a:rPr>
              <a:t>Accurate </a:t>
            </a:r>
            <a:r>
              <a:rPr sz="2900" b="0" dirty="0">
                <a:latin typeface="Calibri"/>
                <a:cs typeface="Calibri"/>
              </a:rPr>
              <a:t>models </a:t>
            </a:r>
            <a:r>
              <a:rPr sz="2900" b="0" spc="-15" dirty="0">
                <a:latin typeface="Calibri"/>
                <a:cs typeface="Calibri"/>
              </a:rPr>
              <a:t>from </a:t>
            </a:r>
            <a:r>
              <a:rPr sz="2900" b="0" spc="-10" dirty="0">
                <a:latin typeface="Calibri"/>
                <a:cs typeface="Calibri"/>
              </a:rPr>
              <a:t>chemical </a:t>
            </a:r>
            <a:r>
              <a:rPr sz="2900" b="0" spc="-5" dirty="0">
                <a:latin typeface="Calibri"/>
                <a:cs typeface="Calibri"/>
              </a:rPr>
              <a:t>shifts </a:t>
            </a:r>
            <a:r>
              <a:rPr sz="2900" b="0" dirty="0">
                <a:latin typeface="Calibri"/>
                <a:cs typeface="Calibri"/>
              </a:rPr>
              <a:t>and RDCs: </a:t>
            </a:r>
            <a:r>
              <a:rPr sz="2900" b="0" spc="-10" dirty="0">
                <a:latin typeface="Calibri"/>
                <a:cs typeface="Calibri"/>
              </a:rPr>
              <a:t>new  paradigm </a:t>
            </a:r>
            <a:r>
              <a:rPr sz="2900" b="0" spc="-20" dirty="0">
                <a:latin typeface="Calibri"/>
                <a:cs typeface="Calibri"/>
              </a:rPr>
              <a:t>for </a:t>
            </a:r>
            <a:r>
              <a:rPr sz="2900" b="0" spc="-5" dirty="0">
                <a:latin typeface="Calibri"/>
                <a:cs typeface="Calibri"/>
              </a:rPr>
              <a:t>NMR </a:t>
            </a:r>
            <a:r>
              <a:rPr sz="2900" b="0" spc="-10" dirty="0">
                <a:latin typeface="Calibri"/>
                <a:cs typeface="Calibri"/>
              </a:rPr>
              <a:t>structure</a:t>
            </a:r>
            <a:r>
              <a:rPr sz="2900" b="0" spc="-20" dirty="0">
                <a:latin typeface="Calibri"/>
                <a:cs typeface="Calibri"/>
              </a:rPr>
              <a:t> </a:t>
            </a:r>
            <a:r>
              <a:rPr sz="2900" b="0" spc="-10" dirty="0">
                <a:latin typeface="Calibri"/>
                <a:cs typeface="Calibri"/>
              </a:rPr>
              <a:t>determination?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623" y="6225438"/>
            <a:ext cx="2045970" cy="542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BLUE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: </a:t>
            </a:r>
            <a:r>
              <a:rPr sz="1700" spc="-5" dirty="0">
                <a:solidFill>
                  <a:srgbClr val="0000FF"/>
                </a:solidFill>
                <a:latin typeface="Calibri"/>
                <a:cs typeface="Calibri"/>
              </a:rPr>
              <a:t>Native</a:t>
            </a:r>
            <a:r>
              <a:rPr sz="1700" spc="-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0000FF"/>
                </a:solidFill>
                <a:latin typeface="Calibri"/>
                <a:cs typeface="Calibri"/>
              </a:rPr>
              <a:t>structure  </a:t>
            </a:r>
            <a:r>
              <a:rPr sz="1700" dirty="0">
                <a:solidFill>
                  <a:srgbClr val="FF0000"/>
                </a:solidFill>
                <a:latin typeface="Calibri"/>
                <a:cs typeface="Calibri"/>
              </a:rPr>
              <a:t>RED : </a:t>
            </a:r>
            <a:r>
              <a:rPr sz="1700" spc="-15" dirty="0">
                <a:solidFill>
                  <a:srgbClr val="FF0000"/>
                </a:solidFill>
                <a:latin typeface="Calibri"/>
                <a:cs typeface="Calibri"/>
              </a:rPr>
              <a:t>Rosetta</a:t>
            </a:r>
            <a:r>
              <a:rPr sz="17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0000"/>
                </a:solidFill>
                <a:latin typeface="Calibri"/>
                <a:cs typeface="Calibri"/>
              </a:rPr>
              <a:t>model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" y="990600"/>
            <a:ext cx="3878326" cy="4848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89526" y="1017587"/>
            <a:ext cx="4340225" cy="4822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13405" y="5516371"/>
            <a:ext cx="788035" cy="1032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ER553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latin typeface="Calibri"/>
                <a:cs typeface="Calibri"/>
              </a:rPr>
              <a:t>149</a:t>
            </a:r>
            <a:r>
              <a:rPr sz="2200" b="1" spc="-8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aa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latin typeface="Calibri"/>
                <a:cs typeface="Calibri"/>
              </a:rPr>
              <a:t>1.4</a:t>
            </a:r>
            <a:r>
              <a:rPr sz="2200" b="1" spc="-10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Å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9714" y="5516371"/>
            <a:ext cx="788035" cy="1032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ARF1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latin typeface="Calibri"/>
                <a:cs typeface="Calibri"/>
              </a:rPr>
              <a:t>166</a:t>
            </a:r>
            <a:r>
              <a:rPr sz="2200" b="1" spc="-8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aa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latin typeface="Calibri"/>
                <a:cs typeface="Calibri"/>
              </a:rPr>
              <a:t>2.6</a:t>
            </a:r>
            <a:r>
              <a:rPr sz="2200" b="1" spc="-10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Å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69" y="70611"/>
            <a:ext cx="8437880" cy="986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dirty="0">
                <a:latin typeface="Times New Roman"/>
                <a:cs typeface="Times New Roman"/>
              </a:rPr>
              <a:t>Strong validation criterion—lower energies in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data-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dirty="0">
                <a:latin typeface="Times New Roman"/>
                <a:cs typeface="Times New Roman"/>
              </a:rPr>
              <a:t>constrained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calculation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0" y="1600199"/>
            <a:ext cx="6324600" cy="5257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822"/>
            <a:ext cx="4906874" cy="3351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505200"/>
            <a:ext cx="4903724" cy="3352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9151" y="3351276"/>
            <a:ext cx="3287649" cy="33511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200" y="228600"/>
            <a:ext cx="3213100" cy="3352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85028" y="35052"/>
            <a:ext cx="3391535" cy="74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Discrepancies are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primarily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at crystal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contacts!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8145" algn="l"/>
              </a:tabLst>
            </a:pPr>
            <a:r>
              <a:rPr spc="-5" dirty="0"/>
              <a:t>I.	Secondary structure prediction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799338"/>
            <a:ext cx="757047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The basis for secondary structure prediction is that the different </a:t>
            </a:r>
            <a:r>
              <a:rPr sz="2000" spc="-5" dirty="0">
                <a:latin typeface="Times New Roman"/>
                <a:cs typeface="Times New Roman"/>
              </a:rPr>
              <a:t>amino  </a:t>
            </a:r>
            <a:r>
              <a:rPr sz="2000" dirty="0">
                <a:latin typeface="Times New Roman"/>
                <a:cs typeface="Times New Roman"/>
              </a:rPr>
              <a:t>acid residues occur with different frequencies in helices, sheets, and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turns: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1932051"/>
            <a:ext cx="6781800" cy="4697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590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1594" y="30988"/>
            <a:ext cx="5932805" cy="1348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2020570" algn="l"/>
              </a:tabLst>
            </a:pPr>
            <a:r>
              <a:rPr sz="4400" b="0" dirty="0">
                <a:solidFill>
                  <a:srgbClr val="FFFF00"/>
                </a:solidFill>
                <a:latin typeface="Arial"/>
                <a:cs typeface="Arial"/>
              </a:rPr>
              <a:t>Protein-protein</a:t>
            </a:r>
            <a:r>
              <a:rPr sz="4400" b="0" spc="-7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400" b="0" dirty="0">
                <a:solidFill>
                  <a:srgbClr val="FFFF00"/>
                </a:solidFill>
                <a:latin typeface="Arial"/>
                <a:cs typeface="Arial"/>
              </a:rPr>
              <a:t>docking:  CAPRI	T15</a:t>
            </a:r>
            <a:r>
              <a:rPr sz="4400" b="0" spc="-8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400" b="0" dirty="0">
                <a:solidFill>
                  <a:srgbClr val="FFFF00"/>
                </a:solidFill>
                <a:latin typeface="Arial"/>
                <a:cs typeface="Arial"/>
              </a:rPr>
              <a:t>Interface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752600"/>
            <a:ext cx="6096000" cy="45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81400" y="3671887"/>
            <a:ext cx="730250" cy="366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60775" y="3712464"/>
            <a:ext cx="55372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</a:t>
            </a:r>
            <a:r>
              <a:rPr sz="1800" spc="-15" dirty="0">
                <a:latin typeface="Arial"/>
                <a:cs typeface="Arial"/>
              </a:rPr>
              <a:t>6</a:t>
            </a:r>
            <a:r>
              <a:rPr sz="1800" spc="-140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51700" y="6315073"/>
            <a:ext cx="1816100" cy="466725"/>
          </a:xfrm>
          <a:custGeom>
            <a:avLst/>
            <a:gdLst/>
            <a:ahLst/>
            <a:cxnLst/>
            <a:rect l="l" t="t" r="r" b="b"/>
            <a:pathLst>
              <a:path w="1816100" h="466725">
                <a:moveTo>
                  <a:pt x="0" y="466724"/>
                </a:moveTo>
                <a:lnTo>
                  <a:pt x="1816100" y="466724"/>
                </a:lnTo>
                <a:lnTo>
                  <a:pt x="1816100" y="0"/>
                </a:lnTo>
                <a:lnTo>
                  <a:pt x="0" y="0"/>
                </a:lnTo>
                <a:lnTo>
                  <a:pt x="0" y="466724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331709" y="6357518"/>
            <a:ext cx="1177925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i="1" spc="-5" dirty="0">
                <a:solidFill>
                  <a:srgbClr val="FF0000"/>
                </a:solidFill>
                <a:latin typeface="Arial"/>
                <a:cs typeface="Arial"/>
              </a:rPr>
              <a:t>red</a:t>
            </a:r>
            <a:r>
              <a:rPr sz="1200" i="1" spc="-5" dirty="0">
                <a:solidFill>
                  <a:srgbClr val="FF6600"/>
                </a:solidFill>
                <a:latin typeface="Arial"/>
                <a:cs typeface="Arial"/>
              </a:rPr>
              <a:t>,orange</a:t>
            </a:r>
            <a:r>
              <a:rPr sz="1200" i="1" spc="-5" dirty="0">
                <a:latin typeface="Arial"/>
                <a:cs typeface="Arial"/>
              </a:rPr>
              <a:t>–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xray  </a:t>
            </a:r>
            <a:r>
              <a:rPr sz="1200" i="1" spc="-5" dirty="0">
                <a:solidFill>
                  <a:srgbClr val="3333CC"/>
                </a:solidFill>
                <a:latin typeface="Arial"/>
                <a:cs typeface="Arial"/>
              </a:rPr>
              <a:t>blue </a:t>
            </a:r>
            <a:r>
              <a:rPr sz="1200" i="1" dirty="0">
                <a:latin typeface="Arial"/>
                <a:cs typeface="Arial"/>
              </a:rPr>
              <a:t>-</a:t>
            </a:r>
            <a:r>
              <a:rPr sz="1200" i="1" spc="-9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model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33850" y="4648136"/>
            <a:ext cx="590550" cy="366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4400" y="4129087"/>
            <a:ext cx="717550" cy="3667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804028" y="4169664"/>
            <a:ext cx="5588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K</a:t>
            </a:r>
            <a:r>
              <a:rPr sz="1800" spc="-15" dirty="0">
                <a:latin typeface="Arial"/>
                <a:cs typeface="Arial"/>
              </a:rPr>
              <a:t>6</a:t>
            </a:r>
            <a:r>
              <a:rPr sz="1800" spc="-5" dirty="0"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35650" y="4281487"/>
            <a:ext cx="717550" cy="3667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915405" y="4322064"/>
            <a:ext cx="5588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K</a:t>
            </a:r>
            <a:r>
              <a:rPr sz="1800" spc="-15" dirty="0">
                <a:latin typeface="Arial"/>
                <a:cs typeface="Arial"/>
              </a:rPr>
              <a:t>6</a:t>
            </a:r>
            <a:r>
              <a:rPr sz="1800" spc="-5" dirty="0">
                <a:latin typeface="Arial"/>
                <a:cs typeface="Arial"/>
              </a:rPr>
              <a:t>08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34200" y="3962336"/>
            <a:ext cx="717550" cy="3667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014209" y="4002913"/>
            <a:ext cx="5588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K</a:t>
            </a:r>
            <a:r>
              <a:rPr sz="1800" spc="-15" dirty="0">
                <a:latin typeface="Arial"/>
                <a:cs typeface="Arial"/>
              </a:rPr>
              <a:t>6</a:t>
            </a:r>
            <a:r>
              <a:rPr sz="1800" spc="-5" dirty="0">
                <a:latin typeface="Arial"/>
                <a:cs typeface="Arial"/>
              </a:rPr>
              <a:t>07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734050" y="4891087"/>
            <a:ext cx="590550" cy="366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24650" y="5348287"/>
            <a:ext cx="590550" cy="366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15250" y="5119687"/>
            <a:ext cx="603250" cy="3667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213352" y="4688713"/>
            <a:ext cx="4025265" cy="985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35"/>
              </a:lnSpc>
            </a:pPr>
            <a:r>
              <a:rPr sz="1800" spc="-5" dirty="0">
                <a:latin typeface="Arial"/>
                <a:cs typeface="Arial"/>
              </a:rPr>
              <a:t>E56</a:t>
            </a:r>
            <a:endParaRPr sz="1800">
              <a:latin typeface="Arial"/>
              <a:cs typeface="Arial"/>
            </a:endParaRPr>
          </a:p>
          <a:p>
            <a:pPr marR="384810" algn="ctr">
              <a:lnSpc>
                <a:spcPts val="1855"/>
              </a:lnSpc>
            </a:pPr>
            <a:r>
              <a:rPr sz="1800" spc="-5" dirty="0">
                <a:latin typeface="Arial"/>
                <a:cs typeface="Arial"/>
              </a:rPr>
              <a:t>E68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ts val="1800"/>
              </a:lnSpc>
            </a:pPr>
            <a:r>
              <a:rPr sz="1800" spc="-10" dirty="0">
                <a:latin typeface="Arial"/>
                <a:cs typeface="Arial"/>
              </a:rPr>
              <a:t>D61</a:t>
            </a:r>
            <a:endParaRPr sz="1800">
              <a:latin typeface="Arial"/>
              <a:cs typeface="Arial"/>
            </a:endParaRPr>
          </a:p>
          <a:p>
            <a:pPr marL="2603500">
              <a:lnSpc>
                <a:spcPts val="1980"/>
              </a:lnSpc>
            </a:pPr>
            <a:r>
              <a:rPr sz="1800" spc="-5" dirty="0">
                <a:latin typeface="Arial"/>
                <a:cs typeface="Arial"/>
              </a:rPr>
              <a:t>E59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56428" y="2402459"/>
            <a:ext cx="65849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co</a:t>
            </a:r>
            <a:r>
              <a:rPr sz="1800" spc="-15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ic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23028" y="6379768"/>
            <a:ext cx="17018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immunity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protein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925321"/>
            <a:ext cx="7568565" cy="404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6235" algn="l"/>
              </a:tabLst>
            </a:pPr>
            <a:r>
              <a:rPr sz="1800" spc="-5" dirty="0">
                <a:latin typeface="Times New Roman"/>
                <a:cs typeface="Times New Roman"/>
              </a:rPr>
              <a:t>Homology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Modeling</a:t>
            </a:r>
            <a:endParaRPr sz="1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15"/>
              </a:spcBef>
              <a:buFont typeface="Times New Roman"/>
              <a:buChar char="–"/>
              <a:tabLst>
                <a:tab pos="756920" algn="l"/>
              </a:tabLst>
            </a:pPr>
            <a:r>
              <a:rPr sz="1800" dirty="0">
                <a:latin typeface="Times New Roman"/>
                <a:cs typeface="Times New Roman"/>
              </a:rPr>
              <a:t>three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problems:</a:t>
            </a:r>
            <a:endParaRPr sz="1800">
              <a:latin typeface="Times New Roman"/>
              <a:cs typeface="Times New Roman"/>
            </a:endParaRPr>
          </a:p>
          <a:p>
            <a:pPr marL="1231900" lvl="2" indent="-304800">
              <a:lnSpc>
                <a:spcPct val="100000"/>
              </a:lnSpc>
              <a:spcBef>
                <a:spcPts val="215"/>
              </a:spcBef>
              <a:buAutoNum type="arabicParenR"/>
              <a:tabLst>
                <a:tab pos="1232535" algn="l"/>
              </a:tabLst>
            </a:pPr>
            <a:r>
              <a:rPr sz="1800" dirty="0">
                <a:latin typeface="Times New Roman"/>
                <a:cs typeface="Times New Roman"/>
              </a:rPr>
              <a:t>properly aligning </a:t>
            </a:r>
            <a:r>
              <a:rPr sz="1800" spc="-5" dirty="0">
                <a:latin typeface="Times New Roman"/>
                <a:cs typeface="Times New Roman"/>
              </a:rPr>
              <a:t>sequence with </a:t>
            </a:r>
            <a:r>
              <a:rPr sz="1800" dirty="0">
                <a:latin typeface="Times New Roman"/>
                <a:cs typeface="Times New Roman"/>
              </a:rPr>
              <a:t>known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structure</a:t>
            </a:r>
            <a:endParaRPr sz="1800">
              <a:latin typeface="Times New Roman"/>
              <a:cs typeface="Times New Roman"/>
            </a:endParaRPr>
          </a:p>
          <a:p>
            <a:pPr marL="1231900" lvl="2" indent="-304800">
              <a:lnSpc>
                <a:spcPct val="100000"/>
              </a:lnSpc>
              <a:spcBef>
                <a:spcPts val="215"/>
              </a:spcBef>
              <a:buAutoNum type="arabicParenR"/>
              <a:tabLst>
                <a:tab pos="1232535" algn="l"/>
              </a:tabLst>
            </a:pPr>
            <a:r>
              <a:rPr sz="1800" dirty="0">
                <a:latin typeface="Times New Roman"/>
                <a:cs typeface="Times New Roman"/>
              </a:rPr>
              <a:t>remodeling backbone </a:t>
            </a:r>
            <a:r>
              <a:rPr sz="1800" spc="-5" dirty="0">
                <a:latin typeface="Times New Roman"/>
                <a:cs typeface="Times New Roman"/>
              </a:rPr>
              <a:t>segments with </a:t>
            </a:r>
            <a:r>
              <a:rPr sz="1800" dirty="0">
                <a:latin typeface="Times New Roman"/>
                <a:cs typeface="Times New Roman"/>
              </a:rPr>
              <a:t>altered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structure</a:t>
            </a:r>
            <a:endParaRPr sz="1800">
              <a:latin typeface="Times New Roman"/>
              <a:cs typeface="Times New Roman"/>
            </a:endParaRPr>
          </a:p>
          <a:p>
            <a:pPr marL="1231265" lvl="2" indent="-304165">
              <a:lnSpc>
                <a:spcPct val="100000"/>
              </a:lnSpc>
              <a:spcBef>
                <a:spcPts val="215"/>
              </a:spcBef>
              <a:buAutoNum type="arabicParenR"/>
              <a:tabLst>
                <a:tab pos="1231900" algn="l"/>
              </a:tabLst>
            </a:pPr>
            <a:r>
              <a:rPr sz="1800" dirty="0">
                <a:latin typeface="Times New Roman"/>
                <a:cs typeface="Times New Roman"/>
              </a:rPr>
              <a:t>repacking the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sidechains</a:t>
            </a:r>
            <a:endParaRPr sz="1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15"/>
              </a:spcBef>
              <a:buFont typeface="Times New Roman"/>
              <a:buChar char="–"/>
              <a:tabLst>
                <a:tab pos="756920" algn="l"/>
              </a:tabLst>
            </a:pPr>
            <a:r>
              <a:rPr sz="1800" spc="-5" dirty="0">
                <a:latin typeface="Times New Roman"/>
                <a:cs typeface="Times New Roman"/>
              </a:rPr>
              <a:t>For </a:t>
            </a:r>
            <a:r>
              <a:rPr sz="1800" dirty="0">
                <a:latin typeface="Times New Roman"/>
                <a:cs typeface="Times New Roman"/>
              </a:rPr>
              <a:t>1), psiblast is pretty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good.</a:t>
            </a:r>
            <a:endParaRPr sz="1800">
              <a:latin typeface="Times New Roman"/>
              <a:cs typeface="Times New Roman"/>
            </a:endParaRPr>
          </a:p>
          <a:p>
            <a:pPr marL="756285" marR="5080" lvl="1" indent="-286385">
              <a:lnSpc>
                <a:spcPts val="1939"/>
              </a:lnSpc>
              <a:spcBef>
                <a:spcPts val="464"/>
              </a:spcBef>
              <a:buFont typeface="Times New Roman"/>
              <a:buChar char="–"/>
              <a:tabLst>
                <a:tab pos="756920" algn="l"/>
              </a:tabLst>
            </a:pPr>
            <a:r>
              <a:rPr sz="1800" spc="-5" dirty="0">
                <a:latin typeface="Times New Roman"/>
                <a:cs typeface="Times New Roman"/>
              </a:rPr>
              <a:t>For </a:t>
            </a:r>
            <a:r>
              <a:rPr sz="1800" dirty="0">
                <a:latin typeface="Times New Roman"/>
                <a:cs typeface="Times New Roman"/>
              </a:rPr>
              <a:t>2), best to keep the backbone fixed </a:t>
            </a:r>
            <a:r>
              <a:rPr sz="1800" spc="-5" dirty="0">
                <a:latin typeface="Times New Roman"/>
                <a:cs typeface="Times New Roman"/>
              </a:rPr>
              <a:t>outside </a:t>
            </a:r>
            <a:r>
              <a:rPr sz="1800" dirty="0">
                <a:latin typeface="Times New Roman"/>
                <a:cs typeface="Times New Roman"/>
              </a:rPr>
              <a:t>of loop regions (current all  atom potentials not good enough to let backbone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move).</a:t>
            </a:r>
            <a:endParaRPr sz="1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185"/>
              </a:spcBef>
              <a:buFont typeface="Times New Roman"/>
              <a:buChar char="–"/>
              <a:tabLst>
                <a:tab pos="756920" algn="l"/>
              </a:tabLst>
            </a:pPr>
            <a:r>
              <a:rPr sz="1800" dirty="0">
                <a:latin typeface="Times New Roman"/>
                <a:cs typeface="Times New Roman"/>
              </a:rPr>
              <a:t>3) is largely </a:t>
            </a:r>
            <a:r>
              <a:rPr sz="1800" spc="-5" dirty="0">
                <a:latin typeface="Times New Roman"/>
                <a:cs typeface="Times New Roman"/>
              </a:rPr>
              <a:t>solved </a:t>
            </a:r>
            <a:r>
              <a:rPr sz="1800" dirty="0">
                <a:latin typeface="Times New Roman"/>
                <a:cs typeface="Times New Roman"/>
              </a:rPr>
              <a:t>by rotamer </a:t>
            </a:r>
            <a:r>
              <a:rPr sz="1800" spc="-5" dirty="0">
                <a:latin typeface="Times New Roman"/>
                <a:cs typeface="Times New Roman"/>
              </a:rPr>
              <a:t>search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methods.</a:t>
            </a:r>
            <a:endParaRPr sz="1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"/>
              </a:spcBef>
              <a:buFont typeface="Times New Roman"/>
              <a:buChar char="–"/>
            </a:pPr>
            <a:endParaRPr sz="2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6235" algn="l"/>
              </a:tabLst>
            </a:pPr>
            <a:r>
              <a:rPr sz="1800" spc="-5" dirty="0">
                <a:latin typeface="Times New Roman"/>
                <a:cs typeface="Times New Roman"/>
              </a:rPr>
              <a:t>Difficult </a:t>
            </a:r>
            <a:r>
              <a:rPr sz="1800" dirty="0">
                <a:latin typeface="Times New Roman"/>
                <a:cs typeface="Times New Roman"/>
              </a:rPr>
              <a:t>to improve </a:t>
            </a:r>
            <a:r>
              <a:rPr sz="1800" spc="-5" dirty="0">
                <a:latin typeface="Times New Roman"/>
                <a:cs typeface="Times New Roman"/>
              </a:rPr>
              <a:t>starting </a:t>
            </a:r>
            <a:r>
              <a:rPr sz="1800" dirty="0">
                <a:latin typeface="Times New Roman"/>
                <a:cs typeface="Times New Roman"/>
              </a:rPr>
              <a:t>template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structure!</a:t>
            </a:r>
            <a:endParaRPr sz="1800">
              <a:latin typeface="Times New Roman"/>
              <a:cs typeface="Times New Roman"/>
            </a:endParaRPr>
          </a:p>
          <a:p>
            <a:pPr marL="355600" marR="267335" indent="-342900">
              <a:lnSpc>
                <a:spcPts val="1939"/>
              </a:lnSpc>
              <a:spcBef>
                <a:spcPts val="459"/>
              </a:spcBef>
              <a:buFont typeface="Times New Roman"/>
              <a:buChar char="•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Secondary </a:t>
            </a:r>
            <a:r>
              <a:rPr sz="1800" spc="-5" dirty="0">
                <a:latin typeface="Times New Roman"/>
                <a:cs typeface="Times New Roman"/>
              </a:rPr>
              <a:t>structure </a:t>
            </a:r>
            <a:r>
              <a:rPr sz="1800" dirty="0">
                <a:latin typeface="Times New Roman"/>
                <a:cs typeface="Times New Roman"/>
              </a:rPr>
              <a:t>prediction greatly enhanced by multiple </a:t>
            </a:r>
            <a:r>
              <a:rPr sz="1800" spc="-5" dirty="0">
                <a:latin typeface="Times New Roman"/>
                <a:cs typeface="Times New Roman"/>
              </a:rPr>
              <a:t>sequence  </a:t>
            </a:r>
            <a:r>
              <a:rPr sz="1800" dirty="0">
                <a:latin typeface="Times New Roman"/>
                <a:cs typeface="Times New Roman"/>
              </a:rPr>
              <a:t>information; often quite </a:t>
            </a:r>
            <a:r>
              <a:rPr sz="1800" spc="-5" dirty="0">
                <a:latin typeface="Times New Roman"/>
                <a:cs typeface="Times New Roman"/>
              </a:rPr>
              <a:t>successful (PsiPred </a:t>
            </a:r>
            <a:r>
              <a:rPr sz="1800" dirty="0">
                <a:latin typeface="Times New Roman"/>
                <a:cs typeface="Times New Roman"/>
              </a:rPr>
              <a:t>currently the </a:t>
            </a:r>
            <a:r>
              <a:rPr sz="1800" spc="-5" dirty="0">
                <a:latin typeface="Times New Roman"/>
                <a:cs typeface="Times New Roman"/>
              </a:rPr>
              <a:t>best </a:t>
            </a:r>
            <a:r>
              <a:rPr sz="1800" dirty="0">
                <a:latin typeface="Times New Roman"/>
                <a:cs typeface="Times New Roman"/>
              </a:rPr>
              <a:t>method, 77%  accuracy)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947" rIns="0" bIns="0" rtlCol="0">
            <a:spAutoFit/>
          </a:bodyPr>
          <a:lstStyle/>
          <a:p>
            <a:pPr marL="3355340">
              <a:lnSpc>
                <a:spcPct val="100000"/>
              </a:lnSpc>
            </a:pPr>
            <a:r>
              <a:rPr sz="2800" b="0" spc="-5" dirty="0">
                <a:solidFill>
                  <a:srgbClr val="3333CC"/>
                </a:solidFill>
                <a:latin typeface="Times New Roman"/>
                <a:cs typeface="Times New Roman"/>
              </a:rPr>
              <a:t>R</a:t>
            </a:r>
            <a:r>
              <a:rPr sz="2800" b="0" spc="-20" dirty="0">
                <a:solidFill>
                  <a:srgbClr val="3333CC"/>
                </a:solidFill>
                <a:latin typeface="Times New Roman"/>
                <a:cs typeface="Times New Roman"/>
              </a:rPr>
              <a:t>e</a:t>
            </a:r>
            <a:r>
              <a:rPr sz="2800" b="0" spc="-5" dirty="0">
                <a:solidFill>
                  <a:srgbClr val="3333CC"/>
                </a:solidFill>
                <a:latin typeface="Times New Roman"/>
                <a:cs typeface="Times New Roman"/>
              </a:rPr>
              <a:t>s</a:t>
            </a:r>
            <a:r>
              <a:rPr sz="2800" b="0" dirty="0">
                <a:solidFill>
                  <a:srgbClr val="3333CC"/>
                </a:solidFill>
                <a:latin typeface="Times New Roman"/>
                <a:cs typeface="Times New Roman"/>
              </a:rPr>
              <a:t>u</a:t>
            </a:r>
            <a:r>
              <a:rPr sz="2800" b="0" spc="-5" dirty="0">
                <a:solidFill>
                  <a:srgbClr val="3333CC"/>
                </a:solidFill>
                <a:latin typeface="Times New Roman"/>
                <a:cs typeface="Times New Roman"/>
              </a:rPr>
              <a:t>lts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047" rIns="0" bIns="0" rtlCol="0">
            <a:spAutoFit/>
          </a:bodyPr>
          <a:lstStyle/>
          <a:p>
            <a:pPr marL="2639060">
              <a:lnSpc>
                <a:spcPct val="100000"/>
              </a:lnSpc>
            </a:pPr>
            <a:r>
              <a:rPr sz="2800" b="0" spc="-5" dirty="0">
                <a:solidFill>
                  <a:srgbClr val="3333CC"/>
                </a:solidFill>
                <a:latin typeface="Times New Roman"/>
                <a:cs typeface="Times New Roman"/>
              </a:rPr>
              <a:t>Fold</a:t>
            </a:r>
            <a:r>
              <a:rPr sz="2800" b="0" spc="-60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3333CC"/>
                </a:solidFill>
                <a:latin typeface="Times New Roman"/>
                <a:cs typeface="Times New Roman"/>
              </a:rPr>
              <a:t>Recognition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2016886"/>
            <a:ext cx="7253605" cy="2352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Automated </a:t>
            </a:r>
            <a:r>
              <a:rPr sz="2400" dirty="0">
                <a:latin typeface="Times New Roman"/>
                <a:cs typeface="Times New Roman"/>
              </a:rPr>
              <a:t>web servers do quite well. Best results are with  </a:t>
            </a:r>
            <a:r>
              <a:rPr sz="2400" spc="-5" dirty="0">
                <a:latin typeface="MS PGothic"/>
                <a:cs typeface="MS PGothic"/>
              </a:rPr>
              <a:t>“</a:t>
            </a:r>
            <a:r>
              <a:rPr sz="2400" spc="-5" dirty="0">
                <a:latin typeface="Times New Roman"/>
                <a:cs typeface="Times New Roman"/>
              </a:rPr>
              <a:t>meta</a:t>
            </a:r>
            <a:r>
              <a:rPr sz="2400" spc="-5" dirty="0">
                <a:latin typeface="MS PGothic"/>
                <a:cs typeface="MS PGothic"/>
              </a:rPr>
              <a:t>” </a:t>
            </a:r>
            <a:r>
              <a:rPr sz="2400" dirty="0">
                <a:latin typeface="Times New Roman"/>
                <a:cs typeface="Times New Roman"/>
              </a:rPr>
              <a:t>servers that incorporate results from a variety of  different </a:t>
            </a:r>
            <a:r>
              <a:rPr sz="2400" spc="-5" dirty="0">
                <a:latin typeface="Times New Roman"/>
                <a:cs typeface="Times New Roman"/>
              </a:rPr>
              <a:t>methods </a:t>
            </a:r>
            <a:r>
              <a:rPr sz="2400" dirty="0">
                <a:latin typeface="Times New Roman"/>
                <a:cs typeface="Times New Roman"/>
              </a:rPr>
              <a:t>and generate significantly </a:t>
            </a:r>
            <a:r>
              <a:rPr sz="2400" spc="-5" dirty="0">
                <a:latin typeface="Times New Roman"/>
                <a:cs typeface="Times New Roman"/>
              </a:rPr>
              <a:t>more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sensitive  results than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psiblast.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http://bioinfo.pl/LiveBench/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1770">
              <a:lnSpc>
                <a:spcPct val="100000"/>
              </a:lnSpc>
            </a:pPr>
            <a:r>
              <a:rPr spc="-5" dirty="0"/>
              <a:t>Prediction of </a:t>
            </a:r>
            <a:r>
              <a:rPr spc="5" dirty="0"/>
              <a:t>homo-  </a:t>
            </a:r>
            <a:r>
              <a:rPr spc="-5" dirty="0"/>
              <a:t>oligomeric</a:t>
            </a:r>
            <a:r>
              <a:rPr spc="15" dirty="0"/>
              <a:t> </a:t>
            </a:r>
            <a:r>
              <a:rPr spc="-5" dirty="0"/>
              <a:t>structures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44726" y="1277845"/>
            <a:ext cx="4775200" cy="486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3845">
              <a:lnSpc>
                <a:spcPts val="3940"/>
              </a:lnSpc>
            </a:pPr>
            <a:r>
              <a:rPr sz="3900" b="1" spc="-5" dirty="0">
                <a:latin typeface="Arial"/>
                <a:cs typeface="Arial"/>
              </a:rPr>
              <a:t>structures</a:t>
            </a:r>
            <a:endParaRPr sz="3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32369" y="6389014"/>
            <a:ext cx="1321435" cy="29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spc="-5" dirty="0">
                <a:latin typeface="Arial"/>
                <a:cs typeface="Arial"/>
              </a:rPr>
              <a:t>2bti:</a:t>
            </a:r>
            <a:r>
              <a:rPr sz="1900" b="1" spc="-7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Native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547" y="3003550"/>
            <a:ext cx="8763635" cy="640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75855">
              <a:lnSpc>
                <a:spcPct val="100000"/>
              </a:lnSpc>
            </a:pPr>
            <a:r>
              <a:rPr sz="1900" b="1" spc="-5" dirty="0">
                <a:latin typeface="Arial"/>
                <a:cs typeface="Arial"/>
              </a:rPr>
              <a:t>2bti:</a:t>
            </a:r>
            <a:r>
              <a:rPr sz="1900" b="1" spc="-5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Model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2200" b="1" spc="-5" dirty="0">
                <a:latin typeface="Arial"/>
                <a:cs typeface="Arial"/>
              </a:rPr>
              <a:t>Sequence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63675" y="3394075"/>
            <a:ext cx="673100" cy="206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63675" y="3394075"/>
            <a:ext cx="673100" cy="206375"/>
          </a:xfrm>
          <a:custGeom>
            <a:avLst/>
            <a:gdLst/>
            <a:ahLst/>
            <a:cxnLst/>
            <a:rect l="l" t="t" r="r" b="b"/>
            <a:pathLst>
              <a:path w="673100" h="206375">
                <a:moveTo>
                  <a:pt x="0" y="51562"/>
                </a:moveTo>
                <a:lnTo>
                  <a:pt x="353694" y="51562"/>
                </a:lnTo>
                <a:lnTo>
                  <a:pt x="353694" y="0"/>
                </a:lnTo>
                <a:lnTo>
                  <a:pt x="673100" y="103124"/>
                </a:lnTo>
                <a:lnTo>
                  <a:pt x="353694" y="206375"/>
                </a:lnTo>
                <a:lnTo>
                  <a:pt x="353694" y="154812"/>
                </a:lnTo>
                <a:lnTo>
                  <a:pt x="0" y="154812"/>
                </a:lnTo>
                <a:lnTo>
                  <a:pt x="0" y="5156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80175" y="3325876"/>
            <a:ext cx="674751" cy="206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80175" y="3325876"/>
            <a:ext cx="675005" cy="206375"/>
          </a:xfrm>
          <a:custGeom>
            <a:avLst/>
            <a:gdLst/>
            <a:ahLst/>
            <a:cxnLst/>
            <a:rect l="l" t="t" r="r" b="b"/>
            <a:pathLst>
              <a:path w="675004" h="206375">
                <a:moveTo>
                  <a:pt x="0" y="51562"/>
                </a:moveTo>
                <a:lnTo>
                  <a:pt x="354456" y="51562"/>
                </a:lnTo>
                <a:lnTo>
                  <a:pt x="354456" y="0"/>
                </a:lnTo>
                <a:lnTo>
                  <a:pt x="674751" y="103124"/>
                </a:lnTo>
                <a:lnTo>
                  <a:pt x="354456" y="206375"/>
                </a:lnTo>
                <a:lnTo>
                  <a:pt x="354456" y="154686"/>
                </a:lnTo>
                <a:lnTo>
                  <a:pt x="0" y="154686"/>
                </a:lnTo>
                <a:lnTo>
                  <a:pt x="0" y="5156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83326" y="0"/>
            <a:ext cx="3360673" cy="3065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16676" y="3360737"/>
            <a:ext cx="3227323" cy="3086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44726" y="1368425"/>
            <a:ext cx="4775200" cy="4775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0090" y="6182156"/>
            <a:ext cx="2909570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Ingemar </a:t>
            </a:r>
            <a:r>
              <a:rPr sz="2000" b="1" spc="-5" dirty="0">
                <a:latin typeface="Times New Roman"/>
                <a:cs typeface="Times New Roman"/>
              </a:rPr>
              <a:t>Andre, </a:t>
            </a:r>
            <a:r>
              <a:rPr sz="2000" b="1" dirty="0">
                <a:latin typeface="Times New Roman"/>
                <a:cs typeface="Times New Roman"/>
              </a:rPr>
              <a:t>Rhiju</a:t>
            </a:r>
            <a:r>
              <a:rPr sz="2000" b="1" spc="-285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Das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610870"/>
            <a:ext cx="7989570" cy="1287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The best current method, psipred, can be accessed at</a:t>
            </a:r>
            <a:r>
              <a:rPr sz="1600" spc="3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  <a:hlinkClick r:id="rId2"/>
              </a:rPr>
              <a:t>http://bioinf.cs.ucl.ac.uk/psipred.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Psipred and other state of the art </a:t>
            </a:r>
            <a:r>
              <a:rPr sz="2400" spc="-5" dirty="0">
                <a:latin typeface="Times New Roman"/>
                <a:cs typeface="Times New Roman"/>
              </a:rPr>
              <a:t>methods use </a:t>
            </a:r>
            <a:r>
              <a:rPr sz="2400" dirty="0">
                <a:latin typeface="Times New Roman"/>
                <a:cs typeface="Times New Roman"/>
              </a:rPr>
              <a:t>a neural network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  extract </a:t>
            </a:r>
            <a:r>
              <a:rPr sz="2400" spc="-5" dirty="0">
                <a:latin typeface="Times New Roman"/>
                <a:cs typeface="Times New Roman"/>
              </a:rPr>
              <a:t>information </a:t>
            </a:r>
            <a:r>
              <a:rPr sz="2400" dirty="0">
                <a:latin typeface="Times New Roman"/>
                <a:cs typeface="Times New Roman"/>
              </a:rPr>
              <a:t>from </a:t>
            </a:r>
            <a:r>
              <a:rPr sz="2400" spc="-5" dirty="0">
                <a:latin typeface="Times New Roman"/>
                <a:cs typeface="Times New Roman"/>
              </a:rPr>
              <a:t>multiple </a:t>
            </a:r>
            <a:r>
              <a:rPr sz="2400" dirty="0">
                <a:latin typeface="Times New Roman"/>
                <a:cs typeface="Times New Roman"/>
              </a:rPr>
              <a:t>sequence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alignments.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2146300"/>
            <a:ext cx="7010400" cy="455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947" rIns="0" bIns="0" rtlCol="0">
            <a:spAutoFit/>
          </a:bodyPr>
          <a:lstStyle/>
          <a:p>
            <a:pPr marL="2041525">
              <a:lnSpc>
                <a:spcPct val="100000"/>
              </a:lnSpc>
            </a:pPr>
            <a:r>
              <a:rPr sz="2800" b="0" spc="-5" dirty="0">
                <a:solidFill>
                  <a:srgbClr val="3333CC"/>
                </a:solidFill>
                <a:latin typeface="Times New Roman"/>
                <a:cs typeface="Times New Roman"/>
              </a:rPr>
              <a:t>The </a:t>
            </a:r>
            <a:r>
              <a:rPr sz="2800" b="0" dirty="0">
                <a:solidFill>
                  <a:srgbClr val="3333CC"/>
                </a:solidFill>
                <a:latin typeface="Times New Roman"/>
                <a:cs typeface="Times New Roman"/>
              </a:rPr>
              <a:t>Psipred</a:t>
            </a:r>
            <a:r>
              <a:rPr sz="2800" b="0" spc="-70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3333CC"/>
                </a:solidFill>
                <a:latin typeface="Times New Roman"/>
                <a:cs typeface="Times New Roman"/>
              </a:rPr>
              <a:t>methodology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337817"/>
            <a:ext cx="7472680" cy="3849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83895" indent="-342900">
              <a:lnSpc>
                <a:spcPts val="1939"/>
              </a:lnSpc>
              <a:buFont typeface="Times New Roman"/>
              <a:buChar char="•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Upper limit to </a:t>
            </a:r>
            <a:r>
              <a:rPr sz="1800" spc="-5" dirty="0">
                <a:latin typeface="Times New Roman"/>
                <a:cs typeface="Times New Roman"/>
              </a:rPr>
              <a:t>success </a:t>
            </a:r>
            <a:r>
              <a:rPr sz="1800" dirty="0">
                <a:latin typeface="Times New Roman"/>
                <a:cs typeface="Times New Roman"/>
              </a:rPr>
              <a:t>of secondary structure and </a:t>
            </a:r>
            <a:r>
              <a:rPr sz="1800" spc="-5" dirty="0">
                <a:latin typeface="Times New Roman"/>
                <a:cs typeface="Times New Roman"/>
              </a:rPr>
              <a:t>solvent </a:t>
            </a:r>
            <a:r>
              <a:rPr sz="1800" dirty="0">
                <a:latin typeface="Times New Roman"/>
                <a:cs typeface="Times New Roman"/>
              </a:rPr>
              <a:t>accessibility  predictions from local sequence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information:</a:t>
            </a:r>
            <a:endParaRPr sz="1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185"/>
              </a:spcBef>
              <a:buFont typeface="Times New Roman"/>
              <a:buChar char="–"/>
              <a:tabLst>
                <a:tab pos="756920" algn="l"/>
              </a:tabLst>
            </a:pPr>
            <a:r>
              <a:rPr sz="1800" dirty="0">
                <a:latin typeface="Times New Roman"/>
                <a:cs typeface="Times New Roman"/>
              </a:rPr>
              <a:t>Non-local interactions play critical roles in stabilizing protein</a:t>
            </a:r>
            <a:r>
              <a:rPr sz="1800" spc="-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structures</a:t>
            </a:r>
            <a:endParaRPr sz="1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19"/>
              </a:spcBef>
              <a:buFont typeface="Times New Roman"/>
              <a:buChar char="–"/>
              <a:tabLst>
                <a:tab pos="756920" algn="l"/>
              </a:tabLst>
            </a:pPr>
            <a:r>
              <a:rPr sz="1800" dirty="0">
                <a:latin typeface="Times New Roman"/>
                <a:cs typeface="Times New Roman"/>
              </a:rPr>
              <a:t>Non-local interactions not taken into account in local structure</a:t>
            </a:r>
            <a:r>
              <a:rPr sz="1800" spc="-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prediction</a:t>
            </a:r>
            <a:endParaRPr sz="1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2"/>
              </a:spcBef>
              <a:buFont typeface="Times New Roman"/>
              <a:buChar char="–"/>
            </a:pPr>
            <a:endParaRPr sz="1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6235" algn="l"/>
              </a:tabLst>
            </a:pPr>
            <a:r>
              <a:rPr sz="1800" spc="-5" dirty="0">
                <a:latin typeface="Times New Roman"/>
                <a:cs typeface="Times New Roman"/>
              </a:rPr>
              <a:t>How </a:t>
            </a:r>
            <a:r>
              <a:rPr sz="1800" dirty="0">
                <a:latin typeface="Times New Roman"/>
                <a:cs typeface="Times New Roman"/>
              </a:rPr>
              <a:t>to incorporate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interactions?</a:t>
            </a:r>
            <a:endParaRPr sz="1800">
              <a:latin typeface="Times New Roman"/>
              <a:cs typeface="Times New Roman"/>
            </a:endParaRPr>
          </a:p>
          <a:p>
            <a:pPr marL="756285" marR="55880" lvl="1" indent="-286385">
              <a:lnSpc>
                <a:spcPts val="1939"/>
              </a:lnSpc>
              <a:spcBef>
                <a:spcPts val="464"/>
              </a:spcBef>
              <a:buFont typeface="Times New Roman"/>
              <a:buChar char="–"/>
              <a:tabLst>
                <a:tab pos="756920" algn="l"/>
              </a:tabLst>
            </a:pPr>
            <a:r>
              <a:rPr sz="1800" dirty="0">
                <a:latin typeface="Times New Roman"/>
                <a:cs typeface="Times New Roman"/>
              </a:rPr>
              <a:t>Evaluate alternative local structure predictions by assembling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alternative  </a:t>
            </a:r>
            <a:r>
              <a:rPr sz="1800" spc="-5" dirty="0">
                <a:latin typeface="Times New Roman"/>
                <a:cs typeface="Times New Roman"/>
              </a:rPr>
              <a:t>3D </a:t>
            </a:r>
            <a:r>
              <a:rPr sz="1800" dirty="0">
                <a:latin typeface="Times New Roman"/>
                <a:cs typeface="Times New Roman"/>
              </a:rPr>
              <a:t>protein structures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(difficult!)</a:t>
            </a:r>
            <a:endParaRPr sz="1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190"/>
              </a:spcBef>
              <a:buFont typeface="Times New Roman"/>
              <a:buChar char="–"/>
              <a:tabLst>
                <a:tab pos="756920" algn="l"/>
              </a:tabLst>
            </a:pPr>
            <a:r>
              <a:rPr sz="1800" dirty="0">
                <a:latin typeface="Times New Roman"/>
                <a:cs typeface="Times New Roman"/>
              </a:rPr>
              <a:t>Explore </a:t>
            </a:r>
            <a:r>
              <a:rPr sz="1800" spc="-5" dirty="0">
                <a:latin typeface="Times New Roman"/>
                <a:cs typeface="Times New Roman"/>
              </a:rPr>
              <a:t>non-local </a:t>
            </a:r>
            <a:r>
              <a:rPr sz="1800" dirty="0">
                <a:latin typeface="Times New Roman"/>
                <a:cs typeface="Times New Roman"/>
              </a:rPr>
              <a:t>interactions of known protein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structures.</a:t>
            </a:r>
            <a:endParaRPr sz="1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Times New Roman"/>
              <a:buChar char="–"/>
            </a:pPr>
            <a:endParaRPr sz="2050">
              <a:latin typeface="Times New Roman"/>
              <a:cs typeface="Times New Roman"/>
            </a:endParaRPr>
          </a:p>
          <a:p>
            <a:pPr marL="355600" marR="272415" indent="-342900">
              <a:lnSpc>
                <a:spcPts val="1939"/>
              </a:lnSpc>
              <a:buFont typeface="Times New Roman"/>
              <a:buChar char="•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Protein fold recognition: how to determine whether a sequence </a:t>
            </a:r>
            <a:r>
              <a:rPr sz="1800" spc="-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likely to  adopt an already known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fold.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Font typeface="Times New Roman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Important because # of aa sequences &gt;&gt; # of 3D structures &gt;&gt; # of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folds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0147" rIns="0" bIns="0" rtlCol="0">
            <a:spAutoFit/>
          </a:bodyPr>
          <a:lstStyle/>
          <a:p>
            <a:pPr marL="422909">
              <a:lnSpc>
                <a:spcPct val="100000"/>
              </a:lnSpc>
            </a:pPr>
            <a:r>
              <a:rPr sz="2800" b="0" spc="-10" dirty="0">
                <a:solidFill>
                  <a:srgbClr val="3333CC"/>
                </a:solidFill>
                <a:latin typeface="Times New Roman"/>
                <a:cs typeface="Times New Roman"/>
              </a:rPr>
              <a:t>Limits </a:t>
            </a:r>
            <a:r>
              <a:rPr sz="2800" b="0" spc="-5" dirty="0">
                <a:solidFill>
                  <a:srgbClr val="3333CC"/>
                </a:solidFill>
                <a:latin typeface="Times New Roman"/>
                <a:cs typeface="Times New Roman"/>
              </a:rPr>
              <a:t>in seconday structure prediction</a:t>
            </a:r>
            <a:r>
              <a:rPr sz="2800" b="0" spc="25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3333CC"/>
                </a:solidFill>
                <a:latin typeface="Times New Roman"/>
                <a:cs typeface="Times New Roman"/>
              </a:rPr>
              <a:t>accuracy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2044" y="728217"/>
            <a:ext cx="7058025" cy="1889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112395" indent="-286385">
              <a:lnSpc>
                <a:spcPts val="1939"/>
              </a:lnSpc>
              <a:buFont typeface="Times New Roman"/>
              <a:buChar char="–"/>
              <a:tabLst>
                <a:tab pos="299720" algn="l"/>
              </a:tabLst>
            </a:pPr>
            <a:r>
              <a:rPr sz="1800" dirty="0">
                <a:latin typeface="Times New Roman"/>
                <a:cs typeface="Times New Roman"/>
              </a:rPr>
              <a:t>Match sequence hydrophobicity patterns to solvent accessibility</a:t>
            </a:r>
            <a:r>
              <a:rPr sz="1800" spc="-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patterns  calculated from known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structures.</a:t>
            </a:r>
            <a:endParaRPr sz="1800">
              <a:latin typeface="Times New Roman"/>
              <a:cs typeface="Times New Roman"/>
            </a:endParaRPr>
          </a:p>
          <a:p>
            <a:pPr marL="697865" marR="5080" lvl="1" indent="-228600">
              <a:lnSpc>
                <a:spcPts val="1939"/>
              </a:lnSpc>
              <a:spcBef>
                <a:spcPts val="434"/>
              </a:spcBef>
              <a:buFont typeface="Times New Roman"/>
              <a:buChar char="•"/>
              <a:tabLst>
                <a:tab pos="698500" algn="l"/>
              </a:tabLst>
            </a:pPr>
            <a:r>
              <a:rPr sz="1800" dirty="0">
                <a:latin typeface="Times New Roman"/>
                <a:cs typeface="Times New Roman"/>
              </a:rPr>
              <a:t>Calculate hydrophobicity patterns from aligned sequence </a:t>
            </a:r>
            <a:r>
              <a:rPr sz="1800" spc="-5" dirty="0">
                <a:latin typeface="Times New Roman"/>
                <a:cs typeface="Times New Roman"/>
              </a:rPr>
              <a:t>sets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(higher  signal to noise since </a:t>
            </a:r>
            <a:r>
              <a:rPr sz="1800" spc="-5" dirty="0">
                <a:latin typeface="Times New Roman"/>
                <a:cs typeface="Times New Roman"/>
              </a:rPr>
              <a:t>few </a:t>
            </a:r>
            <a:r>
              <a:rPr sz="1800" dirty="0">
                <a:latin typeface="Times New Roman"/>
                <a:cs typeface="Times New Roman"/>
              </a:rPr>
              <a:t>conserved hydrophobic residues on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surface)</a:t>
            </a:r>
            <a:endParaRPr sz="1800">
              <a:latin typeface="Times New Roman"/>
              <a:cs typeface="Times New Roman"/>
            </a:endParaRPr>
          </a:p>
          <a:p>
            <a:pPr marL="697865" lvl="1" indent="-228600">
              <a:lnSpc>
                <a:spcPts val="2055"/>
              </a:lnSpc>
              <a:spcBef>
                <a:spcPts val="185"/>
              </a:spcBef>
              <a:buFont typeface="Times New Roman"/>
              <a:buChar char="•"/>
              <a:tabLst>
                <a:tab pos="698500" algn="l"/>
              </a:tabLst>
            </a:pPr>
            <a:r>
              <a:rPr sz="1800" spc="-5" dirty="0">
                <a:latin typeface="Times New Roman"/>
                <a:cs typeface="Times New Roman"/>
              </a:rPr>
              <a:t>Use </a:t>
            </a:r>
            <a:r>
              <a:rPr sz="1800" dirty="0">
                <a:latin typeface="Times New Roman"/>
                <a:cs typeface="Times New Roman"/>
              </a:rPr>
              <a:t>dynamic </a:t>
            </a:r>
            <a:r>
              <a:rPr sz="1800" spc="-5" dirty="0">
                <a:latin typeface="Times New Roman"/>
                <a:cs typeface="Times New Roman"/>
              </a:rPr>
              <a:t>programming </a:t>
            </a:r>
            <a:r>
              <a:rPr sz="1800" dirty="0">
                <a:latin typeface="Times New Roman"/>
                <a:cs typeface="Times New Roman"/>
              </a:rPr>
              <a:t>algorithm to align sequence +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solvent</a:t>
            </a:r>
            <a:endParaRPr sz="1800">
              <a:latin typeface="Times New Roman"/>
              <a:cs typeface="Times New Roman"/>
            </a:endParaRPr>
          </a:p>
          <a:p>
            <a:pPr marL="697865">
              <a:lnSpc>
                <a:spcPts val="2055"/>
              </a:lnSpc>
            </a:pPr>
            <a:r>
              <a:rPr sz="1800" dirty="0">
                <a:latin typeface="Times New Roman"/>
                <a:cs typeface="Times New Roman"/>
              </a:rPr>
              <a:t>accessibility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patterns.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215"/>
              </a:spcBef>
              <a:buFont typeface="Times New Roman"/>
              <a:buChar char="–"/>
              <a:tabLst>
                <a:tab pos="299720" algn="l"/>
              </a:tabLst>
            </a:pPr>
            <a:r>
              <a:rPr sz="1800" spc="-5" dirty="0">
                <a:latin typeface="Times New Roman"/>
                <a:cs typeface="Times New Roman"/>
              </a:rPr>
              <a:t>Key </a:t>
            </a:r>
            <a:r>
              <a:rPr sz="1800" dirty="0">
                <a:latin typeface="Times New Roman"/>
                <a:cs typeface="Times New Roman"/>
              </a:rPr>
              <a:t>insight:  reduce </a:t>
            </a:r>
            <a:r>
              <a:rPr sz="1800" spc="-5" dirty="0">
                <a:latin typeface="Times New Roman"/>
                <a:cs typeface="Times New Roman"/>
              </a:rPr>
              <a:t>3D </a:t>
            </a:r>
            <a:r>
              <a:rPr sz="1800" dirty="0">
                <a:latin typeface="Times New Roman"/>
                <a:cs typeface="Times New Roman"/>
              </a:rPr>
              <a:t>structure to </a:t>
            </a:r>
            <a:r>
              <a:rPr sz="1800" spc="-5" dirty="0">
                <a:latin typeface="Times New Roman"/>
                <a:cs typeface="Times New Roman"/>
              </a:rPr>
              <a:t>1D solvent </a:t>
            </a:r>
            <a:r>
              <a:rPr sz="1800" dirty="0">
                <a:latin typeface="Times New Roman"/>
                <a:cs typeface="Times New Roman"/>
              </a:rPr>
              <a:t>accessibility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string.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00200" y="2743136"/>
            <a:ext cx="5867400" cy="4100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947" rIns="0" bIns="0" rtlCol="0">
            <a:spAutoFit/>
          </a:bodyPr>
          <a:lstStyle/>
          <a:p>
            <a:pPr marL="2534285">
              <a:lnSpc>
                <a:spcPct val="100000"/>
              </a:lnSpc>
            </a:pPr>
            <a:r>
              <a:rPr sz="2800" b="0" spc="-5" dirty="0">
                <a:solidFill>
                  <a:srgbClr val="3333CC"/>
                </a:solidFill>
                <a:latin typeface="Times New Roman"/>
                <a:cs typeface="Times New Roman"/>
              </a:rPr>
              <a:t>II Fold</a:t>
            </a:r>
            <a:r>
              <a:rPr sz="2800" b="0" spc="-20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3333CC"/>
                </a:solidFill>
                <a:latin typeface="Times New Roman"/>
                <a:cs typeface="Times New Roman"/>
              </a:rPr>
              <a:t>recognition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44" y="1259585"/>
            <a:ext cx="6976745" cy="994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ts val="2590"/>
              </a:lnSpc>
              <a:buFont typeface="Times New Roman"/>
              <a:buChar char="•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Most </a:t>
            </a:r>
            <a:r>
              <a:rPr sz="2400" dirty="0">
                <a:latin typeface="Times New Roman"/>
                <a:cs typeface="Times New Roman"/>
              </a:rPr>
              <a:t>successful current fold recognition servers </a:t>
            </a:r>
            <a:r>
              <a:rPr sz="2400" spc="-5" dirty="0">
                <a:latin typeface="Times New Roman"/>
                <a:cs typeface="Times New Roman"/>
              </a:rPr>
              <a:t>use </a:t>
            </a:r>
            <a:r>
              <a:rPr sz="2400" dirty="0">
                <a:latin typeface="Times New Roman"/>
                <a:cs typeface="Times New Roman"/>
              </a:rPr>
              <a:t>a  </a:t>
            </a:r>
            <a:r>
              <a:rPr sz="2400" spc="-5" dirty="0">
                <a:latin typeface="Times New Roman"/>
                <a:cs typeface="Times New Roman"/>
              </a:rPr>
              <a:t>combination </a:t>
            </a:r>
            <a:r>
              <a:rPr sz="2400" dirty="0">
                <a:latin typeface="Times New Roman"/>
                <a:cs typeface="Times New Roman"/>
              </a:rPr>
              <a:t>of sequence and structural </a:t>
            </a:r>
            <a:r>
              <a:rPr sz="2400" spc="-5" dirty="0">
                <a:latin typeface="Times New Roman"/>
                <a:cs typeface="Times New Roman"/>
              </a:rPr>
              <a:t>information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  </a:t>
            </a:r>
            <a:r>
              <a:rPr sz="2400" spc="-5" dirty="0">
                <a:latin typeface="Times New Roman"/>
                <a:cs typeface="Times New Roman"/>
              </a:rPr>
              <a:t>match </a:t>
            </a:r>
            <a:r>
              <a:rPr sz="2400" dirty="0">
                <a:latin typeface="Times New Roman"/>
                <a:cs typeface="Times New Roman"/>
              </a:rPr>
              <a:t>sequences with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folds: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2291207"/>
            <a:ext cx="3311525" cy="2572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2400" b="1" dirty="0">
                <a:latin typeface="Times New Roman"/>
                <a:cs typeface="Times New Roman"/>
              </a:rPr>
              <a:t>Query </a:t>
            </a:r>
            <a:r>
              <a:rPr sz="2400" b="1" spc="-5" dirty="0">
                <a:latin typeface="Times New Roman"/>
                <a:cs typeface="Times New Roman"/>
              </a:rPr>
              <a:t>sequence  </a:t>
            </a:r>
            <a:r>
              <a:rPr sz="2400" dirty="0">
                <a:latin typeface="Times New Roman"/>
                <a:cs typeface="Times New Roman"/>
              </a:rPr>
              <a:t>Sequence </a:t>
            </a:r>
            <a:r>
              <a:rPr sz="2400" spc="-5" dirty="0">
                <a:latin typeface="Times New Roman"/>
                <a:cs typeface="Times New Roman"/>
              </a:rPr>
              <a:t>profile </a:t>
            </a:r>
            <a:r>
              <a:rPr sz="2400" dirty="0">
                <a:latin typeface="Times New Roman"/>
                <a:cs typeface="Times New Roman"/>
              </a:rPr>
              <a:t>from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msa  </a:t>
            </a:r>
            <a:r>
              <a:rPr sz="2400" dirty="0">
                <a:latin typeface="Times New Roman"/>
                <a:cs typeface="Times New Roman"/>
              </a:rPr>
              <a:t>Hydrophobicity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pattern</a:t>
            </a:r>
            <a:endParaRPr sz="2400">
              <a:latin typeface="Times New Roman"/>
              <a:cs typeface="Times New Roman"/>
            </a:endParaRPr>
          </a:p>
          <a:p>
            <a:pPr marL="12700" marR="82931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Times New Roman"/>
                <a:cs typeface="Times New Roman"/>
              </a:rPr>
              <a:t>Predicted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secondary  structure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5428" y="2474086"/>
            <a:ext cx="3459479" cy="2023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40" dirty="0">
                <a:latin typeface="Times New Roman"/>
                <a:cs typeface="Times New Roman"/>
              </a:rPr>
              <a:t>Target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structure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</a:pPr>
            <a:r>
              <a:rPr sz="2400" dirty="0">
                <a:latin typeface="Times New Roman"/>
                <a:cs typeface="Times New Roman"/>
              </a:rPr>
              <a:t>Sequence </a:t>
            </a:r>
            <a:r>
              <a:rPr sz="2400" spc="-5" dirty="0">
                <a:latin typeface="Times New Roman"/>
                <a:cs typeface="Times New Roman"/>
              </a:rPr>
              <a:t>profile </a:t>
            </a:r>
            <a:r>
              <a:rPr sz="2400" dirty="0">
                <a:latin typeface="Times New Roman"/>
                <a:cs typeface="Times New Roman"/>
              </a:rPr>
              <a:t>from </a:t>
            </a:r>
            <a:r>
              <a:rPr sz="2400" spc="-10" dirty="0">
                <a:latin typeface="Times New Roman"/>
                <a:cs typeface="Times New Roman"/>
              </a:rPr>
              <a:t>msa  </a:t>
            </a:r>
            <a:r>
              <a:rPr sz="2400" dirty="0">
                <a:latin typeface="Times New Roman"/>
                <a:cs typeface="Times New Roman"/>
              </a:rPr>
              <a:t>Solvent accessibility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pattern  </a:t>
            </a:r>
            <a:r>
              <a:rPr sz="2400" spc="-5" dirty="0">
                <a:latin typeface="Times New Roman"/>
                <a:cs typeface="Times New Roman"/>
              </a:rPr>
              <a:t>Known </a:t>
            </a:r>
            <a:r>
              <a:rPr sz="2400" dirty="0">
                <a:latin typeface="Times New Roman"/>
                <a:cs typeface="Times New Roman"/>
              </a:rPr>
              <a:t>secondary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structure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947" rIns="0" bIns="0" rtlCol="0">
            <a:spAutoFit/>
          </a:bodyPr>
          <a:lstStyle/>
          <a:p>
            <a:pPr marL="2229485">
              <a:lnSpc>
                <a:spcPct val="100000"/>
              </a:lnSpc>
            </a:pPr>
            <a:r>
              <a:rPr sz="2800" b="0" spc="-5" dirty="0">
                <a:solidFill>
                  <a:srgbClr val="3333CC"/>
                </a:solidFill>
                <a:latin typeface="Times New Roman"/>
                <a:cs typeface="Times New Roman"/>
              </a:rPr>
              <a:t>Fold recognition</a:t>
            </a:r>
            <a:r>
              <a:rPr sz="2800" b="0" spc="-40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3333CC"/>
                </a:solidFill>
                <a:latin typeface="Times New Roman"/>
                <a:cs typeface="Times New Roman"/>
              </a:rPr>
              <a:t>(cont)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4777" rIns="0" bIns="0" rtlCol="0">
            <a:spAutoFit/>
          </a:bodyPr>
          <a:lstStyle/>
          <a:p>
            <a:pPr marL="1276350">
              <a:lnSpc>
                <a:spcPct val="100000"/>
              </a:lnSpc>
            </a:pPr>
            <a:r>
              <a:rPr sz="4400" b="0" dirty="0">
                <a:latin typeface="Times New Roman"/>
                <a:cs typeface="Times New Roman"/>
              </a:rPr>
              <a:t>Comparative</a:t>
            </a:r>
            <a:r>
              <a:rPr sz="4400" b="0" spc="-85" dirty="0">
                <a:latin typeface="Times New Roman"/>
                <a:cs typeface="Times New Roman"/>
              </a:rPr>
              <a:t> </a:t>
            </a:r>
            <a:r>
              <a:rPr sz="4400" b="0" dirty="0">
                <a:latin typeface="Times New Roman"/>
                <a:cs typeface="Times New Roman"/>
              </a:rPr>
              <a:t>Modeling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329690"/>
            <a:ext cx="7137400" cy="4756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05130" indent="-342900">
              <a:lnSpc>
                <a:spcPct val="100000"/>
              </a:lnSpc>
              <a:buFont typeface="Times New Roman"/>
              <a:buChar char="•"/>
              <a:tabLst>
                <a:tab pos="356235" algn="l"/>
              </a:tabLst>
            </a:pPr>
            <a:r>
              <a:rPr sz="2600" dirty="0">
                <a:latin typeface="Times New Roman"/>
                <a:cs typeface="Times New Roman"/>
              </a:rPr>
              <a:t>Given a sequence with </a:t>
            </a:r>
            <a:r>
              <a:rPr sz="2600" spc="5" dirty="0">
                <a:latin typeface="Times New Roman"/>
                <a:cs typeface="Times New Roman"/>
              </a:rPr>
              <a:t>homology </a:t>
            </a:r>
            <a:r>
              <a:rPr sz="2600" dirty="0">
                <a:latin typeface="Times New Roman"/>
                <a:cs typeface="Times New Roman"/>
              </a:rPr>
              <a:t>to a protein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  </a:t>
            </a:r>
            <a:r>
              <a:rPr sz="2600" spc="5" dirty="0">
                <a:latin typeface="Times New Roman"/>
                <a:cs typeface="Times New Roman"/>
              </a:rPr>
              <a:t>known </a:t>
            </a:r>
            <a:r>
              <a:rPr sz="2600" dirty="0">
                <a:latin typeface="Times New Roman"/>
                <a:cs typeface="Times New Roman"/>
              </a:rPr>
              <a:t>structure, build accurate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model</a:t>
            </a: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Times New Roman"/>
              <a:buChar char="•"/>
              <a:tabLst>
                <a:tab pos="356235" algn="l"/>
              </a:tabLst>
            </a:pPr>
            <a:r>
              <a:rPr sz="2600" spc="5" dirty="0">
                <a:latin typeface="Times New Roman"/>
                <a:cs typeface="Times New Roman"/>
              </a:rPr>
              <a:t>Four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steps:</a:t>
            </a:r>
            <a:endParaRPr sz="26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25"/>
              </a:spcBef>
              <a:buFont typeface="Times New Roman"/>
              <a:buChar char="–"/>
              <a:tabLst>
                <a:tab pos="756920" algn="l"/>
              </a:tabLst>
            </a:pPr>
            <a:r>
              <a:rPr sz="2600" dirty="0">
                <a:latin typeface="Times New Roman"/>
                <a:cs typeface="Times New Roman"/>
              </a:rPr>
              <a:t>1) Generate accurate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alignment</a:t>
            </a:r>
            <a:endParaRPr sz="2600">
              <a:latin typeface="Times New Roman"/>
              <a:cs typeface="Times New Roman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25"/>
              </a:spcBef>
              <a:buFont typeface="Times New Roman"/>
              <a:buChar char="–"/>
              <a:tabLst>
                <a:tab pos="756920" algn="l"/>
              </a:tabLst>
            </a:pPr>
            <a:r>
              <a:rPr sz="2600" dirty="0">
                <a:latin typeface="Times New Roman"/>
                <a:cs typeface="Times New Roman"/>
              </a:rPr>
              <a:t>2) Based on alignment, extract from structure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  template either distance constraints or </a:t>
            </a:r>
            <a:r>
              <a:rPr sz="2600" spc="-5" dirty="0">
                <a:latin typeface="Times New Roman"/>
                <a:cs typeface="Times New Roman"/>
              </a:rPr>
              <a:t>starting  </a:t>
            </a:r>
            <a:r>
              <a:rPr sz="2600" dirty="0">
                <a:latin typeface="Times New Roman"/>
                <a:cs typeface="Times New Roman"/>
              </a:rPr>
              <a:t>coordinate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positions</a:t>
            </a:r>
            <a:endParaRPr sz="26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25"/>
              </a:spcBef>
              <a:buFont typeface="Times New Roman"/>
              <a:buChar char="–"/>
              <a:tabLst>
                <a:tab pos="756920" algn="l"/>
              </a:tabLst>
            </a:pPr>
            <a:r>
              <a:rPr sz="2600" dirty="0">
                <a:latin typeface="Times New Roman"/>
                <a:cs typeface="Times New Roman"/>
              </a:rPr>
              <a:t>3) Build de </a:t>
            </a:r>
            <a:r>
              <a:rPr sz="2600" spc="5" dirty="0">
                <a:latin typeface="Times New Roman"/>
                <a:cs typeface="Times New Roman"/>
              </a:rPr>
              <a:t>novo </a:t>
            </a:r>
            <a:r>
              <a:rPr sz="2600" dirty="0">
                <a:latin typeface="Times New Roman"/>
                <a:cs typeface="Times New Roman"/>
              </a:rPr>
              <a:t>regions </a:t>
            </a:r>
            <a:r>
              <a:rPr sz="2600" spc="5" dirty="0">
                <a:latin typeface="Times New Roman"/>
                <a:cs typeface="Times New Roman"/>
              </a:rPr>
              <a:t>not </a:t>
            </a:r>
            <a:r>
              <a:rPr sz="2600" dirty="0">
                <a:latin typeface="Times New Roman"/>
                <a:cs typeface="Times New Roman"/>
              </a:rPr>
              <a:t>included in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endParaRPr sz="26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600" dirty="0">
                <a:latin typeface="Times New Roman"/>
                <a:cs typeface="Times New Roman"/>
              </a:rPr>
              <a:t>alignment</a:t>
            </a:r>
            <a:endParaRPr sz="2600">
              <a:latin typeface="Times New Roman"/>
              <a:cs typeface="Times New Roman"/>
            </a:endParaRPr>
          </a:p>
          <a:p>
            <a:pPr marL="756285" marR="208915" lvl="1" indent="-286385">
              <a:lnSpc>
                <a:spcPct val="100000"/>
              </a:lnSpc>
              <a:spcBef>
                <a:spcPts val="620"/>
              </a:spcBef>
              <a:buFont typeface="Times New Roman"/>
              <a:buChar char="–"/>
              <a:tabLst>
                <a:tab pos="756920" algn="l"/>
              </a:tabLst>
            </a:pPr>
            <a:r>
              <a:rPr sz="2600" dirty="0">
                <a:latin typeface="Times New Roman"/>
                <a:cs typeface="Times New Roman"/>
              </a:rPr>
              <a:t>4) Refine completed model using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evolutionary  and/or physical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information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1301</Words>
  <Application>Microsoft Macintosh PowerPoint</Application>
  <PresentationFormat>On-screen Show (4:3)</PresentationFormat>
  <Paragraphs>246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Principles underlying protein structure prediction</vt:lpstr>
      <vt:lpstr>Structure Prediction</vt:lpstr>
      <vt:lpstr>I. Secondary structure prediction</vt:lpstr>
      <vt:lpstr>The Psipred methodology</vt:lpstr>
      <vt:lpstr>Limits in seconday structure prediction accuracy</vt:lpstr>
      <vt:lpstr>II Fold recognition</vt:lpstr>
      <vt:lpstr>Fold recognition (cont)</vt:lpstr>
      <vt:lpstr>Comparative Modeling</vt:lpstr>
      <vt:lpstr>Challenges in comparative modeling</vt:lpstr>
      <vt:lpstr>Ab initio protein structure prediction</vt:lpstr>
      <vt:lpstr>PowerPoint Presentation</vt:lpstr>
      <vt:lpstr>PowerPoint Presentation</vt:lpstr>
      <vt:lpstr>Implementation of insights from experimental folding studies in ROSETTA</vt:lpstr>
      <vt:lpstr>PowerPoint Presentation</vt:lpstr>
      <vt:lpstr>Rosetta high resolution refinement</vt:lpstr>
      <vt:lpstr>Lowest energy structures sampled on independent trajectories</vt:lpstr>
      <vt:lpstr>PowerPoint Presentation</vt:lpstr>
      <vt:lpstr>Highly unrepresentative blind de novo</vt:lpstr>
      <vt:lpstr>Native free energy gaps recurrent feature of structure prediction problems</vt:lpstr>
      <vt:lpstr>How to find global minimum?</vt:lpstr>
      <vt:lpstr>Use experimental data to help locate global minimum</vt:lpstr>
      <vt:lpstr>PowerPoint Presentation</vt:lpstr>
      <vt:lpstr>MPMV retroviral protease had resisted crystal structure determination efforts for</vt:lpstr>
      <vt:lpstr>PowerPoint Presentation</vt:lpstr>
      <vt:lpstr>PowerPoint Presentation</vt:lpstr>
      <vt:lpstr>PowerPoint Presentation</vt:lpstr>
      <vt:lpstr>End of lecture</vt:lpstr>
      <vt:lpstr>Energy landscapes for 117 proteins</vt:lpstr>
      <vt:lpstr>Blind tests of current methods: CASP</vt:lpstr>
      <vt:lpstr>Native free energy gaps recurrent feature of structure  prediction problems</vt:lpstr>
      <vt:lpstr>Structure modeling in combination with  experimental data</vt:lpstr>
      <vt:lpstr>FoldIt players can solve hard refinement  problems!</vt:lpstr>
      <vt:lpstr>PowerPoint Presentation</vt:lpstr>
      <vt:lpstr>CASP7 target T0283 (112 residues)</vt:lpstr>
      <vt:lpstr>In some cases, can solve phase problem with  computed structures</vt:lpstr>
      <vt:lpstr>Accurate models from chemical shifts and RDCs: new  paradigm for NMR structure determination?</vt:lpstr>
      <vt:lpstr>PowerPoint Presentation</vt:lpstr>
      <vt:lpstr>PowerPoint Presentation</vt:lpstr>
      <vt:lpstr>Protein-protein docking:  CAPRI T15 Interface</vt:lpstr>
      <vt:lpstr>Results</vt:lpstr>
      <vt:lpstr>Fold Recognition</vt:lpstr>
      <vt:lpstr>Prediction of homo-  oligomeric structures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Prediction</dc:title>
  <dc:creator>Aaron D. Schuler</dc:creator>
  <cp:lastModifiedBy>Jiayi Dou</cp:lastModifiedBy>
  <cp:revision>1</cp:revision>
  <dcterms:created xsi:type="dcterms:W3CDTF">2015-11-02T18:47:46Z</dcterms:created>
  <dcterms:modified xsi:type="dcterms:W3CDTF">2015-11-02T17:53:39Z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2012-11-02T00:00:00Z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2015-11-02T00:00:00Z</vt:filetime>
  </property>
</Properties>
</file>