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  <p:sldMasterId id="2147483696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Lucida Sans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Lucida Sans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Lucida Sans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Lucida San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94"/>
  </p:normalViewPr>
  <p:slideViewPr>
    <p:cSldViewPr snapToGrid="0" snapToObjects="1" showGuides="1">
      <p:cViewPr varScale="1">
        <p:scale>
          <a:sx n="124" d="100"/>
          <a:sy n="124" d="100"/>
        </p:scale>
        <p:origin x="1728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F0D56-7ABC-1847-8999-6D4B15D42870}" type="datetimeFigureOut">
              <a:rPr lang="en-US" smtClean="0"/>
              <a:t>11/6/21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BF9029-4B29-644F-9AFF-61E9E28BE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281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F0D56-7ABC-1847-8999-6D4B15D42870}" type="datetimeFigureOut">
              <a:rPr lang="en-US" smtClean="0"/>
              <a:t>11/6/21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BF9029-4B29-644F-9AFF-61E9E28BE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08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198120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79120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F0D56-7ABC-1847-8999-6D4B15D42870}" type="datetimeFigureOut">
              <a:rPr lang="en-US" smtClean="0"/>
              <a:t>11/6/21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BF9029-4B29-644F-9AFF-61E9E28BE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62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E96120-A276-3A49-858D-FFB26A78D8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42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F5EDCF-1A9A-004E-9EDA-672174E2FC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823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07B7-A509-A240-96B1-37F0C06A40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07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862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524000"/>
            <a:ext cx="38862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8E9C7-40C1-CA47-AFF7-A08069407A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7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3C7287-149A-E04C-9FD7-85BE102932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590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8B41E-EDB8-0648-928E-04D28270475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177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2FF946-1865-0C46-A50B-0015401B43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7279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CCA299-2986-0F47-ADDB-F0DC56BF4A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31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F0D56-7ABC-1847-8999-6D4B15D42870}" type="datetimeFigureOut">
              <a:rPr lang="en-US" smtClean="0"/>
              <a:t>11/6/21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BF9029-4B29-644F-9AFF-61E9E28BE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5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B41C20-78BB-ED46-8DE5-B77E236AFD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307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F65E89-0C66-424D-BD81-8B3AD06C55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906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198120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79120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5EC32-128D-5542-8A5F-F8B5C9E665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5354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975691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85795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81228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981200"/>
            <a:ext cx="3378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378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27704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45505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14802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3632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F0D56-7ABC-1847-8999-6D4B15D42870}" type="datetimeFigureOut">
              <a:rPr lang="en-US" smtClean="0"/>
              <a:t>11/6/21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BF9029-4B29-644F-9AFF-61E9E28BE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9770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32966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67840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92196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99200" y="609600"/>
            <a:ext cx="17272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609600"/>
            <a:ext cx="502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1551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862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524000"/>
            <a:ext cx="38862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F0D56-7ABC-1847-8999-6D4B15D42870}" type="datetimeFigureOut">
              <a:rPr lang="en-US" smtClean="0"/>
              <a:t>11/6/21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BF9029-4B29-644F-9AFF-61E9E28BE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380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F0D56-7ABC-1847-8999-6D4B15D42870}" type="datetimeFigureOut">
              <a:rPr lang="en-US" smtClean="0"/>
              <a:t>11/6/21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BF9029-4B29-644F-9AFF-61E9E28BE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43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F0D56-7ABC-1847-8999-6D4B15D42870}" type="datetimeFigureOut">
              <a:rPr lang="en-US" smtClean="0"/>
              <a:t>11/6/21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BF9029-4B29-644F-9AFF-61E9E28BE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95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F0D56-7ABC-1847-8999-6D4B15D42870}" type="datetimeFigureOut">
              <a:rPr lang="en-US" smtClean="0"/>
              <a:t>11/6/21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BF9029-4B29-644F-9AFF-61E9E28BE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966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F0D56-7ABC-1847-8999-6D4B15D42870}" type="datetimeFigureOut">
              <a:rPr lang="en-US" smtClean="0"/>
              <a:t>11/6/21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BF9029-4B29-644F-9AFF-61E9E28BE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795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6F0D56-7ABC-1847-8999-6D4B15D42870}" type="datetimeFigureOut">
              <a:rPr lang="en-US" smtClean="0"/>
              <a:t>11/6/21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BF9029-4B29-644F-9AFF-61E9E28BE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96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924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6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fld id="{6B6F0D56-7ABC-1847-8999-6D4B15D42870}" type="datetimeFigureOut">
              <a:rPr lang="en-US" smtClean="0"/>
              <a:t>11/6/21</a:t>
            </a:fld>
            <a:endParaRPr lang="en-US"/>
          </a:p>
        </p:txBody>
      </p:sp>
      <p:sp>
        <p:nvSpPr>
          <p:cNvPr id="286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286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fld id="{3ABF9029-4B29-644F-9AFF-61E9E28BE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5291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22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924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22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522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522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fld id="{85F1A34C-8870-964B-A338-82F4BAF986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04186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7600" y="609600"/>
            <a:ext cx="69088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7600" y="1981200"/>
            <a:ext cx="69088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145851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0500A-8CBC-C040-A158-FABA5FD135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Bone Remodeling Slides</a:t>
            </a:r>
            <a:br>
              <a:rPr lang="en-US" dirty="0"/>
            </a:br>
            <a:r>
              <a:rPr lang="en-US" dirty="0"/>
              <a:t>Part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4F6301-8A48-C04E-97BB-4ED819AB5F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Susan Ott</a:t>
            </a:r>
          </a:p>
          <a:p>
            <a:r>
              <a:rPr lang="en-US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348674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097E5F-1802-0B49-B2AC-E81E97465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Quiescent</a:t>
            </a:r>
          </a:p>
        </p:txBody>
      </p:sp>
      <p:pic>
        <p:nvPicPr>
          <p:cNvPr id="5" name="Remodelfor ppt1.mp4">
            <a:hlinkClick r:id="" action="ppaction://media"/>
            <a:extLst>
              <a:ext uri="{FF2B5EF4-FFF2-40B4-BE49-F238E27FC236}">
                <a16:creationId xmlns:a16="http://schemas.microsoft.com/office/drawing/2014/main" id="{B029D126-703B-2444-B51E-9BFDE9387B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480" y="1587062"/>
            <a:ext cx="6096000" cy="45394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58FADF-D977-4645-B75E-938F3DC64A83}"/>
              </a:ext>
            </a:extLst>
          </p:cNvPr>
          <p:cNvSpPr txBox="1"/>
          <p:nvPr/>
        </p:nvSpPr>
        <p:spPr>
          <a:xfrm>
            <a:off x="357809" y="6139070"/>
            <a:ext cx="8219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mineralized bone is green. Osteocytes secrete sclerostin (red dot) that inhibits stromal cells. In the marrow capillaries, pre-osteocytes circulate. They express RANK.</a:t>
            </a:r>
          </a:p>
        </p:txBody>
      </p:sp>
    </p:spTree>
    <p:extLst>
      <p:ext uri="{BB962C8B-B14F-4D97-AF65-F5344CB8AC3E}">
        <p14:creationId xmlns:p14="http://schemas.microsoft.com/office/powerpoint/2010/main" val="308816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2again.mp4">
            <a:hlinkClick r:id="" action="ppaction://media"/>
            <a:extLst>
              <a:ext uri="{FF2B5EF4-FFF2-40B4-BE49-F238E27FC236}">
                <a16:creationId xmlns:a16="http://schemas.microsoft.com/office/drawing/2014/main" id="{D0545EF5-4EE4-8443-8D04-AC543F8A38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480" y="1554480"/>
            <a:ext cx="6096000" cy="4572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796D9B0-7A8F-FE4A-9487-4FDCEE53F781}"/>
              </a:ext>
            </a:extLst>
          </p:cNvPr>
          <p:cNvSpPr txBox="1">
            <a:spLocks/>
          </p:cNvSpPr>
          <p:nvPr/>
        </p:nvSpPr>
        <p:spPr bwMode="auto">
          <a:xfrm>
            <a:off x="365235" y="1342696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Georgia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Georgia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Georgia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Georgia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Georgia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Georgia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Georgia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Georgia" charset="0"/>
              </a:defRPr>
            </a:lvl9pPr>
          </a:lstStyle>
          <a:p>
            <a:endParaRPr lang="en-US" kern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93345B1-C124-424D-A43F-2EE078B04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Microcrack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2E4354-261E-264C-A87C-B5185DC7B1B6}"/>
              </a:ext>
            </a:extLst>
          </p:cNvPr>
          <p:cNvSpPr txBox="1"/>
          <p:nvPr/>
        </p:nvSpPr>
        <p:spPr>
          <a:xfrm>
            <a:off x="347870" y="6139070"/>
            <a:ext cx="8219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 microcrack develops and the nearby osteocytes undergo apoptosis and secrete factors as they do.  They also will start to express RANK-ligand.</a:t>
            </a:r>
          </a:p>
        </p:txBody>
      </p:sp>
    </p:spTree>
    <p:extLst>
      <p:ext uri="{BB962C8B-B14F-4D97-AF65-F5344CB8AC3E}">
        <p14:creationId xmlns:p14="http://schemas.microsoft.com/office/powerpoint/2010/main" val="402443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C6CD8-056D-BA44-A246-4DD2533EA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Canopy</a:t>
            </a:r>
          </a:p>
        </p:txBody>
      </p:sp>
      <p:pic>
        <p:nvPicPr>
          <p:cNvPr id="3" name="Canopy.mp4">
            <a:hlinkClick r:id="" action="ppaction://media"/>
            <a:extLst>
              <a:ext uri="{FF2B5EF4-FFF2-40B4-BE49-F238E27FC236}">
                <a16:creationId xmlns:a16="http://schemas.microsoft.com/office/drawing/2014/main" id="{59DA6558-E79C-0F46-8E3F-8CB0D5DFD5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6594" y="1554479"/>
            <a:ext cx="6096000" cy="457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BFDF20-BCA7-8643-981D-CD6C8C3A313D}"/>
              </a:ext>
            </a:extLst>
          </p:cNvPr>
          <p:cNvSpPr txBox="1"/>
          <p:nvPr/>
        </p:nvSpPr>
        <p:spPr>
          <a:xfrm>
            <a:off x="347870" y="6139070"/>
            <a:ext cx="8219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lining cells separate from the bone mineral, fuse with capillaries and form a space that allows the osteoclasts inside.</a:t>
            </a:r>
          </a:p>
        </p:txBody>
      </p:sp>
    </p:spTree>
    <p:extLst>
      <p:ext uri="{BB962C8B-B14F-4D97-AF65-F5344CB8AC3E}">
        <p14:creationId xmlns:p14="http://schemas.microsoft.com/office/powerpoint/2010/main" val="411285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C6CD8-056D-BA44-A246-4DD2533EA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Stromal cells proliferate</a:t>
            </a:r>
          </a:p>
        </p:txBody>
      </p:sp>
      <p:pic>
        <p:nvPicPr>
          <p:cNvPr id="4" name="stromal.mp4">
            <a:hlinkClick r:id="" action="ppaction://media"/>
            <a:extLst>
              <a:ext uri="{FF2B5EF4-FFF2-40B4-BE49-F238E27FC236}">
                <a16:creationId xmlns:a16="http://schemas.microsoft.com/office/drawing/2014/main" id="{63EAA518-4F88-4F45-9423-E9EE00F6CE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480" y="1554480"/>
            <a:ext cx="6096000" cy="457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387CBC-A31F-DE4D-9CE0-2AA6FB862A4B}"/>
              </a:ext>
            </a:extLst>
          </p:cNvPr>
          <p:cNvSpPr txBox="1"/>
          <p:nvPr/>
        </p:nvSpPr>
        <p:spPr>
          <a:xfrm>
            <a:off x="347870" y="6139070"/>
            <a:ext cx="8219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factors secreted by osteocytes now cause stromal cells to become active and proliferate, forming early osteoblasts.</a:t>
            </a:r>
          </a:p>
        </p:txBody>
      </p:sp>
    </p:spTree>
    <p:extLst>
      <p:ext uri="{BB962C8B-B14F-4D97-AF65-F5344CB8AC3E}">
        <p14:creationId xmlns:p14="http://schemas.microsoft.com/office/powerpoint/2010/main" val="121105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C6CD8-056D-BA44-A246-4DD2533EA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Osteoclast fusion</a:t>
            </a:r>
          </a:p>
        </p:txBody>
      </p:sp>
      <p:pic>
        <p:nvPicPr>
          <p:cNvPr id="4" name="R5 fusion.mov">
            <a:hlinkClick r:id="" action="ppaction://media"/>
            <a:extLst>
              <a:ext uri="{FF2B5EF4-FFF2-40B4-BE49-F238E27FC236}">
                <a16:creationId xmlns:a16="http://schemas.microsoft.com/office/drawing/2014/main" id="{50A70B84-38BE-2E47-8C24-02365AB6ED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480" y="1554480"/>
            <a:ext cx="6096000" cy="457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D69F4E-AB25-A444-A0E4-3F8ABBE0DE75}"/>
              </a:ext>
            </a:extLst>
          </p:cNvPr>
          <p:cNvSpPr txBox="1"/>
          <p:nvPr/>
        </p:nvSpPr>
        <p:spPr>
          <a:xfrm>
            <a:off x="347870" y="6139070"/>
            <a:ext cx="8219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osteoblasts and osteocytes express RANK-ligand which attracts the pre-osteoclasts.</a:t>
            </a:r>
          </a:p>
        </p:txBody>
      </p:sp>
    </p:spTree>
    <p:extLst>
      <p:ext uri="{BB962C8B-B14F-4D97-AF65-F5344CB8AC3E}">
        <p14:creationId xmlns:p14="http://schemas.microsoft.com/office/powerpoint/2010/main" val="6632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C6CD8-056D-BA44-A246-4DD2533EA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Bone resorption</a:t>
            </a:r>
          </a:p>
        </p:txBody>
      </p:sp>
      <p:pic>
        <p:nvPicPr>
          <p:cNvPr id="4" name="R6 resorption.mp4">
            <a:hlinkClick r:id="" action="ppaction://media"/>
            <a:extLst>
              <a:ext uri="{FF2B5EF4-FFF2-40B4-BE49-F238E27FC236}">
                <a16:creationId xmlns:a16="http://schemas.microsoft.com/office/drawing/2014/main" id="{E791DDDD-3566-954D-BD75-C4D51319DE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480" y="1554480"/>
            <a:ext cx="6096000" cy="457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326E0D-0C17-164E-A431-079991D88D0C}"/>
              </a:ext>
            </a:extLst>
          </p:cNvPr>
          <p:cNvSpPr txBox="1"/>
          <p:nvPr/>
        </p:nvSpPr>
        <p:spPr>
          <a:xfrm>
            <a:off x="347870" y="6139070"/>
            <a:ext cx="8219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osteoclast resorbs bone, thereby releasing growth factors such as IGF and TGFß, which will start to activate pre-osteoblasts.</a:t>
            </a:r>
          </a:p>
        </p:txBody>
      </p:sp>
    </p:spTree>
    <p:extLst>
      <p:ext uri="{BB962C8B-B14F-4D97-AF65-F5344CB8AC3E}">
        <p14:creationId xmlns:p14="http://schemas.microsoft.com/office/powerpoint/2010/main" val="404486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C6CD8-056D-BA44-A246-4DD2533EA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Osteoclast apoptosis</a:t>
            </a:r>
          </a:p>
        </p:txBody>
      </p:sp>
      <p:pic>
        <p:nvPicPr>
          <p:cNvPr id="4" name="R7 apoptosis.mp4">
            <a:hlinkClick r:id="" action="ppaction://media"/>
            <a:extLst>
              <a:ext uri="{FF2B5EF4-FFF2-40B4-BE49-F238E27FC236}">
                <a16:creationId xmlns:a16="http://schemas.microsoft.com/office/drawing/2014/main" id="{B7903C47-B12F-6043-9006-AC9FF95C02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480" y="1554480"/>
            <a:ext cx="6096000" cy="457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18757F-B1DE-3E49-8C7E-64B457C5BB4C}"/>
              </a:ext>
            </a:extLst>
          </p:cNvPr>
          <p:cNvSpPr txBox="1"/>
          <p:nvPr/>
        </p:nvSpPr>
        <p:spPr>
          <a:xfrm>
            <a:off x="347870" y="6139070"/>
            <a:ext cx="82196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osteoclasts resorb bone for about 2 weeks, then undergo apoptosis, but if there is low estrogen the apoptosis is delayed.  Meanwhile, the osteoblasts form osteoprotegerin (OPG) to block the RANK-ligand.  After resorption there is a short reversal phase.</a:t>
            </a:r>
          </a:p>
        </p:txBody>
      </p:sp>
    </p:spTree>
    <p:extLst>
      <p:ext uri="{BB962C8B-B14F-4D97-AF65-F5344CB8AC3E}">
        <p14:creationId xmlns:p14="http://schemas.microsoft.com/office/powerpoint/2010/main" val="81625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C6CD8-056D-BA44-A246-4DD2533EA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Bone Formation</a:t>
            </a:r>
          </a:p>
        </p:txBody>
      </p:sp>
      <p:pic>
        <p:nvPicPr>
          <p:cNvPr id="4" name="R8 formation.mp4">
            <a:hlinkClick r:id="" action="ppaction://media"/>
            <a:extLst>
              <a:ext uri="{FF2B5EF4-FFF2-40B4-BE49-F238E27FC236}">
                <a16:creationId xmlns:a16="http://schemas.microsoft.com/office/drawing/2014/main" id="{BD8C367F-18BC-3B41-9B9F-7B3F93037F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480" y="1554480"/>
            <a:ext cx="6096000" cy="457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913A55-EA23-5746-8AEA-9CBB67F77B0F}"/>
              </a:ext>
            </a:extLst>
          </p:cNvPr>
          <p:cNvSpPr txBox="1"/>
          <p:nvPr/>
        </p:nvSpPr>
        <p:spPr>
          <a:xfrm>
            <a:off x="347869" y="6139070"/>
            <a:ext cx="84184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preosteoblasts proliferate and form a team of cells that lines the cavity and slowly fills it in, over about 6-9 months. Some remain in the matrix and will become osteocytes, some will become lining cells, the rest undergo apoptosis. Unmineralized osteoid matrix is colored red. </a:t>
            </a:r>
          </a:p>
        </p:txBody>
      </p:sp>
    </p:spTree>
    <p:extLst>
      <p:ext uri="{BB962C8B-B14F-4D97-AF65-F5344CB8AC3E}">
        <p14:creationId xmlns:p14="http://schemas.microsoft.com/office/powerpoint/2010/main" val="54418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Hall">
  <a:themeElements>
    <a:clrScheme name="">
      <a:dk1>
        <a:srgbClr val="969696"/>
      </a:dk1>
      <a:lt1>
        <a:srgbClr val="D3F3EA"/>
      </a:lt1>
      <a:dk2>
        <a:srgbClr val="BCD6E4"/>
      </a:dk2>
      <a:lt2>
        <a:srgbClr val="66FFCC"/>
      </a:lt2>
      <a:accent1>
        <a:srgbClr val="FFFFFF"/>
      </a:accent1>
      <a:accent2>
        <a:srgbClr val="8DC6FF"/>
      </a:accent2>
      <a:accent3>
        <a:srgbClr val="DAE8EF"/>
      </a:accent3>
      <a:accent4>
        <a:srgbClr val="B4D0C8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Nurses">
      <a:majorFont>
        <a:latin typeface="Georgia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charset="0"/>
          </a:defRPr>
        </a:defPPr>
      </a:lstStyle>
    </a:lnDef>
  </a:objectDefaults>
  <a:extraClrSchemeLst>
    <a:extraClrScheme>
      <a:clrScheme name="Nurs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rs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rs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rs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rs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urs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rs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rs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rs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rs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rs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urs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BGYN">
  <a:themeElements>
    <a:clrScheme name="Custom 8">
      <a:dk1>
        <a:srgbClr val="000000"/>
      </a:dk1>
      <a:lt1>
        <a:srgbClr val="E0FAFF"/>
      </a:lt1>
      <a:dk2>
        <a:srgbClr val="000033"/>
      </a:dk2>
      <a:lt2>
        <a:srgbClr val="70FFE1"/>
      </a:lt2>
      <a:accent1>
        <a:srgbClr val="000099"/>
      </a:accent1>
      <a:accent2>
        <a:srgbClr val="CCFFFF"/>
      </a:accent2>
      <a:accent3>
        <a:srgbClr val="AAAAAD"/>
      </a:accent3>
      <a:accent4>
        <a:srgbClr val="BFD6DA"/>
      </a:accent4>
      <a:accent5>
        <a:srgbClr val="AAAACA"/>
      </a:accent5>
      <a:accent6>
        <a:srgbClr val="B9E7E7"/>
      </a:accent6>
      <a:hlink>
        <a:srgbClr val="66FF33"/>
      </a:hlink>
      <a:folHlink>
        <a:srgbClr val="FF9900"/>
      </a:folHlink>
    </a:clrScheme>
    <a:fontScheme name="OBGYN">
      <a:majorFont>
        <a:latin typeface="Georgia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charset="0"/>
          </a:defRPr>
        </a:defPPr>
      </a:lstStyle>
    </a:lnDef>
  </a:objectDefaults>
  <a:extraClrSchemeLst>
    <a:extraClrScheme>
      <a:clrScheme name="OBGY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BGY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BGY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BGY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BGY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BGY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GY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GY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GY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GY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GY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GY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">
  <a:themeElements>
    <a:clrScheme name="">
      <a:dk1>
        <a:srgbClr val="969696"/>
      </a:dk1>
      <a:lt1>
        <a:srgbClr val="D3F3EA"/>
      </a:lt1>
      <a:dk2>
        <a:srgbClr val="BCD6E4"/>
      </a:dk2>
      <a:lt2>
        <a:srgbClr val="66FFCC"/>
      </a:lt2>
      <a:accent1>
        <a:srgbClr val="FFFFFF"/>
      </a:accent1>
      <a:accent2>
        <a:srgbClr val="8DC6FF"/>
      </a:accent2>
      <a:accent3>
        <a:srgbClr val="DAE8EF"/>
      </a:accent3>
      <a:accent4>
        <a:srgbClr val="B4D0C8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Lucida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Hall</Template>
  <TotalTime>93</TotalTime>
  <Words>250</Words>
  <Application>Microsoft Macintosh PowerPoint</Application>
  <PresentationFormat>On-screen Show (4:3)</PresentationFormat>
  <Paragraphs>19</Paragraphs>
  <Slides>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Georgia</vt:lpstr>
      <vt:lpstr>Lucida Sans</vt:lpstr>
      <vt:lpstr>Times</vt:lpstr>
      <vt:lpstr>Times New Roman</vt:lpstr>
      <vt:lpstr>Hall</vt:lpstr>
      <vt:lpstr>OBGYN</vt:lpstr>
      <vt:lpstr>Blank</vt:lpstr>
      <vt:lpstr>Bone Remodeling Slides Part 1</vt:lpstr>
      <vt:lpstr>Quiescent</vt:lpstr>
      <vt:lpstr>Microcrack</vt:lpstr>
      <vt:lpstr>Canopy</vt:lpstr>
      <vt:lpstr>Stromal cells proliferate</vt:lpstr>
      <vt:lpstr>Osteoclast fusion</vt:lpstr>
      <vt:lpstr>Bone resorption</vt:lpstr>
      <vt:lpstr>Osteoclast apoptosis</vt:lpstr>
      <vt:lpstr>Bone 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</dc:creator>
  <cp:lastModifiedBy>SUSAN</cp:lastModifiedBy>
  <cp:revision>13</cp:revision>
  <dcterms:created xsi:type="dcterms:W3CDTF">2019-11-17T01:52:27Z</dcterms:created>
  <dcterms:modified xsi:type="dcterms:W3CDTF">2021-11-07T04:53:57Z</dcterms:modified>
</cp:coreProperties>
</file>