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467" r:id="rId5"/>
    <p:sldId id="353" r:id="rId6"/>
    <p:sldId id="462" r:id="rId7"/>
    <p:sldId id="644" r:id="rId8"/>
    <p:sldId id="461" r:id="rId9"/>
    <p:sldId id="263" r:id="rId10"/>
    <p:sldId id="464" r:id="rId11"/>
    <p:sldId id="645" r:id="rId12"/>
    <p:sldId id="376" r:id="rId13"/>
    <p:sldId id="363" r:id="rId14"/>
    <p:sldId id="377" r:id="rId15"/>
    <p:sldId id="345" r:id="rId16"/>
    <p:sldId id="463" r:id="rId17"/>
    <p:sldId id="381" r:id="rId18"/>
    <p:sldId id="364" r:id="rId19"/>
    <p:sldId id="465" r:id="rId20"/>
    <p:sldId id="469" r:id="rId21"/>
    <p:sldId id="470" r:id="rId22"/>
    <p:sldId id="646" r:id="rId23"/>
    <p:sldId id="285" r:id="rId24"/>
    <p:sldId id="294" r:id="rId25"/>
    <p:sldId id="365" r:id="rId26"/>
    <p:sldId id="366" r:id="rId27"/>
    <p:sldId id="347" r:id="rId28"/>
    <p:sldId id="367" r:id="rId29"/>
    <p:sldId id="468" r:id="rId30"/>
    <p:sldId id="450" r:id="rId31"/>
    <p:sldId id="459" r:id="rId32"/>
    <p:sldId id="460" r:id="rId33"/>
    <p:sldId id="304" r:id="rId34"/>
    <p:sldId id="466" r:id="rId35"/>
    <p:sldId id="621" r:id="rId36"/>
    <p:sldId id="45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56" autoAdjust="0"/>
    <p:restoredTop sz="94660"/>
  </p:normalViewPr>
  <p:slideViewPr>
    <p:cSldViewPr snapToGrid="0">
      <p:cViewPr varScale="1">
        <p:scale>
          <a:sx n="128" d="100"/>
          <a:sy n="128" d="100"/>
        </p:scale>
        <p:origin x="592"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94B2A-6CB0-4BAE-B486-56247D35942E}" type="datetimeFigureOut">
              <a:rPr lang="en-US" smtClean="0"/>
              <a:t>11/12/19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D06FB-3DE1-4326-8608-28483797ABB3}" type="slidenum">
              <a:rPr lang="en-US" smtClean="0"/>
              <a:t>‹#›</a:t>
            </a:fld>
            <a:endParaRPr lang="en-US"/>
          </a:p>
        </p:txBody>
      </p:sp>
    </p:spTree>
    <p:extLst>
      <p:ext uri="{BB962C8B-B14F-4D97-AF65-F5344CB8AC3E}">
        <p14:creationId xmlns:p14="http://schemas.microsoft.com/office/powerpoint/2010/main" val="334889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AD3538C-CD4F-A945-8791-444E187FC773}" type="slidenum">
              <a:rPr lang="en-US"/>
              <a:pPr/>
              <a:t>5</a:t>
            </a:fld>
            <a:endParaRPr lang="en-US"/>
          </a:p>
        </p:txBody>
      </p:sp>
      <p:sp>
        <p:nvSpPr>
          <p:cNvPr id="90115" name="Rectangle 2"/>
          <p:cNvSpPr>
            <a:spLocks noGrp="1" noRot="1" noChangeAspect="1" noChangeArrowheads="1" noTextEdit="1"/>
          </p:cNvSpPr>
          <p:nvPr>
            <p:ph type="sldImg"/>
          </p:nvPr>
        </p:nvSpPr>
        <p:spPr>
          <a:xfrm>
            <a:off x="381000" y="685800"/>
            <a:ext cx="6096000" cy="3429000"/>
          </a:xfrm>
          <a:ln/>
        </p:spPr>
      </p:sp>
      <p:sp>
        <p:nvSpPr>
          <p:cNvPr id="901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228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06A9138-F8DC-684E-B658-D42421E5BE74}" type="slidenum">
              <a:rPr lang="en-US"/>
              <a:pPr/>
              <a:t>25</a:t>
            </a:fld>
            <a:endParaRPr lang="en-US"/>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0060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FE19451-02E2-7C47-8ADD-96DE9B99A7C8}" type="slidenum">
              <a:rPr lang="en-US"/>
              <a:pPr/>
              <a:t>27</a:t>
            </a:fld>
            <a:endParaRPr lang="en-US"/>
          </a:p>
        </p:txBody>
      </p:sp>
      <p:sp>
        <p:nvSpPr>
          <p:cNvPr id="57347" name="Rectangle 2"/>
          <p:cNvSpPr>
            <a:spLocks noGrp="1" noRot="1" noChangeAspect="1" noChangeArrowheads="1" noTextEdit="1"/>
          </p:cNvSpPr>
          <p:nvPr>
            <p:ph type="sldImg"/>
          </p:nvPr>
        </p:nvSpPr>
        <p:spPr>
          <a:xfrm>
            <a:off x="381000" y="685800"/>
            <a:ext cx="6096000" cy="342900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608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30</a:t>
            </a:fld>
            <a:endParaRPr lang="en-US"/>
          </a:p>
        </p:txBody>
      </p:sp>
    </p:spTree>
    <p:extLst>
      <p:ext uri="{BB962C8B-B14F-4D97-AF65-F5344CB8AC3E}">
        <p14:creationId xmlns:p14="http://schemas.microsoft.com/office/powerpoint/2010/main" val="395399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31</a:t>
            </a:fld>
            <a:endParaRPr lang="en-US"/>
          </a:p>
        </p:txBody>
      </p:sp>
    </p:spTree>
    <p:extLst>
      <p:ext uri="{BB962C8B-B14F-4D97-AF65-F5344CB8AC3E}">
        <p14:creationId xmlns:p14="http://schemas.microsoft.com/office/powerpoint/2010/main" val="1506818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32</a:t>
            </a:fld>
            <a:endParaRPr lang="en-US"/>
          </a:p>
        </p:txBody>
      </p:sp>
    </p:spTree>
    <p:extLst>
      <p:ext uri="{BB962C8B-B14F-4D97-AF65-F5344CB8AC3E}">
        <p14:creationId xmlns:p14="http://schemas.microsoft.com/office/powerpoint/2010/main" val="23642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36</a:t>
            </a:fld>
            <a:endParaRPr lang="en-US"/>
          </a:p>
        </p:txBody>
      </p:sp>
    </p:spTree>
    <p:extLst>
      <p:ext uri="{BB962C8B-B14F-4D97-AF65-F5344CB8AC3E}">
        <p14:creationId xmlns:p14="http://schemas.microsoft.com/office/powerpoint/2010/main" val="420925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77978B-5C5B-1540-9C7F-44CB6A23CA3A}" type="slidenum">
              <a:rPr lang="en-US" smtClean="0"/>
              <a:t>8</a:t>
            </a:fld>
            <a:endParaRPr lang="en-US"/>
          </a:p>
        </p:txBody>
      </p:sp>
    </p:spTree>
    <p:extLst>
      <p:ext uri="{BB962C8B-B14F-4D97-AF65-F5344CB8AC3E}">
        <p14:creationId xmlns:p14="http://schemas.microsoft.com/office/powerpoint/2010/main" val="245710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09A2654E-3009-A640-95A3-79A8CFD71969}" type="slidenum">
              <a:rPr lang="en-US"/>
              <a:pPr/>
              <a:t>12</a:t>
            </a:fld>
            <a:endParaRPr lang="en-US"/>
          </a:p>
        </p:txBody>
      </p:sp>
      <p:sp>
        <p:nvSpPr>
          <p:cNvPr id="98307" name="Rectangle 2"/>
          <p:cNvSpPr>
            <a:spLocks noGrp="1" noRot="1" noChangeAspect="1" noChangeArrowheads="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sz="2400"/>
          </a:p>
        </p:txBody>
      </p:sp>
    </p:spTree>
    <p:extLst>
      <p:ext uri="{BB962C8B-B14F-4D97-AF65-F5344CB8AC3E}">
        <p14:creationId xmlns:p14="http://schemas.microsoft.com/office/powerpoint/2010/main" val="348402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75DC02D-A9A3-1845-B502-171220A5130B}" type="slidenum">
              <a:rPr lang="en-US"/>
              <a:pPr/>
              <a:t>15</a:t>
            </a:fld>
            <a:endParaRPr lang="en-US"/>
          </a:p>
        </p:txBody>
      </p:sp>
      <p:sp>
        <p:nvSpPr>
          <p:cNvPr id="67587" name="Rectangle 1026"/>
          <p:cNvSpPr>
            <a:spLocks noGrp="1" noRot="1" noChangeAspect="1" noChangeArrowheads="1" noTextEdit="1"/>
          </p:cNvSpPr>
          <p:nvPr>
            <p:ph type="sldImg"/>
          </p:nvPr>
        </p:nvSpPr>
        <p:spPr>
          <a:xfrm>
            <a:off x="381000" y="685800"/>
            <a:ext cx="6096000" cy="3429000"/>
          </a:xfrm>
          <a:ln/>
        </p:spPr>
      </p:sp>
      <p:sp>
        <p:nvSpPr>
          <p:cNvPr id="67588"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8161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17C006E-58E7-7749-AB50-F7DAAA3183AF}" type="slidenum">
              <a:rPr lang="en-US"/>
              <a:pPr/>
              <a:t>17</a:t>
            </a:fld>
            <a:endParaRPr 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91320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E184B-A8EB-C14B-9551-A99000E95373}" type="slidenum">
              <a:rPr lang="en-US"/>
              <a:pPr/>
              <a:t>20</a:t>
            </a:fld>
            <a:endParaRPr lang="en-US"/>
          </a:p>
        </p:txBody>
      </p:sp>
      <p:sp>
        <p:nvSpPr>
          <p:cNvPr id="26626" name="Rectangle 2"/>
          <p:cNvSpPr>
            <a:spLocks noGrp="1" noRot="1" noChangeAspect="1" noChangeArrowheads="1" noTextEdit="1"/>
          </p:cNvSpPr>
          <p:nvPr>
            <p:ph type="sldImg"/>
          </p:nvPr>
        </p:nvSpPr>
        <p:spPr bwMode="auto">
          <a:xfrm>
            <a:off x="642938" y="914400"/>
            <a:ext cx="5572125" cy="3135313"/>
          </a:xfrm>
          <a:prstGeom prst="rect">
            <a:avLst/>
          </a:prstGeom>
          <a:solidFill>
            <a:srgbClr val="FFFFFF"/>
          </a:solidFill>
          <a:ln>
            <a:solidFill>
              <a:srgbClr val="000000"/>
            </a:solidFill>
            <a:miter lim="800000"/>
            <a:headEnd/>
            <a:tailEnd/>
          </a:ln>
        </p:spPr>
      </p:sp>
      <p:sp>
        <p:nvSpPr>
          <p:cNvPr id="26627" name="Text Box 3"/>
          <p:cNvSpPr txBox="1">
            <a:spLocks noGrp="1" noChangeArrowheads="1"/>
          </p:cNvSpPr>
          <p:nvPr>
            <p:ph type="body" idx="1"/>
          </p:nvPr>
        </p:nvSpPr>
        <p:spPr bwMode="auto">
          <a:xfrm>
            <a:off x="1046163" y="4352925"/>
            <a:ext cx="4770437" cy="3479800"/>
          </a:xfrm>
          <a:prstGeom prst="rect">
            <a:avLst/>
          </a:prstGeom>
          <a:noFill/>
          <a:ln>
            <a:miter lim="800000"/>
            <a:headEnd/>
            <a:tailEnd/>
          </a:ln>
        </p:spPr>
        <p:txBody>
          <a:bodyPr lIns="0" tIns="0" rIns="0" bIns="0">
            <a:prstTxWarp prst="textNoShape">
              <a:avLst/>
            </a:prstTxWarp>
            <a:spAutoFit/>
          </a:bodyPr>
          <a:lstStyle/>
          <a:p>
            <a:pPr marL="215900" indent="-215900" defTabSz="457200">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sz="1600">
                <a:ea typeface="Lucida Sans Unicode" charset="0"/>
                <a:cs typeface="Lucida Sans Unicode" charset="0"/>
              </a:rPr>
              <a:t>Figure 1. Endoscopic Image of the Esophagus (Panel A) and Contrast-Enhanced CT Scan of the Chest (Panel B) in Patient 1. Panel A shows severe, extensive hemorrhagic ulcerations and inflammatory exudates, which were still present in the distal esophagus on the ninth day of hospitalization. Panel B shows concentric esophageal-wall thickening (arrow) suggestive of transmural inflammation.</a:t>
            </a:r>
          </a:p>
        </p:txBody>
      </p:sp>
    </p:spTree>
    <p:extLst>
      <p:ext uri="{BB962C8B-B14F-4D97-AF65-F5344CB8AC3E}">
        <p14:creationId xmlns:p14="http://schemas.microsoft.com/office/powerpoint/2010/main" val="116881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1AA5F98-7A11-A54F-97D8-E5C9F767D20A}" type="slidenum">
              <a:rPr lang="en-US"/>
              <a:pPr/>
              <a:t>21</a:t>
            </a:fld>
            <a:endParaRPr lang="en-US"/>
          </a:p>
        </p:txBody>
      </p:sp>
      <p:sp>
        <p:nvSpPr>
          <p:cNvPr id="67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0D9138E8-77D3-8F41-98F0-D03AC37153B1}" type="slidenum">
              <a:rPr lang="en-US" sz="1200">
                <a:ea typeface="Arial" charset="0"/>
                <a:cs typeface="Arial" charset="0"/>
              </a:rPr>
              <a:pPr algn="r" eaLnBrk="1" hangingPunct="1"/>
              <a:t>21</a:t>
            </a:fld>
            <a:endParaRPr lang="en-US" sz="1200">
              <a:ea typeface="Arial" charset="0"/>
              <a:cs typeface="Arial" charset="0"/>
            </a:endParaRPr>
          </a:p>
        </p:txBody>
      </p:sp>
      <p:sp>
        <p:nvSpPr>
          <p:cNvPr id="67587"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7588"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471966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957DCD-AD1D-0947-B68C-434FBA62AFC9}" type="slidenum">
              <a:rPr lang="en-US"/>
              <a:pPr/>
              <a:t>23</a:t>
            </a:fld>
            <a:endParaRPr lang="en-US"/>
          </a:p>
        </p:txBody>
      </p:sp>
      <p:sp>
        <p:nvSpPr>
          <p:cNvPr id="479234" name="Rectangle 2"/>
          <p:cNvSpPr>
            <a:spLocks noGrp="1" noRot="1" noChangeAspect="1" noChangeArrowheads="1" noTextEdit="1"/>
          </p:cNvSpPr>
          <p:nvPr>
            <p:ph type="sldImg"/>
          </p:nvPr>
        </p:nvSpPr>
        <p:spPr>
          <a:xfrm>
            <a:off x="381000" y="685800"/>
            <a:ext cx="6096000" cy="3429000"/>
          </a:xfrm>
          <a:ln/>
        </p:spPr>
      </p:sp>
      <p:sp>
        <p:nvSpPr>
          <p:cNvPr id="479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92308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7978B-5C5B-1540-9C7F-44CB6A23CA3A}" type="slidenum">
              <a:rPr lang="en-US" smtClean="0"/>
              <a:t>24</a:t>
            </a:fld>
            <a:endParaRPr lang="en-US"/>
          </a:p>
        </p:txBody>
      </p:sp>
    </p:spTree>
    <p:extLst>
      <p:ext uri="{BB962C8B-B14F-4D97-AF65-F5344CB8AC3E}">
        <p14:creationId xmlns:p14="http://schemas.microsoft.com/office/powerpoint/2010/main" val="1672648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B75930-EC30-48D3-B152-92ACF79D96E8}"/>
              </a:ext>
            </a:extLst>
          </p:cNvPr>
          <p:cNvSpPr/>
          <p:nvPr userDrawn="1"/>
        </p:nvSpPr>
        <p:spPr>
          <a:xfrm>
            <a:off x="0" y="0"/>
            <a:ext cx="40566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ED40B296-FF57-4B3C-84BD-CF23CF30A123}"/>
              </a:ext>
            </a:extLst>
          </p:cNvPr>
          <p:cNvSpPr>
            <a:spLocks noGrp="1"/>
          </p:cNvSpPr>
          <p:nvPr>
            <p:ph type="title"/>
          </p:nvPr>
        </p:nvSpPr>
        <p:spPr>
          <a:xfrm>
            <a:off x="356062" y="2676380"/>
            <a:ext cx="10458796" cy="1505239"/>
          </a:xfrm>
        </p:spPr>
        <p:txBody>
          <a:bodyPr/>
          <a:lstStyle>
            <a:lvl1pPr>
              <a:defRPr b="1">
                <a:solidFill>
                  <a:schemeClr val="bg1"/>
                </a:solidFill>
              </a:defRPr>
            </a:lvl1pPr>
          </a:lstStyle>
          <a:p>
            <a:r>
              <a:rPr lang="en-US" dirty="0"/>
              <a:t>Click to edit Master title style</a:t>
            </a:r>
          </a:p>
        </p:txBody>
      </p:sp>
      <p:sp>
        <p:nvSpPr>
          <p:cNvPr id="15" name="Text Placeholder 14">
            <a:extLst>
              <a:ext uri="{FF2B5EF4-FFF2-40B4-BE49-F238E27FC236}">
                <a16:creationId xmlns:a16="http://schemas.microsoft.com/office/drawing/2014/main" id="{7CB9C81E-3493-4087-BF23-B68FC52C3430}"/>
              </a:ext>
            </a:extLst>
          </p:cNvPr>
          <p:cNvSpPr>
            <a:spLocks noGrp="1"/>
          </p:cNvSpPr>
          <p:nvPr>
            <p:ph type="body" sz="quarter" idx="10"/>
          </p:nvPr>
        </p:nvSpPr>
        <p:spPr>
          <a:xfrm>
            <a:off x="355600" y="4754880"/>
            <a:ext cx="3517900" cy="172847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grpSp>
        <p:nvGrpSpPr>
          <p:cNvPr id="4" name="Group 3">
            <a:extLst>
              <a:ext uri="{FF2B5EF4-FFF2-40B4-BE49-F238E27FC236}">
                <a16:creationId xmlns:a16="http://schemas.microsoft.com/office/drawing/2014/main" id="{1592777F-A2CA-411E-AA22-A0F118A42C9F}"/>
              </a:ext>
            </a:extLst>
          </p:cNvPr>
          <p:cNvGrpSpPr/>
          <p:nvPr userDrawn="1"/>
        </p:nvGrpSpPr>
        <p:grpSpPr>
          <a:xfrm>
            <a:off x="9565393" y="4879572"/>
            <a:ext cx="2362447" cy="1712421"/>
            <a:chOff x="9473953" y="4688380"/>
            <a:chExt cx="2362447" cy="1712421"/>
          </a:xfrm>
        </p:grpSpPr>
        <p:pic>
          <p:nvPicPr>
            <p:cNvPr id="3" name="Picture 2">
              <a:extLst>
                <a:ext uri="{FF2B5EF4-FFF2-40B4-BE49-F238E27FC236}">
                  <a16:creationId xmlns:a16="http://schemas.microsoft.com/office/drawing/2014/main" id="{FB37CEB6-7B49-48DE-8A30-55446D704C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457" b="17381"/>
            <a:stretch/>
          </p:blipFill>
          <p:spPr>
            <a:xfrm>
              <a:off x="9473953" y="5228705"/>
              <a:ext cx="2362447" cy="1172096"/>
            </a:xfrm>
            <a:prstGeom prst="rect">
              <a:avLst/>
            </a:prstGeom>
          </p:spPr>
        </p:pic>
        <p:sp>
          <p:nvSpPr>
            <p:cNvPr id="9" name="TextBox 8">
              <a:extLst>
                <a:ext uri="{FF2B5EF4-FFF2-40B4-BE49-F238E27FC236}">
                  <a16:creationId xmlns:a16="http://schemas.microsoft.com/office/drawing/2014/main" id="{6FE64221-A845-4E22-AFFA-00BC51E186DE}"/>
                </a:ext>
              </a:extLst>
            </p:cNvPr>
            <p:cNvSpPr txBox="1"/>
            <p:nvPr userDrawn="1"/>
          </p:nvSpPr>
          <p:spPr>
            <a:xfrm>
              <a:off x="9560601" y="4688380"/>
              <a:ext cx="1507099" cy="707886"/>
            </a:xfrm>
            <a:prstGeom prst="rect">
              <a:avLst/>
            </a:prstGeom>
            <a:noFill/>
          </p:spPr>
          <p:txBody>
            <a:bodyPr wrap="square" rtlCol="0">
              <a:spAutoFit/>
            </a:bodyPr>
            <a:lstStyle/>
            <a:p>
              <a:r>
                <a:rPr lang="en-US" sz="4000" b="1" dirty="0">
                  <a:solidFill>
                    <a:schemeClr val="tx2"/>
                  </a:solidFill>
                  <a:latin typeface="+mj-lt"/>
                </a:rPr>
                <a:t>ASN</a:t>
              </a:r>
            </a:p>
          </p:txBody>
        </p:sp>
      </p:grpSp>
    </p:spTree>
    <p:extLst>
      <p:ext uri="{BB962C8B-B14F-4D97-AF65-F5344CB8AC3E}">
        <p14:creationId xmlns:p14="http://schemas.microsoft.com/office/powerpoint/2010/main" val="266331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402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A0C9F-8C9E-284A-961E-57D1E421A254}" type="datetimeFigureOut">
              <a:rPr lang="en-US" smtClean="0"/>
              <a:t>11/12/19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1E4578-D50D-284C-AEA7-2FF40799377F}" type="slidenum">
              <a:rPr lang="en-US" smtClean="0"/>
              <a:t>‹#›</a:t>
            </a:fld>
            <a:endParaRPr lang="en-US"/>
          </a:p>
        </p:txBody>
      </p:sp>
    </p:spTree>
    <p:extLst>
      <p:ext uri="{BB962C8B-B14F-4D97-AF65-F5344CB8AC3E}">
        <p14:creationId xmlns:p14="http://schemas.microsoft.com/office/powerpoint/2010/main" val="4205539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Date Placeholder 3"/>
          <p:cNvSpPr>
            <a:spLocks noGrp="1"/>
          </p:cNvSpPr>
          <p:nvPr>
            <p:ph type="dt" sz="half" idx="10"/>
          </p:nvPr>
        </p:nvSpPr>
        <p:spPr>
          <a:xfrm>
            <a:off x="914400" y="6248400"/>
            <a:ext cx="2540000" cy="457200"/>
          </a:xfrm>
          <a:prstGeom prst="rect">
            <a:avLst/>
          </a:prstGeom>
        </p:spPr>
        <p:txBody>
          <a:bodyPr/>
          <a:lstStyle>
            <a:lvl1pPr fontAlgn="auto">
              <a:spcBef>
                <a:spcPts val="0"/>
              </a:spcBef>
              <a:spcAft>
                <a:spcPts val="0"/>
              </a:spcAft>
              <a:defRPr smtClean="0">
                <a:latin typeface="+mn-lt"/>
                <a:ea typeface="+mn-ea"/>
                <a:cs typeface="+mn-cs"/>
              </a:defRPr>
            </a:lvl1pPr>
          </a:lstStyle>
          <a:p>
            <a:pPr>
              <a:defRPr/>
            </a:pPr>
            <a:fld id="{E71BD73C-1D1F-964A-B66F-19C69D63C1FF}" type="datetimeFigureOut">
              <a:rPr lang="en-US"/>
              <a:pPr>
                <a:defRPr/>
              </a:pPr>
              <a:t>11/12/19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8400"/>
            <a:ext cx="2540000" cy="457200"/>
          </a:xfrm>
          <a:prstGeom prst="rect">
            <a:avLst/>
          </a:prstGeom>
        </p:spPr>
        <p:txBody>
          <a:bodyPr/>
          <a:lstStyle>
            <a:lvl1pPr fontAlgn="auto">
              <a:spcBef>
                <a:spcPts val="0"/>
              </a:spcBef>
              <a:spcAft>
                <a:spcPts val="0"/>
              </a:spcAft>
              <a:defRPr smtClean="0">
                <a:latin typeface="+mn-lt"/>
                <a:ea typeface="+mn-ea"/>
                <a:cs typeface="+mn-cs"/>
              </a:defRPr>
            </a:lvl1pPr>
          </a:lstStyle>
          <a:p>
            <a:pPr>
              <a:defRPr/>
            </a:pPr>
            <a:fld id="{3356B22E-18AC-8B40-9D06-21361619AF88}" type="slidenum">
              <a:rPr lang="en-US"/>
              <a:pPr>
                <a:defRPr/>
              </a:pPr>
              <a:t>‹#›</a:t>
            </a:fld>
            <a:endParaRPr lang="en-US"/>
          </a:p>
        </p:txBody>
      </p:sp>
    </p:spTree>
    <p:extLst>
      <p:ext uri="{BB962C8B-B14F-4D97-AF65-F5344CB8AC3E}">
        <p14:creationId xmlns:p14="http://schemas.microsoft.com/office/powerpoint/2010/main" val="48111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5"/>
            <a:ext cx="8560724" cy="1325563"/>
          </a:xfrm>
        </p:spPr>
        <p:txBody>
          <a:bodyPr/>
          <a:lstStyle>
            <a:lvl1pPr>
              <a:defRPr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57198" y="1825625"/>
            <a:ext cx="8560725" cy="39066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E150433B-1556-4C47-B0C5-AAA145F5EB83}"/>
              </a:ext>
            </a:extLst>
          </p:cNvPr>
          <p:cNvSpPr>
            <a:spLocks noGrp="1"/>
          </p:cNvSpPr>
          <p:nvPr>
            <p:ph type="pic" sz="quarter" idx="10"/>
          </p:nvPr>
        </p:nvSpPr>
        <p:spPr>
          <a:xfrm>
            <a:off x="9185275" y="365125"/>
            <a:ext cx="2693988" cy="3367088"/>
          </a:xfrm>
        </p:spPr>
        <p:txBody>
          <a:bodyPr/>
          <a:lstStyle/>
          <a:p>
            <a:endParaRPr lang="en-US"/>
          </a:p>
        </p:txBody>
      </p:sp>
      <p:sp>
        <p:nvSpPr>
          <p:cNvPr id="13" name="Picture Placeholder 11">
            <a:extLst>
              <a:ext uri="{FF2B5EF4-FFF2-40B4-BE49-F238E27FC236}">
                <a16:creationId xmlns:a16="http://schemas.microsoft.com/office/drawing/2014/main" id="{AF23CB26-C68B-440D-ABD7-85D9BC792583}"/>
              </a:ext>
            </a:extLst>
          </p:cNvPr>
          <p:cNvSpPr>
            <a:spLocks noGrp="1"/>
          </p:cNvSpPr>
          <p:nvPr>
            <p:ph type="pic" sz="quarter" idx="11"/>
          </p:nvPr>
        </p:nvSpPr>
        <p:spPr>
          <a:xfrm>
            <a:off x="9185275" y="3895062"/>
            <a:ext cx="2693988" cy="2356109"/>
          </a:xfrm>
        </p:spPr>
        <p:txBody>
          <a:bodyPr/>
          <a:lstStyle/>
          <a:p>
            <a:endParaRPr lang="en-US"/>
          </a:p>
        </p:txBody>
      </p:sp>
    </p:spTree>
    <p:extLst>
      <p:ext uri="{BB962C8B-B14F-4D97-AF65-F5344CB8AC3E}">
        <p14:creationId xmlns:p14="http://schemas.microsoft.com/office/powerpoint/2010/main" val="150360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459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455701"/>
            <a:ext cx="10515600" cy="2852737"/>
          </a:xfrm>
        </p:spPr>
        <p:txBody>
          <a:bodyPr anchor="b">
            <a:normAutofit/>
          </a:bodyPr>
          <a:lstStyle>
            <a:lvl1pPr>
              <a:defRPr sz="5400" b="1">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31850" y="336155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09306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04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99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3597465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226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600" b="1">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5183188" y="987426"/>
            <a:ext cx="6172200" cy="4582102"/>
          </a:xfrm>
        </p:spPr>
        <p:txBody>
          <a:bodyPr/>
          <a:lstStyle>
            <a:lvl1pPr>
              <a:defRPr sz="3200" b="1">
                <a:solidFill>
                  <a:schemeClr val="accent2"/>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512127"/>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820538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7522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51ED375E-9AA2-4085-9575-6FC74CDF2DA6}"/>
              </a:ext>
            </a:extLst>
          </p:cNvPr>
          <p:cNvGrpSpPr/>
          <p:nvPr userDrawn="1"/>
        </p:nvGrpSpPr>
        <p:grpSpPr>
          <a:xfrm>
            <a:off x="273695" y="5712777"/>
            <a:ext cx="1346363" cy="871920"/>
            <a:chOff x="298633" y="5553818"/>
            <a:chExt cx="1346363" cy="871920"/>
          </a:xfrm>
        </p:grpSpPr>
        <p:pic>
          <p:nvPicPr>
            <p:cNvPr id="6" name="Picture 5">
              <a:extLst>
                <a:ext uri="{FF2B5EF4-FFF2-40B4-BE49-F238E27FC236}">
                  <a16:creationId xmlns:a16="http://schemas.microsoft.com/office/drawing/2014/main" id="{C6A36892-1EEB-455F-84FD-276AEF1034DA}"/>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b="33269"/>
            <a:stretch/>
          </p:blipFill>
          <p:spPr>
            <a:xfrm>
              <a:off x="298633" y="5790421"/>
              <a:ext cx="1346363" cy="635317"/>
            </a:xfrm>
            <a:prstGeom prst="rect">
              <a:avLst/>
            </a:prstGeom>
          </p:spPr>
        </p:pic>
        <p:sp>
          <p:nvSpPr>
            <p:cNvPr id="4" name="TextBox 3">
              <a:extLst>
                <a:ext uri="{FF2B5EF4-FFF2-40B4-BE49-F238E27FC236}">
                  <a16:creationId xmlns:a16="http://schemas.microsoft.com/office/drawing/2014/main" id="{5A7AA810-3D16-4C60-BECD-0D3FB9FD327C}"/>
                </a:ext>
              </a:extLst>
            </p:cNvPr>
            <p:cNvSpPr txBox="1"/>
            <p:nvPr userDrawn="1"/>
          </p:nvSpPr>
          <p:spPr>
            <a:xfrm>
              <a:off x="315259" y="5553818"/>
              <a:ext cx="1155469" cy="461665"/>
            </a:xfrm>
            <a:prstGeom prst="rect">
              <a:avLst/>
            </a:prstGeom>
            <a:noFill/>
          </p:spPr>
          <p:txBody>
            <a:bodyPr wrap="square" rtlCol="0">
              <a:spAutoFit/>
            </a:bodyPr>
            <a:lstStyle/>
            <a:p>
              <a:r>
                <a:rPr lang="en-US" sz="2400" b="1" dirty="0">
                  <a:solidFill>
                    <a:schemeClr val="tx2"/>
                  </a:solidFill>
                  <a:latin typeface="+mj-lt"/>
                </a:rPr>
                <a:t>ASN</a:t>
              </a:r>
            </a:p>
          </p:txBody>
        </p:sp>
      </p:grpSp>
    </p:spTree>
    <p:extLst>
      <p:ext uri="{BB962C8B-B14F-4D97-AF65-F5344CB8AC3E}">
        <p14:creationId xmlns:p14="http://schemas.microsoft.com/office/powerpoint/2010/main" val="1343724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7" r:id="rId8"/>
    <p:sldLayoutId id="2147483656" r:id="rId9"/>
    <p:sldLayoutId id="2147483659" r:id="rId10"/>
    <p:sldLayoutId id="2147483660" r:id="rId11"/>
    <p:sldLayoutId id="2147483661" r:id="rId12"/>
  </p:sldLayoutIdLst>
  <p:hf sldNum="0" hd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644E77-47F1-4C4D-81E3-12E6E75E5C3C}"/>
              </a:ext>
            </a:extLst>
          </p:cNvPr>
          <p:cNvSpPr/>
          <p:nvPr/>
        </p:nvSpPr>
        <p:spPr>
          <a:xfrm>
            <a:off x="276836" y="2896298"/>
            <a:ext cx="11559101" cy="1065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AA371AE-4B2B-4B27-9531-8F955A34BBAD}"/>
              </a:ext>
            </a:extLst>
          </p:cNvPr>
          <p:cNvSpPr>
            <a:spLocks noGrp="1"/>
          </p:cNvSpPr>
          <p:nvPr>
            <p:ph type="title"/>
          </p:nvPr>
        </p:nvSpPr>
        <p:spPr>
          <a:xfrm>
            <a:off x="356062" y="2676380"/>
            <a:ext cx="11377026" cy="1505239"/>
          </a:xfrm>
        </p:spPr>
        <p:txBody>
          <a:bodyPr>
            <a:normAutofit/>
          </a:bodyPr>
          <a:lstStyle/>
          <a:p>
            <a:r>
              <a:rPr lang="en-US" sz="4000" dirty="0"/>
              <a:t>Treating Osteoporosis in Advanced CKD: Bisphosphonates and Beyond</a:t>
            </a:r>
          </a:p>
        </p:txBody>
      </p:sp>
      <p:sp>
        <p:nvSpPr>
          <p:cNvPr id="8" name="TextBox 7">
            <a:extLst>
              <a:ext uri="{FF2B5EF4-FFF2-40B4-BE49-F238E27FC236}">
                <a16:creationId xmlns:a16="http://schemas.microsoft.com/office/drawing/2014/main" id="{77F8EB7E-3266-43B6-BE1C-E9501EC672FA}"/>
              </a:ext>
            </a:extLst>
          </p:cNvPr>
          <p:cNvSpPr txBox="1"/>
          <p:nvPr/>
        </p:nvSpPr>
        <p:spPr>
          <a:xfrm>
            <a:off x="356062" y="4181619"/>
            <a:ext cx="3444151" cy="830997"/>
          </a:xfrm>
          <a:prstGeom prst="rect">
            <a:avLst/>
          </a:prstGeom>
          <a:noFill/>
        </p:spPr>
        <p:txBody>
          <a:bodyPr wrap="square" rtlCol="0">
            <a:spAutoFit/>
          </a:bodyPr>
          <a:lstStyle/>
          <a:p>
            <a:r>
              <a:rPr lang="en-US" sz="2400" dirty="0">
                <a:solidFill>
                  <a:schemeClr val="bg1"/>
                </a:solidFill>
              </a:rPr>
              <a:t>Susan M. Ott</a:t>
            </a:r>
          </a:p>
          <a:p>
            <a:r>
              <a:rPr lang="en-US" sz="2400" dirty="0">
                <a:solidFill>
                  <a:schemeClr val="bg1"/>
                </a:solidFill>
              </a:rPr>
              <a:t>University of Washington</a:t>
            </a:r>
          </a:p>
        </p:txBody>
      </p:sp>
    </p:spTree>
    <p:extLst>
      <p:ext uri="{BB962C8B-B14F-4D97-AF65-F5344CB8AC3E}">
        <p14:creationId xmlns:p14="http://schemas.microsoft.com/office/powerpoint/2010/main" val="3318434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F632E2-20F2-1D44-9E19-FD7E1DCCE4AF}"/>
              </a:ext>
            </a:extLst>
          </p:cNvPr>
          <p:cNvSpPr>
            <a:spLocks noGrp="1"/>
          </p:cNvSpPr>
          <p:nvPr>
            <p:ph type="ftr" sz="quarter" idx="11"/>
          </p:nvPr>
        </p:nvSpPr>
        <p:spPr/>
        <p:txBody>
          <a:bodyPr/>
          <a:lstStyle/>
          <a:p>
            <a:endParaRPr lang="en-US" dirty="0"/>
          </a:p>
        </p:txBody>
      </p:sp>
      <p:pic>
        <p:nvPicPr>
          <p:cNvPr id="4" name="Picture 3">
            <a:extLst>
              <a:ext uri="{FF2B5EF4-FFF2-40B4-BE49-F238E27FC236}">
                <a16:creationId xmlns:a16="http://schemas.microsoft.com/office/drawing/2014/main" id="{2C7DDCBA-A639-944E-865A-17530B12D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76" y="1623974"/>
            <a:ext cx="10335433" cy="3995552"/>
          </a:xfrm>
          <a:prstGeom prst="rect">
            <a:avLst/>
          </a:prstGeom>
        </p:spPr>
      </p:pic>
      <p:sp>
        <p:nvSpPr>
          <p:cNvPr id="5" name="TextBox 4">
            <a:extLst>
              <a:ext uri="{FF2B5EF4-FFF2-40B4-BE49-F238E27FC236}">
                <a16:creationId xmlns:a16="http://schemas.microsoft.com/office/drawing/2014/main" id="{1F473FFE-82F9-1745-A0A8-DDEB5A727212}"/>
              </a:ext>
            </a:extLst>
          </p:cNvPr>
          <p:cNvSpPr txBox="1"/>
          <p:nvPr/>
        </p:nvSpPr>
        <p:spPr>
          <a:xfrm>
            <a:off x="2618842" y="946086"/>
            <a:ext cx="8172494" cy="584775"/>
          </a:xfrm>
          <a:prstGeom prst="rect">
            <a:avLst/>
          </a:prstGeom>
          <a:noFill/>
        </p:spPr>
        <p:txBody>
          <a:bodyPr wrap="none" rtlCol="0">
            <a:spAutoFit/>
          </a:bodyPr>
          <a:lstStyle/>
          <a:p>
            <a:r>
              <a:rPr lang="en-US" sz="3200" dirty="0"/>
              <a:t>Etidronate                                        Pyrophosphate</a:t>
            </a:r>
          </a:p>
        </p:txBody>
      </p:sp>
    </p:spTree>
    <p:extLst>
      <p:ext uri="{BB962C8B-B14F-4D97-AF65-F5344CB8AC3E}">
        <p14:creationId xmlns:p14="http://schemas.microsoft.com/office/powerpoint/2010/main" val="383039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DFB3D-90E0-764A-8517-9D104C1CA0BF}"/>
              </a:ext>
            </a:extLst>
          </p:cNvPr>
          <p:cNvSpPr>
            <a:spLocks noGrp="1"/>
          </p:cNvSpPr>
          <p:nvPr>
            <p:ph type="title"/>
          </p:nvPr>
        </p:nvSpPr>
        <p:spPr/>
        <p:txBody>
          <a:bodyPr/>
          <a:lstStyle/>
          <a:p>
            <a:r>
              <a:rPr lang="en-US" dirty="0"/>
              <a:t>Bisphosphonates in ordinary osteoporosis</a:t>
            </a:r>
          </a:p>
        </p:txBody>
      </p:sp>
      <p:sp>
        <p:nvSpPr>
          <p:cNvPr id="3" name="Content Placeholder 2">
            <a:extLst>
              <a:ext uri="{FF2B5EF4-FFF2-40B4-BE49-F238E27FC236}">
                <a16:creationId xmlns:a16="http://schemas.microsoft.com/office/drawing/2014/main" id="{F637ED2F-49DD-2B4C-9F22-6A0FE7D80ED6}"/>
              </a:ext>
            </a:extLst>
          </p:cNvPr>
          <p:cNvSpPr>
            <a:spLocks noGrp="1"/>
          </p:cNvSpPr>
          <p:nvPr>
            <p:ph idx="1"/>
          </p:nvPr>
        </p:nvSpPr>
        <p:spPr>
          <a:xfrm>
            <a:off x="1555089" y="1552892"/>
            <a:ext cx="8495995" cy="3752215"/>
          </a:xfrm>
        </p:spPr>
        <p:txBody>
          <a:bodyPr>
            <a:normAutofit/>
          </a:bodyPr>
          <a:lstStyle/>
          <a:p>
            <a:r>
              <a:rPr lang="en-US" sz="3200" dirty="0"/>
              <a:t>Large randomized trials, totally about 35,000 subjects, have shown that 2</a:t>
            </a:r>
            <a:r>
              <a:rPr lang="en-US" sz="3200" baseline="30000" dirty="0"/>
              <a:t>nd</a:t>
            </a:r>
            <a:r>
              <a:rPr lang="en-US" sz="3200" dirty="0"/>
              <a:t> generation bisphosphonates reduce fractures during the first 3-4 years of treatment.</a:t>
            </a:r>
          </a:p>
          <a:p>
            <a:r>
              <a:rPr lang="en-US" sz="3200" dirty="0"/>
              <a:t>They work by blocking bone resorption, which prevents deterioration of the bone architecture.</a:t>
            </a:r>
          </a:p>
          <a:p>
            <a:r>
              <a:rPr lang="en-US" sz="3200" dirty="0"/>
              <a:t>They secondarily inhibit bone formation.</a:t>
            </a:r>
          </a:p>
        </p:txBody>
      </p:sp>
    </p:spTree>
    <p:extLst>
      <p:ext uri="{BB962C8B-B14F-4D97-AF65-F5344CB8AC3E}">
        <p14:creationId xmlns:p14="http://schemas.microsoft.com/office/powerpoint/2010/main" val="407573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3-10-19 at 7.10.2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6965" y="159838"/>
            <a:ext cx="9047751" cy="6431735"/>
          </a:xfrm>
          <a:prstGeom prst="rect">
            <a:avLst/>
          </a:prstGeom>
        </p:spPr>
      </p:pic>
      <p:cxnSp>
        <p:nvCxnSpPr>
          <p:cNvPr id="15" name="Straight Connector 14"/>
          <p:cNvCxnSpPr/>
          <p:nvPr/>
        </p:nvCxnSpPr>
        <p:spPr bwMode="auto">
          <a:xfrm>
            <a:off x="1972408" y="5257293"/>
            <a:ext cx="8339168" cy="0"/>
          </a:xfrm>
          <a:prstGeom prst="line">
            <a:avLst/>
          </a:prstGeom>
          <a:solidFill>
            <a:schemeClr val="accent1"/>
          </a:solidFill>
          <a:ln w="9525" cap="flat" cmpd="sng" algn="ctr">
            <a:solidFill>
              <a:schemeClr val="tx1"/>
            </a:solidFill>
            <a:prstDash val="solid"/>
            <a:round/>
            <a:headEnd type="none" w="med" len="med"/>
            <a:tailEnd type="none" w="med" len="med"/>
          </a:ln>
          <a:effectLst>
            <a:glow rad="38100">
              <a:srgbClr val="FF6600">
                <a:alpha val="34000"/>
              </a:srgbClr>
            </a:glow>
          </a:effectLst>
        </p:spPr>
      </p:cxnSp>
    </p:spTree>
    <p:extLst>
      <p:ext uri="{BB962C8B-B14F-4D97-AF65-F5344CB8AC3E}">
        <p14:creationId xmlns:p14="http://schemas.microsoft.com/office/powerpoint/2010/main" val="358081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826" y="128045"/>
            <a:ext cx="11661193" cy="913200"/>
          </a:xfrm>
        </p:spPr>
        <p:txBody>
          <a:bodyPr>
            <a:normAutofit/>
          </a:bodyPr>
          <a:lstStyle/>
          <a:p>
            <a:r>
              <a:rPr lang="en-US" sz="3600" dirty="0"/>
              <a:t>Fractures in primary </a:t>
            </a:r>
            <a:r>
              <a:rPr lang="en-US" sz="3600" dirty="0" err="1"/>
              <a:t>hyperparathyroid</a:t>
            </a:r>
            <a:r>
              <a:rPr lang="en-US" sz="3600" dirty="0"/>
              <a:t> patients without CKD</a:t>
            </a:r>
          </a:p>
        </p:txBody>
      </p:sp>
      <p:pic>
        <p:nvPicPr>
          <p:cNvPr id="7" name="Picture 6" descr="Ye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00719" y="2426083"/>
            <a:ext cx="9167199" cy="3080004"/>
          </a:xfrm>
          <a:prstGeom prst="rect">
            <a:avLst/>
          </a:prstGeom>
        </p:spPr>
      </p:pic>
      <p:sp>
        <p:nvSpPr>
          <p:cNvPr id="8" name="TextBox 7"/>
          <p:cNvSpPr txBox="1"/>
          <p:nvPr/>
        </p:nvSpPr>
        <p:spPr>
          <a:xfrm>
            <a:off x="1117778" y="5506087"/>
            <a:ext cx="9956444" cy="461665"/>
          </a:xfrm>
          <a:prstGeom prst="rect">
            <a:avLst/>
          </a:prstGeom>
          <a:noFill/>
        </p:spPr>
        <p:txBody>
          <a:bodyPr wrap="none" rtlCol="0">
            <a:spAutoFit/>
          </a:bodyPr>
          <a:lstStyle/>
          <a:p>
            <a:r>
              <a:rPr lang="en-US" sz="2400" dirty="0"/>
              <a:t>Graph shows risk of any fracture per 1,000 patients according to baseline BMD</a:t>
            </a:r>
          </a:p>
        </p:txBody>
      </p:sp>
      <p:sp>
        <p:nvSpPr>
          <p:cNvPr id="9" name="TextBox 8"/>
          <p:cNvSpPr txBox="1"/>
          <p:nvPr/>
        </p:nvSpPr>
        <p:spPr>
          <a:xfrm>
            <a:off x="7529633" y="6396335"/>
            <a:ext cx="4662367" cy="461665"/>
          </a:xfrm>
          <a:prstGeom prst="rect">
            <a:avLst/>
          </a:prstGeom>
          <a:noFill/>
        </p:spPr>
        <p:txBody>
          <a:bodyPr wrap="none" rtlCol="0">
            <a:spAutoFit/>
          </a:bodyPr>
          <a:lstStyle/>
          <a:p>
            <a:r>
              <a:rPr lang="en-US" sz="2400" i="1" dirty="0" err="1"/>
              <a:t>Yeh</a:t>
            </a:r>
            <a:r>
              <a:rPr lang="en-US" sz="2400" i="1" dirty="0"/>
              <a:t>, Annals Internal Medicine, 2016</a:t>
            </a:r>
          </a:p>
        </p:txBody>
      </p:sp>
      <p:sp>
        <p:nvSpPr>
          <p:cNvPr id="10" name="TextBox 9"/>
          <p:cNvSpPr txBox="1"/>
          <p:nvPr/>
        </p:nvSpPr>
        <p:spPr>
          <a:xfrm>
            <a:off x="1889864" y="1181362"/>
            <a:ext cx="8578054" cy="913199"/>
          </a:xfrm>
          <a:prstGeom prst="rect">
            <a:avLst/>
          </a:prstGeom>
          <a:noFill/>
        </p:spPr>
        <p:txBody>
          <a:bodyPr wrap="none" rtlCol="0">
            <a:spAutoFit/>
          </a:bodyPr>
          <a:lstStyle/>
          <a:p>
            <a:r>
              <a:rPr lang="en-US" sz="2667" dirty="0"/>
              <a:t>Bisphosphonate use significantly increased the bone density,</a:t>
            </a:r>
          </a:p>
          <a:p>
            <a:r>
              <a:rPr lang="en-US" sz="2667" dirty="0"/>
              <a:t>                     but there were more fractures</a:t>
            </a:r>
          </a:p>
        </p:txBody>
      </p:sp>
    </p:spTree>
    <p:extLst>
      <p:ext uri="{BB962C8B-B14F-4D97-AF65-F5344CB8AC3E}">
        <p14:creationId xmlns:p14="http://schemas.microsoft.com/office/powerpoint/2010/main" val="651696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2507" y="4413991"/>
            <a:ext cx="7458819" cy="1569660"/>
          </a:xfrm>
          <a:prstGeom prst="rect">
            <a:avLst/>
          </a:prstGeom>
          <a:solidFill>
            <a:srgbClr val="FDE434"/>
          </a:solidFill>
          <a:ln>
            <a:solidFill>
              <a:schemeClr val="tx1"/>
            </a:solidFill>
          </a:ln>
        </p:spPr>
        <p:txBody>
          <a:bodyPr wrap="square" rtlCol="0">
            <a:spAutoFit/>
          </a:bodyPr>
          <a:lstStyle/>
          <a:p>
            <a:pPr>
              <a:spcAft>
                <a:spcPts val="7200"/>
              </a:spcAft>
            </a:pPr>
            <a:r>
              <a:rPr lang="en-US" sz="3200" dirty="0">
                <a:solidFill>
                  <a:schemeClr val="tx1">
                    <a:lumMod val="10000"/>
                  </a:schemeClr>
                </a:solidFill>
              </a:rPr>
              <a:t>These studies excluded sick patients.  The subjects had normal calcium, PTH, and alkaline phosphatase.</a:t>
            </a:r>
          </a:p>
        </p:txBody>
      </p:sp>
      <p:pic>
        <p:nvPicPr>
          <p:cNvPr id="6" name="Picture 5" descr="Untitled.png"/>
          <p:cNvPicPr>
            <a:picLocks noChangeAspect="1"/>
          </p:cNvPicPr>
          <p:nvPr/>
        </p:nvPicPr>
        <p:blipFill>
          <a:blip r:embed="rId2"/>
          <a:stretch>
            <a:fillRect/>
          </a:stretch>
        </p:blipFill>
        <p:spPr>
          <a:xfrm>
            <a:off x="631912" y="4073293"/>
            <a:ext cx="2269531" cy="2124075"/>
          </a:xfrm>
          <a:prstGeom prst="rect">
            <a:avLst/>
          </a:prstGeom>
        </p:spPr>
      </p:pic>
      <p:sp>
        <p:nvSpPr>
          <p:cNvPr id="3" name="Rectangle 2"/>
          <p:cNvSpPr/>
          <p:nvPr/>
        </p:nvSpPr>
        <p:spPr>
          <a:xfrm>
            <a:off x="1365545" y="1537807"/>
            <a:ext cx="9804580" cy="2390141"/>
          </a:xfrm>
          <a:prstGeom prst="rect">
            <a:avLst/>
          </a:prstGeom>
        </p:spPr>
        <p:txBody>
          <a:bodyPr wrap="square">
            <a:spAutoFit/>
          </a:bodyPr>
          <a:lstStyle/>
          <a:p>
            <a:r>
              <a:rPr lang="en-US" sz="3733" dirty="0">
                <a:cs typeface="Arial"/>
              </a:rPr>
              <a:t>In the studies of  bisphosphonates, raloxifene, teriparatide and denosumab, the subjects with age-related CKD grade 3 had fracture benefit, similar to patients with normal eGFR</a:t>
            </a:r>
            <a:endParaRPr lang="en-US" sz="3733" dirty="0"/>
          </a:p>
        </p:txBody>
      </p:sp>
      <p:sp>
        <p:nvSpPr>
          <p:cNvPr id="5" name="Title 4"/>
          <p:cNvSpPr>
            <a:spLocks noGrp="1"/>
          </p:cNvSpPr>
          <p:nvPr>
            <p:ph type="title" idx="4294967295"/>
          </p:nvPr>
        </p:nvSpPr>
        <p:spPr/>
        <p:txBody>
          <a:bodyPr/>
          <a:lstStyle/>
          <a:p>
            <a:r>
              <a:rPr lang="en-US" dirty="0"/>
              <a:t>CKD grade 3</a:t>
            </a:r>
          </a:p>
        </p:txBody>
      </p:sp>
    </p:spTree>
    <p:extLst>
      <p:ext uri="{BB962C8B-B14F-4D97-AF65-F5344CB8AC3E}">
        <p14:creationId xmlns:p14="http://schemas.microsoft.com/office/powerpoint/2010/main" val="2789884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Rised"/>
          <p:cNvPicPr>
            <a:picLocks noChangeAspect="1" noChangeArrowheads="1"/>
          </p:cNvPicPr>
          <p:nvPr/>
        </p:nvPicPr>
        <p:blipFill>
          <a:blip r:embed="rId3"/>
          <a:srcRect/>
          <a:stretch>
            <a:fillRect/>
          </a:stretch>
        </p:blipFill>
        <p:spPr bwMode="auto">
          <a:xfrm>
            <a:off x="2238615" y="982528"/>
            <a:ext cx="7177139" cy="5168721"/>
          </a:xfrm>
          <a:prstGeom prst="rect">
            <a:avLst/>
          </a:prstGeom>
          <a:noFill/>
          <a:ln w="9525">
            <a:noFill/>
            <a:miter lim="800000"/>
            <a:headEnd/>
            <a:tailEnd/>
          </a:ln>
        </p:spPr>
      </p:pic>
      <p:sp>
        <p:nvSpPr>
          <p:cNvPr id="66563" name="Rectangle 4"/>
          <p:cNvSpPr>
            <a:spLocks noGrp="1" noChangeArrowheads="1"/>
          </p:cNvSpPr>
          <p:nvPr>
            <p:ph type="title" idx="4294967295"/>
          </p:nvPr>
        </p:nvSpPr>
        <p:spPr>
          <a:xfrm>
            <a:off x="444500" y="103188"/>
            <a:ext cx="11226800" cy="762000"/>
          </a:xfrm>
        </p:spPr>
        <p:txBody>
          <a:bodyPr/>
          <a:lstStyle/>
          <a:p>
            <a:pPr eaLnBrk="1" hangingPunct="1"/>
            <a:r>
              <a:rPr lang="en-US" sz="3733" dirty="0"/>
              <a:t>Risedronate in early CKD: Fractures</a:t>
            </a:r>
            <a:endParaRPr lang="en-US" dirty="0"/>
          </a:p>
        </p:txBody>
      </p:sp>
      <p:sp>
        <p:nvSpPr>
          <p:cNvPr id="66564" name="Text Box 6"/>
          <p:cNvSpPr txBox="1">
            <a:spLocks noChangeArrowheads="1"/>
          </p:cNvSpPr>
          <p:nvPr/>
        </p:nvSpPr>
        <p:spPr bwMode="auto">
          <a:xfrm>
            <a:off x="9499601" y="6250218"/>
            <a:ext cx="2283767" cy="584775"/>
          </a:xfrm>
          <a:prstGeom prst="rect">
            <a:avLst/>
          </a:prstGeom>
          <a:noFill/>
          <a:ln w="9525">
            <a:noFill/>
            <a:miter lim="800000"/>
            <a:headEnd/>
            <a:tailEnd/>
          </a:ln>
        </p:spPr>
        <p:txBody>
          <a:bodyPr wrap="none">
            <a:prstTxWarp prst="textNoShape">
              <a:avLst/>
            </a:prstTxWarp>
            <a:spAutoFit/>
          </a:bodyPr>
          <a:lstStyle/>
          <a:p>
            <a:r>
              <a:rPr lang="en-US" sz="2400" i="1" dirty="0"/>
              <a:t>Miller, JBMR ‘05</a:t>
            </a:r>
            <a:r>
              <a:rPr lang="en-US" sz="3200" i="1" dirty="0"/>
              <a:t> </a:t>
            </a:r>
          </a:p>
        </p:txBody>
      </p:sp>
      <p:sp>
        <p:nvSpPr>
          <p:cNvPr id="66565" name="Text Box 7"/>
          <p:cNvSpPr txBox="1">
            <a:spLocks noChangeArrowheads="1"/>
          </p:cNvSpPr>
          <p:nvPr/>
        </p:nvSpPr>
        <p:spPr bwMode="auto">
          <a:xfrm>
            <a:off x="8984122" y="265023"/>
            <a:ext cx="3042068" cy="1200329"/>
          </a:xfrm>
          <a:prstGeom prst="rect">
            <a:avLst/>
          </a:prstGeom>
          <a:noFill/>
          <a:ln w="9525">
            <a:noFill/>
            <a:miter lim="800000"/>
            <a:headEnd/>
            <a:tailEnd/>
          </a:ln>
        </p:spPr>
        <p:txBody>
          <a:bodyPr wrap="square">
            <a:prstTxWarp prst="textNoShape">
              <a:avLst/>
            </a:prstTxWarp>
            <a:spAutoFit/>
          </a:bodyPr>
          <a:lstStyle/>
          <a:p>
            <a:r>
              <a:rPr lang="en-US" sz="2400" dirty="0">
                <a:latin typeface="Comic Sans MS" charset="0"/>
              </a:rPr>
              <a:t>* </a:t>
            </a:r>
            <a:r>
              <a:rPr lang="en-US" sz="2400" dirty="0">
                <a:latin typeface="Lucida Sans"/>
                <a:cs typeface="Lucida Sans"/>
              </a:rPr>
              <a:t>mean age 75, normal PTH and </a:t>
            </a:r>
            <a:r>
              <a:rPr lang="en-US" sz="2400" dirty="0" err="1">
                <a:latin typeface="Lucida Sans"/>
                <a:cs typeface="Lucida Sans"/>
              </a:rPr>
              <a:t>alk</a:t>
            </a:r>
            <a:r>
              <a:rPr lang="en-US" sz="2400" dirty="0">
                <a:latin typeface="Lucida Sans"/>
                <a:cs typeface="Lucida Sans"/>
              </a:rPr>
              <a:t> </a:t>
            </a:r>
            <a:r>
              <a:rPr lang="en-US" sz="2400" dirty="0" err="1">
                <a:latin typeface="Lucida Sans"/>
                <a:cs typeface="Lucida Sans"/>
              </a:rPr>
              <a:t>phos</a:t>
            </a:r>
            <a:endParaRPr lang="en-US" sz="2400" dirty="0">
              <a:latin typeface="Lucida Sans"/>
              <a:cs typeface="Lucida Sans"/>
            </a:endParaRPr>
          </a:p>
        </p:txBody>
      </p:sp>
      <p:sp>
        <p:nvSpPr>
          <p:cNvPr id="66566" name="Text Box 9"/>
          <p:cNvSpPr txBox="1">
            <a:spLocks noChangeArrowheads="1"/>
          </p:cNvSpPr>
          <p:nvPr/>
        </p:nvSpPr>
        <p:spPr bwMode="auto">
          <a:xfrm>
            <a:off x="2637367" y="5657851"/>
            <a:ext cx="1443537" cy="359009"/>
          </a:xfrm>
          <a:prstGeom prst="rect">
            <a:avLst/>
          </a:prstGeom>
          <a:noFill/>
          <a:ln w="9525">
            <a:noFill/>
            <a:miter lim="800000"/>
            <a:headEnd/>
            <a:tailEnd/>
          </a:ln>
        </p:spPr>
        <p:txBody>
          <a:bodyPr wrap="none">
            <a:prstTxWarp prst="textNoShape">
              <a:avLst/>
            </a:prstTxWarp>
            <a:spAutoFit/>
          </a:bodyPr>
          <a:lstStyle/>
          <a:p>
            <a:r>
              <a:rPr lang="en-US" sz="1733">
                <a:solidFill>
                  <a:srgbClr val="000033"/>
                </a:solidFill>
              </a:rPr>
              <a:t>(42 by MDRD)</a:t>
            </a:r>
            <a:endParaRPr lang="en-US" sz="2400"/>
          </a:p>
        </p:txBody>
      </p:sp>
    </p:spTree>
    <p:extLst>
      <p:ext uri="{BB962C8B-B14F-4D97-AF65-F5344CB8AC3E}">
        <p14:creationId xmlns:p14="http://schemas.microsoft.com/office/powerpoint/2010/main" val="1537598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2A9CF3-9CD8-E246-8A20-538044099896}"/>
              </a:ext>
            </a:extLst>
          </p:cNvPr>
          <p:cNvSpPr>
            <a:spLocks noGrp="1"/>
          </p:cNvSpPr>
          <p:nvPr>
            <p:ph type="ftr" sz="quarter" idx="11"/>
          </p:nvPr>
        </p:nvSpPr>
        <p:spPr/>
        <p:txBody>
          <a:bodyPr/>
          <a:lstStyle/>
          <a:p>
            <a:r>
              <a:rPr lang="en-US" dirty="0"/>
              <a:t> </a:t>
            </a:r>
          </a:p>
        </p:txBody>
      </p:sp>
      <p:pic>
        <p:nvPicPr>
          <p:cNvPr id="4" name="Picture 3">
            <a:extLst>
              <a:ext uri="{FF2B5EF4-FFF2-40B4-BE49-F238E27FC236}">
                <a16:creationId xmlns:a16="http://schemas.microsoft.com/office/drawing/2014/main" id="{C2862EE4-C500-D649-9EB8-96A0F7CF4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385" y="806193"/>
            <a:ext cx="6601919" cy="5806797"/>
          </a:xfrm>
          <a:prstGeom prst="rect">
            <a:avLst/>
          </a:prstGeom>
        </p:spPr>
      </p:pic>
      <p:sp>
        <p:nvSpPr>
          <p:cNvPr id="5" name="TextBox 4">
            <a:extLst>
              <a:ext uri="{FF2B5EF4-FFF2-40B4-BE49-F238E27FC236}">
                <a16:creationId xmlns:a16="http://schemas.microsoft.com/office/drawing/2014/main" id="{0B2ECA5A-C3D5-CB42-8066-771F21B63B48}"/>
              </a:ext>
            </a:extLst>
          </p:cNvPr>
          <p:cNvSpPr txBox="1"/>
          <p:nvPr/>
        </p:nvSpPr>
        <p:spPr>
          <a:xfrm>
            <a:off x="9657708" y="6166534"/>
            <a:ext cx="2425151" cy="646331"/>
          </a:xfrm>
          <a:prstGeom prst="rect">
            <a:avLst/>
          </a:prstGeom>
          <a:noFill/>
        </p:spPr>
        <p:txBody>
          <a:bodyPr wrap="none" rtlCol="0">
            <a:spAutoFit/>
          </a:bodyPr>
          <a:lstStyle/>
          <a:p>
            <a:r>
              <a:rPr lang="en-US" dirty="0"/>
              <a:t>Data from</a:t>
            </a:r>
          </a:p>
          <a:p>
            <a:r>
              <a:rPr lang="en-US" i="1" dirty="0"/>
              <a:t>Lima, Clin </a:t>
            </a:r>
            <a:r>
              <a:rPr lang="en-US" i="1" dirty="0" err="1"/>
              <a:t>Nephrol</a:t>
            </a:r>
            <a:r>
              <a:rPr lang="en-US" i="1" dirty="0"/>
              <a:t> 2019</a:t>
            </a:r>
          </a:p>
        </p:txBody>
      </p:sp>
      <p:sp>
        <p:nvSpPr>
          <p:cNvPr id="6" name="TextBox 5">
            <a:extLst>
              <a:ext uri="{FF2B5EF4-FFF2-40B4-BE49-F238E27FC236}">
                <a16:creationId xmlns:a16="http://schemas.microsoft.com/office/drawing/2014/main" id="{CF8DC971-B1B2-F141-9A43-5E49307BBCE1}"/>
              </a:ext>
            </a:extLst>
          </p:cNvPr>
          <p:cNvSpPr txBox="1"/>
          <p:nvPr/>
        </p:nvSpPr>
        <p:spPr>
          <a:xfrm>
            <a:off x="1038758" y="245010"/>
            <a:ext cx="9508372" cy="523220"/>
          </a:xfrm>
          <a:prstGeom prst="rect">
            <a:avLst/>
          </a:prstGeom>
          <a:noFill/>
        </p:spPr>
        <p:txBody>
          <a:bodyPr wrap="none" rtlCol="0">
            <a:spAutoFit/>
          </a:bodyPr>
          <a:lstStyle/>
          <a:p>
            <a:r>
              <a:rPr lang="en-US" sz="2800" dirty="0"/>
              <a:t>Changes in mineral-related hormones according to grade of CKD</a:t>
            </a:r>
          </a:p>
        </p:txBody>
      </p:sp>
    </p:spTree>
    <p:extLst>
      <p:ext uri="{BB962C8B-B14F-4D97-AF65-F5344CB8AC3E}">
        <p14:creationId xmlns:p14="http://schemas.microsoft.com/office/powerpoint/2010/main" val="1366735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title" idx="4294967295"/>
          </p:nvPr>
        </p:nvSpPr>
        <p:spPr>
          <a:xfrm>
            <a:off x="914400" y="287339"/>
            <a:ext cx="10363200" cy="762000"/>
          </a:xfrm>
        </p:spPr>
        <p:txBody>
          <a:bodyPr>
            <a:normAutofit fontScale="90000"/>
          </a:bodyPr>
          <a:lstStyle/>
          <a:p>
            <a:pPr eaLnBrk="1" hangingPunct="1"/>
            <a:r>
              <a:rPr lang="en-US" dirty="0"/>
              <a:t>Randomized clinical trials of bisphosphonates in CKD stage 4-5</a:t>
            </a:r>
          </a:p>
        </p:txBody>
      </p:sp>
      <p:sp>
        <p:nvSpPr>
          <p:cNvPr id="75779" name="Text Box 4"/>
          <p:cNvSpPr txBox="1">
            <a:spLocks noChangeArrowheads="1"/>
          </p:cNvSpPr>
          <p:nvPr/>
        </p:nvSpPr>
        <p:spPr bwMode="auto">
          <a:xfrm>
            <a:off x="1739903" y="1335090"/>
            <a:ext cx="7173182" cy="584775"/>
          </a:xfrm>
          <a:prstGeom prst="rect">
            <a:avLst/>
          </a:prstGeom>
          <a:noFill/>
          <a:ln w="9525">
            <a:noFill/>
            <a:miter lim="800000"/>
            <a:headEnd/>
            <a:tailEnd/>
          </a:ln>
        </p:spPr>
        <p:txBody>
          <a:bodyPr wrap="none">
            <a:prstTxWarp prst="textNoShape">
              <a:avLst/>
            </a:prstTxWarp>
            <a:spAutoFit/>
          </a:bodyPr>
          <a:lstStyle/>
          <a:p>
            <a:r>
              <a:rPr lang="en-US" sz="3200"/>
              <a:t>(minimum criteria: N&gt;49, duration &gt;5 mo)</a:t>
            </a:r>
          </a:p>
        </p:txBody>
      </p:sp>
    </p:spTree>
    <p:extLst>
      <p:ext uri="{BB962C8B-B14F-4D97-AF65-F5344CB8AC3E}">
        <p14:creationId xmlns:p14="http://schemas.microsoft.com/office/powerpoint/2010/main" val="4288055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666" y="1"/>
            <a:ext cx="9652676" cy="757923"/>
          </a:xfrm>
        </p:spPr>
        <p:txBody>
          <a:bodyPr/>
          <a:lstStyle/>
          <a:p>
            <a:r>
              <a:rPr lang="en-US" dirty="0"/>
              <a:t>Alendronate in CKD stage 4-5</a:t>
            </a:r>
          </a:p>
        </p:txBody>
      </p:sp>
      <p:sp>
        <p:nvSpPr>
          <p:cNvPr id="4" name="Content Placeholder 3"/>
          <p:cNvSpPr>
            <a:spLocks noGrp="1"/>
          </p:cNvSpPr>
          <p:nvPr>
            <p:ph idx="1"/>
          </p:nvPr>
        </p:nvSpPr>
        <p:spPr>
          <a:xfrm>
            <a:off x="1674688" y="4956177"/>
            <a:ext cx="10263884" cy="4220879"/>
          </a:xfrm>
        </p:spPr>
        <p:txBody>
          <a:bodyPr/>
          <a:lstStyle/>
          <a:p>
            <a:r>
              <a:rPr lang="en-US" sz="2667" dirty="0"/>
              <a:t>Fem neck T scores were -1.26 and -1.28 at baseline. </a:t>
            </a:r>
          </a:p>
          <a:p>
            <a:r>
              <a:rPr lang="en-US" sz="2667" dirty="0"/>
              <a:t>At 18 mo. the difference between groups was not significant at the hip (∆ = 0.03 T-score units)</a:t>
            </a:r>
          </a:p>
          <a:p>
            <a:r>
              <a:rPr lang="en-US" sz="2667" dirty="0"/>
              <a:t>Vascular calcification progression was not different.</a:t>
            </a:r>
          </a:p>
        </p:txBody>
      </p:sp>
      <p:sp>
        <p:nvSpPr>
          <p:cNvPr id="6" name="TextBox 5"/>
          <p:cNvSpPr txBox="1"/>
          <p:nvPr/>
        </p:nvSpPr>
        <p:spPr>
          <a:xfrm>
            <a:off x="9374754" y="6396334"/>
            <a:ext cx="2817246" cy="461665"/>
          </a:xfrm>
          <a:prstGeom prst="rect">
            <a:avLst/>
          </a:prstGeom>
          <a:noFill/>
        </p:spPr>
        <p:txBody>
          <a:bodyPr wrap="none" rtlCol="0">
            <a:spAutoFit/>
          </a:bodyPr>
          <a:lstStyle/>
          <a:p>
            <a:r>
              <a:rPr lang="en-US" sz="2400" i="1" dirty="0"/>
              <a:t>Toussaint, AJKD 2010</a:t>
            </a:r>
          </a:p>
        </p:txBody>
      </p:sp>
      <p:sp>
        <p:nvSpPr>
          <p:cNvPr id="3" name="TextBox 2"/>
          <p:cNvSpPr txBox="1"/>
          <p:nvPr/>
        </p:nvSpPr>
        <p:spPr>
          <a:xfrm>
            <a:off x="10293275" y="3312106"/>
            <a:ext cx="1898725" cy="1200329"/>
          </a:xfrm>
          <a:prstGeom prst="rect">
            <a:avLst/>
          </a:prstGeom>
          <a:noFill/>
        </p:spPr>
        <p:txBody>
          <a:bodyPr wrap="none" rtlCol="0">
            <a:spAutoFit/>
          </a:bodyPr>
          <a:lstStyle/>
          <a:p>
            <a:r>
              <a:rPr lang="en-US" sz="2400" dirty="0"/>
              <a:t>N=51</a:t>
            </a:r>
          </a:p>
          <a:p>
            <a:r>
              <a:rPr lang="en-US" sz="2400" dirty="0"/>
              <a:t>48 completed</a:t>
            </a:r>
          </a:p>
          <a:p>
            <a:r>
              <a:rPr lang="en-US" sz="2400" dirty="0"/>
              <a:t>18 months</a:t>
            </a:r>
          </a:p>
        </p:txBody>
      </p:sp>
      <p:pic>
        <p:nvPicPr>
          <p:cNvPr id="7" name="Picture 6">
            <a:extLst>
              <a:ext uri="{FF2B5EF4-FFF2-40B4-BE49-F238E27FC236}">
                <a16:creationId xmlns:a16="http://schemas.microsoft.com/office/drawing/2014/main" id="{F9A90B14-C9F8-0F4E-92F0-30D741F35330}"/>
              </a:ext>
            </a:extLst>
          </p:cNvPr>
          <p:cNvPicPr>
            <a:picLocks noChangeAspect="1"/>
          </p:cNvPicPr>
          <p:nvPr/>
        </p:nvPicPr>
        <p:blipFill>
          <a:blip r:embed="rId2"/>
          <a:stretch>
            <a:fillRect/>
          </a:stretch>
        </p:blipFill>
        <p:spPr>
          <a:xfrm>
            <a:off x="1421260" y="985963"/>
            <a:ext cx="5055242" cy="3970214"/>
          </a:xfrm>
          <a:prstGeom prst="rect">
            <a:avLst/>
          </a:prstGeom>
        </p:spPr>
      </p:pic>
    </p:spTree>
    <p:extLst>
      <p:ext uri="{BB962C8B-B14F-4D97-AF65-F5344CB8AC3E}">
        <p14:creationId xmlns:p14="http://schemas.microsoft.com/office/powerpoint/2010/main" val="2850945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ECD55B-1D7F-A244-83DD-B7C34E20FA8F}"/>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7732F1D8-B861-E84B-AC77-E48BA06B9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885" y="0"/>
            <a:ext cx="9638270" cy="6858000"/>
          </a:xfrm>
          <a:prstGeom prst="rect">
            <a:avLst/>
          </a:prstGeom>
        </p:spPr>
      </p:pic>
    </p:spTree>
    <p:extLst>
      <p:ext uri="{BB962C8B-B14F-4D97-AF65-F5344CB8AC3E}">
        <p14:creationId xmlns:p14="http://schemas.microsoft.com/office/powerpoint/2010/main" val="159075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a:xfrm>
            <a:off x="457198" y="1825625"/>
            <a:ext cx="11128250" cy="3906607"/>
          </a:xfrm>
        </p:spPr>
        <p:txBody>
          <a:bodyPr>
            <a:normAutofit/>
          </a:bodyPr>
          <a:lstStyle/>
          <a:p>
            <a:r>
              <a:rPr lang="en-US" sz="2400" dirty="0"/>
              <a:t>2018:Attended a scientific advisory board meeting for Amgen, declined honorarium</a:t>
            </a:r>
          </a:p>
          <a:p>
            <a:r>
              <a:rPr lang="en-US" sz="2400" dirty="0"/>
              <a:t>2016: Gave lecture to course about renal osteodystrophy sponsored by Amgen international</a:t>
            </a:r>
          </a:p>
          <a:p>
            <a:r>
              <a:rPr lang="en-US" sz="2400" dirty="0"/>
              <a:t>Distant past (&gt;5yrs ago): Research support from Merck, Lilly,  and Hoffmann-La Roche</a:t>
            </a:r>
          </a:p>
        </p:txBody>
      </p:sp>
    </p:spTree>
    <p:extLst>
      <p:ext uri="{BB962C8B-B14F-4D97-AF65-F5344CB8AC3E}">
        <p14:creationId xmlns:p14="http://schemas.microsoft.com/office/powerpoint/2010/main" val="2613626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7604126" y="6207919"/>
            <a:ext cx="2630488" cy="438150"/>
          </a:xfrm>
          <a:prstGeom prst="rect">
            <a:avLst/>
          </a:prstGeom>
          <a:noFill/>
        </p:spPr>
      </p:pic>
      <p:sp>
        <p:nvSpPr>
          <p:cNvPr id="25603" name="Text Box 3"/>
          <p:cNvSpPr txBox="1">
            <a:spLocks noChangeArrowheads="1"/>
          </p:cNvSpPr>
          <p:nvPr/>
        </p:nvSpPr>
        <p:spPr bwMode="auto">
          <a:xfrm>
            <a:off x="1800226" y="6564313"/>
            <a:ext cx="6613525" cy="163512"/>
          </a:xfrm>
          <a:prstGeom prst="rect">
            <a:avLst/>
          </a:prstGeom>
          <a:noFill/>
          <a:ln w="9525">
            <a:noFill/>
            <a:miter lim="800000"/>
            <a:headEnd/>
            <a:tailEnd/>
          </a:ln>
        </p:spPr>
        <p:txBody>
          <a:bodyPr lIns="0" tIns="0" rIns="0" bIns="0">
            <a:prstTxWarp prst="textNoShape">
              <a:avLst/>
            </a:prstTxWarp>
            <a:spAutoFit/>
          </a:bodyPr>
          <a:lstStyle/>
          <a:p>
            <a:pPr defTabSz="828675">
              <a:lnSpc>
                <a:spcPct val="97000"/>
              </a:lnSpc>
              <a:buClr>
                <a:srgbClr val="FFFFFF"/>
              </a:buClr>
              <a:buSzPct val="45000"/>
              <a:tabLst>
                <a:tab pos="657225" algn="l"/>
                <a:tab pos="1312863" algn="l"/>
                <a:tab pos="1970088" algn="l"/>
                <a:tab pos="2627313" algn="l"/>
                <a:tab pos="3282950" algn="l"/>
                <a:tab pos="3940175" algn="l"/>
                <a:tab pos="4595813" algn="l"/>
                <a:tab pos="5253038" algn="l"/>
                <a:tab pos="5910263" algn="l"/>
                <a:tab pos="6565900" algn="l"/>
              </a:tabLst>
            </a:pPr>
            <a:r>
              <a:rPr lang="en-GB" sz="1100" b="1">
                <a:solidFill>
                  <a:srgbClr val="FFFFFF"/>
                </a:solidFill>
              </a:rPr>
              <a:t>de Groen P et al. N Engl J Med 1996;335:1016-1021</a:t>
            </a:r>
          </a:p>
        </p:txBody>
      </p:sp>
      <p:sp>
        <p:nvSpPr>
          <p:cNvPr id="25604" name="Text Box 4"/>
          <p:cNvSpPr txBox="1">
            <a:spLocks noChangeArrowheads="1"/>
          </p:cNvSpPr>
          <p:nvPr/>
        </p:nvSpPr>
        <p:spPr bwMode="auto">
          <a:xfrm>
            <a:off x="1687514" y="71016"/>
            <a:ext cx="8816975" cy="835870"/>
          </a:xfrm>
          <a:prstGeom prst="rect">
            <a:avLst/>
          </a:prstGeom>
          <a:noFill/>
          <a:ln w="9525">
            <a:noFill/>
            <a:miter lim="800000"/>
            <a:headEnd/>
            <a:tailEnd/>
          </a:ln>
        </p:spPr>
        <p:txBody>
          <a:bodyPr lIns="0" tIns="0" rIns="0" bIns="0" anchor="ctr" anchorCtr="1">
            <a:prstTxWarp prst="textNoShape">
              <a:avLst/>
            </a:prstTxWarp>
            <a:spAutoFit/>
          </a:bodyPr>
          <a:lstStyle/>
          <a:p>
            <a:pPr algn="ctr" defTabSz="828675">
              <a:lnSpc>
                <a:spcPct val="97000"/>
              </a:lnSpc>
              <a:buClr>
                <a:srgbClr val="FFFFFF"/>
              </a:buClr>
              <a:buSzPct val="4500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2800" b="1" dirty="0"/>
              <a:t>Endoscopic Image of the </a:t>
            </a:r>
            <a:r>
              <a:rPr lang="en-GB" sz="2800" b="1" dirty="0" err="1"/>
              <a:t>Esophagus</a:t>
            </a:r>
            <a:r>
              <a:rPr lang="en-GB" sz="2800" b="1" dirty="0"/>
              <a:t> (Panel A) and Contrast-Enhanced CT Scan of the Chest (Panel B)  </a:t>
            </a:r>
          </a:p>
        </p:txBody>
      </p:sp>
      <p:pic>
        <p:nvPicPr>
          <p:cNvPr id="25605" name="Picture 5" descr="esoph"/>
          <p:cNvPicPr>
            <a:picLocks noChangeAspect="1" noChangeArrowheads="1"/>
          </p:cNvPicPr>
          <p:nvPr/>
        </p:nvPicPr>
        <p:blipFill>
          <a:blip r:embed="rId4"/>
          <a:srcRect/>
          <a:stretch>
            <a:fillRect/>
          </a:stretch>
        </p:blipFill>
        <p:spPr bwMode="auto">
          <a:xfrm>
            <a:off x="1524000" y="828676"/>
            <a:ext cx="4286250" cy="4194175"/>
          </a:xfrm>
          <a:prstGeom prst="rect">
            <a:avLst/>
          </a:prstGeom>
          <a:noFill/>
        </p:spPr>
      </p:pic>
      <p:pic>
        <p:nvPicPr>
          <p:cNvPr id="25606" name="Picture 6" descr="esoph2"/>
          <p:cNvPicPr>
            <a:picLocks noChangeAspect="1" noChangeArrowheads="1"/>
          </p:cNvPicPr>
          <p:nvPr/>
        </p:nvPicPr>
        <p:blipFill>
          <a:blip r:embed="rId5"/>
          <a:srcRect/>
          <a:stretch>
            <a:fillRect/>
          </a:stretch>
        </p:blipFill>
        <p:spPr bwMode="auto">
          <a:xfrm>
            <a:off x="5810251" y="828675"/>
            <a:ext cx="4424363" cy="5113338"/>
          </a:xfrm>
          <a:prstGeom prst="rect">
            <a:avLst/>
          </a:prstGeom>
          <a:noFill/>
        </p:spPr>
      </p:pic>
      <p:sp>
        <p:nvSpPr>
          <p:cNvPr id="2" name="Rectangle 1">
            <a:extLst>
              <a:ext uri="{FF2B5EF4-FFF2-40B4-BE49-F238E27FC236}">
                <a16:creationId xmlns:a16="http://schemas.microsoft.com/office/drawing/2014/main" id="{C0258D96-ABF2-BE41-8A04-B3A829B06990}"/>
              </a:ext>
            </a:extLst>
          </p:cNvPr>
          <p:cNvSpPr/>
          <p:nvPr/>
        </p:nvSpPr>
        <p:spPr>
          <a:xfrm>
            <a:off x="5708906" y="6081494"/>
            <a:ext cx="1174681" cy="646331"/>
          </a:xfrm>
          <a:prstGeom prst="rect">
            <a:avLst/>
          </a:prstGeom>
        </p:spPr>
        <p:txBody>
          <a:bodyPr wrap="none">
            <a:spAutoFit/>
          </a:bodyPr>
          <a:lstStyle/>
          <a:p>
            <a:r>
              <a:rPr lang="en-US" dirty="0"/>
              <a:t>DE GROEN</a:t>
            </a:r>
          </a:p>
          <a:p>
            <a:r>
              <a:rPr lang="en-US" dirty="0"/>
              <a:t>1996</a:t>
            </a:r>
          </a:p>
        </p:txBody>
      </p:sp>
    </p:spTree>
    <p:extLst>
      <p:ext uri="{BB962C8B-B14F-4D97-AF65-F5344CB8AC3E}">
        <p14:creationId xmlns:p14="http://schemas.microsoft.com/office/powerpoint/2010/main" val="167624818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2" descr="Schubert for fixing"/>
          <p:cNvPicPr>
            <a:picLocks noChangeAspect="1" noChangeArrowheads="1"/>
          </p:cNvPicPr>
          <p:nvPr/>
        </p:nvPicPr>
        <p:blipFill>
          <a:blip r:embed="rId3"/>
          <a:srcRect/>
          <a:stretch>
            <a:fillRect/>
          </a:stretch>
        </p:blipFill>
        <p:spPr bwMode="auto">
          <a:xfrm>
            <a:off x="1728788" y="188914"/>
            <a:ext cx="4240212" cy="3159125"/>
          </a:xfrm>
          <a:prstGeom prst="rect">
            <a:avLst/>
          </a:prstGeom>
          <a:noFill/>
          <a:ln w="28575">
            <a:solidFill>
              <a:schemeClr val="tx1"/>
            </a:solidFill>
            <a:miter lim="800000"/>
            <a:headEnd/>
            <a:tailEnd/>
          </a:ln>
        </p:spPr>
      </p:pic>
      <p:sp>
        <p:nvSpPr>
          <p:cNvPr id="66563" name="Text Box 29"/>
          <p:cNvSpPr txBox="1">
            <a:spLocks noChangeArrowheads="1"/>
          </p:cNvSpPr>
          <p:nvPr/>
        </p:nvSpPr>
        <p:spPr bwMode="auto">
          <a:xfrm>
            <a:off x="4629151" y="3125788"/>
            <a:ext cx="1319213" cy="215444"/>
          </a:xfrm>
          <a:prstGeom prst="rect">
            <a:avLst/>
          </a:prstGeom>
          <a:noFill/>
          <a:ln w="57150">
            <a:noFill/>
            <a:miter lim="800000"/>
            <a:headEnd/>
            <a:tailEnd/>
          </a:ln>
        </p:spPr>
        <p:txBody>
          <a:bodyPr lIns="0" tIns="0" rIns="0" bIns="0">
            <a:prstTxWarp prst="textNoShape">
              <a:avLst/>
            </a:prstTxWarp>
            <a:spAutoFit/>
          </a:bodyPr>
          <a:lstStyle/>
          <a:p>
            <a:pPr eaLnBrk="1" hangingPunct="1">
              <a:spcBef>
                <a:spcPct val="50000"/>
              </a:spcBef>
            </a:pPr>
            <a:r>
              <a:rPr lang="en-US" sz="1400" b="1">
                <a:solidFill>
                  <a:schemeClr val="tx2"/>
                </a:solidFill>
                <a:ea typeface="Arial" charset="0"/>
                <a:cs typeface="Arial" charset="0"/>
              </a:rPr>
              <a:t>Schubert 2004</a:t>
            </a:r>
          </a:p>
        </p:txBody>
      </p:sp>
      <p:pic>
        <p:nvPicPr>
          <p:cNvPr id="152617" name="Picture 41"/>
          <p:cNvPicPr>
            <a:picLocks noChangeAspect="1" noChangeArrowheads="1"/>
          </p:cNvPicPr>
          <p:nvPr/>
        </p:nvPicPr>
        <p:blipFill>
          <a:blip r:embed="rId4"/>
          <a:srcRect/>
          <a:stretch>
            <a:fillRect/>
          </a:stretch>
        </p:blipFill>
        <p:spPr bwMode="auto">
          <a:xfrm>
            <a:off x="6289675" y="3568701"/>
            <a:ext cx="4222750" cy="3186113"/>
          </a:xfrm>
          <a:prstGeom prst="rect">
            <a:avLst/>
          </a:prstGeom>
          <a:noFill/>
          <a:ln w="28575">
            <a:solidFill>
              <a:schemeClr val="tx1"/>
            </a:solidFill>
            <a:miter lim="800000"/>
            <a:headEnd/>
            <a:tailEnd/>
          </a:ln>
          <a:effectLst>
            <a:outerShdw blurRad="63500" dist="38099" dir="2700000" algn="ctr" rotWithShape="0">
              <a:schemeClr val="bg2">
                <a:alpha val="74998"/>
              </a:schemeClr>
            </a:outerShdw>
          </a:effectLst>
        </p:spPr>
      </p:pic>
      <p:sp>
        <p:nvSpPr>
          <p:cNvPr id="66565" name="Text Box 43"/>
          <p:cNvSpPr txBox="1">
            <a:spLocks noChangeArrowheads="1"/>
          </p:cNvSpPr>
          <p:nvPr/>
        </p:nvSpPr>
        <p:spPr bwMode="auto">
          <a:xfrm>
            <a:off x="8936039" y="6519863"/>
            <a:ext cx="1563687" cy="215444"/>
          </a:xfrm>
          <a:prstGeom prst="rect">
            <a:avLst/>
          </a:prstGeom>
          <a:noFill/>
          <a:ln w="57150">
            <a:noFill/>
            <a:miter lim="800000"/>
            <a:headEnd/>
            <a:tailEnd/>
          </a:ln>
        </p:spPr>
        <p:txBody>
          <a:bodyPr lIns="0" tIns="0" rIns="0" bIns="0">
            <a:prstTxWarp prst="textNoShape">
              <a:avLst/>
            </a:prstTxWarp>
            <a:spAutoFit/>
          </a:bodyPr>
          <a:lstStyle/>
          <a:p>
            <a:pPr eaLnBrk="1" hangingPunct="1">
              <a:spcBef>
                <a:spcPct val="50000"/>
              </a:spcBef>
            </a:pPr>
            <a:r>
              <a:rPr lang="en-US" sz="1400" b="1">
                <a:solidFill>
                  <a:schemeClr val="tx2"/>
                </a:solidFill>
                <a:ea typeface="Arial" charset="0"/>
                <a:cs typeface="Arial" charset="0"/>
              </a:rPr>
              <a:t>Correa 2006</a:t>
            </a:r>
          </a:p>
        </p:txBody>
      </p:sp>
      <p:pic>
        <p:nvPicPr>
          <p:cNvPr id="66566" name="Picture 46" descr="Marlilze Teitelbaum Friedman Argentina 1"/>
          <p:cNvPicPr>
            <a:picLocks noChangeAspect="1" noChangeArrowheads="1"/>
          </p:cNvPicPr>
          <p:nvPr/>
        </p:nvPicPr>
        <p:blipFill>
          <a:blip r:embed="rId5"/>
          <a:srcRect/>
          <a:stretch>
            <a:fillRect/>
          </a:stretch>
        </p:blipFill>
        <p:spPr bwMode="auto">
          <a:xfrm>
            <a:off x="1738313" y="3562350"/>
            <a:ext cx="4246562" cy="3214688"/>
          </a:xfrm>
          <a:prstGeom prst="rect">
            <a:avLst/>
          </a:prstGeom>
          <a:noFill/>
          <a:ln w="28575">
            <a:solidFill>
              <a:schemeClr val="tx1"/>
            </a:solidFill>
            <a:miter lim="800000"/>
            <a:headEnd/>
            <a:tailEnd/>
          </a:ln>
        </p:spPr>
      </p:pic>
      <p:pic>
        <p:nvPicPr>
          <p:cNvPr id="66567" name="Picture 48" descr="m1"/>
          <p:cNvPicPr>
            <a:picLocks noChangeAspect="1" noChangeArrowheads="1"/>
          </p:cNvPicPr>
          <p:nvPr/>
        </p:nvPicPr>
        <p:blipFill>
          <a:blip r:embed="rId6">
            <a:lum bright="-12000" contrast="6000"/>
          </a:blip>
          <a:srcRect/>
          <a:stretch>
            <a:fillRect/>
          </a:stretch>
        </p:blipFill>
        <p:spPr bwMode="auto">
          <a:xfrm>
            <a:off x="6251576" y="185738"/>
            <a:ext cx="4240213" cy="3175000"/>
          </a:xfrm>
          <a:prstGeom prst="rect">
            <a:avLst/>
          </a:prstGeom>
          <a:noFill/>
          <a:ln w="28575">
            <a:solidFill>
              <a:schemeClr val="tx1"/>
            </a:solidFill>
            <a:miter lim="800000"/>
            <a:headEnd/>
            <a:tailEnd/>
          </a:ln>
        </p:spPr>
      </p:pic>
      <p:sp>
        <p:nvSpPr>
          <p:cNvPr id="66568" name="Text Box 29"/>
          <p:cNvSpPr txBox="1">
            <a:spLocks noChangeArrowheads="1"/>
          </p:cNvSpPr>
          <p:nvPr/>
        </p:nvSpPr>
        <p:spPr bwMode="auto">
          <a:xfrm>
            <a:off x="9226551" y="3151188"/>
            <a:ext cx="1319213" cy="215444"/>
          </a:xfrm>
          <a:prstGeom prst="rect">
            <a:avLst/>
          </a:prstGeom>
          <a:noFill/>
          <a:ln w="57150">
            <a:noFill/>
            <a:miter lim="800000"/>
            <a:headEnd/>
            <a:tailEnd/>
          </a:ln>
        </p:spPr>
        <p:txBody>
          <a:bodyPr lIns="0" tIns="0" rIns="0" bIns="0">
            <a:prstTxWarp prst="textNoShape">
              <a:avLst/>
            </a:prstTxWarp>
            <a:spAutoFit/>
          </a:bodyPr>
          <a:lstStyle/>
          <a:p>
            <a:pPr eaLnBrk="1" hangingPunct="1">
              <a:spcBef>
                <a:spcPct val="50000"/>
              </a:spcBef>
            </a:pPr>
            <a:r>
              <a:rPr lang="en-US" sz="1400" b="1">
                <a:solidFill>
                  <a:schemeClr val="tx2"/>
                </a:solidFill>
                <a:ea typeface="Arial" charset="0"/>
                <a:cs typeface="Arial" charset="0"/>
              </a:rPr>
              <a:t>Schubert 2007</a:t>
            </a:r>
          </a:p>
        </p:txBody>
      </p:sp>
    </p:spTree>
    <p:extLst>
      <p:ext uri="{BB962C8B-B14F-4D97-AF65-F5344CB8AC3E}">
        <p14:creationId xmlns:p14="http://schemas.microsoft.com/office/powerpoint/2010/main" val="40035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65381-1799-3E4F-BC05-AC16A8637D0D}"/>
              </a:ext>
            </a:extLst>
          </p:cNvPr>
          <p:cNvSpPr>
            <a:spLocks noGrp="1"/>
          </p:cNvSpPr>
          <p:nvPr>
            <p:ph type="title"/>
          </p:nvPr>
        </p:nvSpPr>
        <p:spPr>
          <a:xfrm>
            <a:off x="838200" y="0"/>
            <a:ext cx="10515600" cy="1325563"/>
          </a:xfrm>
        </p:spPr>
        <p:txBody>
          <a:bodyPr>
            <a:normAutofit/>
          </a:bodyPr>
          <a:lstStyle/>
          <a:p>
            <a:r>
              <a:rPr lang="en-US" sz="4000" dirty="0"/>
              <a:t>Bone strength with long-term bisphosphonates</a:t>
            </a:r>
          </a:p>
        </p:txBody>
      </p:sp>
      <p:sp>
        <p:nvSpPr>
          <p:cNvPr id="3" name="Content Placeholder 2">
            <a:extLst>
              <a:ext uri="{FF2B5EF4-FFF2-40B4-BE49-F238E27FC236}">
                <a16:creationId xmlns:a16="http://schemas.microsoft.com/office/drawing/2014/main" id="{1C65DE73-DED5-294A-975E-C6CD8E4C3BCB}"/>
              </a:ext>
            </a:extLst>
          </p:cNvPr>
          <p:cNvSpPr>
            <a:spLocks noGrp="1"/>
          </p:cNvSpPr>
          <p:nvPr>
            <p:ph idx="1"/>
          </p:nvPr>
        </p:nvSpPr>
        <p:spPr>
          <a:xfrm>
            <a:off x="838200" y="1002347"/>
            <a:ext cx="10515600" cy="3752215"/>
          </a:xfrm>
        </p:spPr>
        <p:txBody>
          <a:bodyPr/>
          <a:lstStyle/>
          <a:p>
            <a:pPr marL="0" indent="0">
              <a:buNone/>
            </a:pPr>
            <a:r>
              <a:rPr lang="en-US" dirty="0"/>
              <a:t>Bone biopsies from ordinary osteoporotic patients on bisphosphonates from 1 to 17 years found strength peaked at 7 years and then declined to levels below baseline.  Crack density increased progressively.</a:t>
            </a:r>
          </a:p>
        </p:txBody>
      </p:sp>
      <p:sp>
        <p:nvSpPr>
          <p:cNvPr id="8" name="Freeform 7">
            <a:extLst>
              <a:ext uri="{FF2B5EF4-FFF2-40B4-BE49-F238E27FC236}">
                <a16:creationId xmlns:a16="http://schemas.microsoft.com/office/drawing/2014/main" id="{8478ABEB-95D5-1C40-8053-360B4D270F69}"/>
              </a:ext>
            </a:extLst>
          </p:cNvPr>
          <p:cNvSpPr/>
          <p:nvPr/>
        </p:nvSpPr>
        <p:spPr>
          <a:xfrm>
            <a:off x="2318918" y="3752698"/>
            <a:ext cx="2904135" cy="1002182"/>
          </a:xfrm>
          <a:custGeom>
            <a:avLst/>
            <a:gdLst>
              <a:gd name="connsiteX0" fmla="*/ 0 w 2904135"/>
              <a:gd name="connsiteY0" fmla="*/ 387705 h 1002182"/>
              <a:gd name="connsiteX1" fmla="*/ 212141 w 2904135"/>
              <a:gd name="connsiteY1" fmla="*/ 285292 h 1002182"/>
              <a:gd name="connsiteX2" fmla="*/ 431597 w 2904135"/>
              <a:gd name="connsiteY2" fmla="*/ 175564 h 1002182"/>
              <a:gd name="connsiteX3" fmla="*/ 709575 w 2904135"/>
              <a:gd name="connsiteY3" fmla="*/ 65836 h 1002182"/>
              <a:gd name="connsiteX4" fmla="*/ 1068020 w 2904135"/>
              <a:gd name="connsiteY4" fmla="*/ 0 h 1002182"/>
              <a:gd name="connsiteX5" fmla="*/ 1345997 w 2904135"/>
              <a:gd name="connsiteY5" fmla="*/ 29260 h 1002182"/>
              <a:gd name="connsiteX6" fmla="*/ 1660551 w 2904135"/>
              <a:gd name="connsiteY6" fmla="*/ 80467 h 1002182"/>
              <a:gd name="connsiteX7" fmla="*/ 1901952 w 2904135"/>
              <a:gd name="connsiteY7" fmla="*/ 168249 h 1002182"/>
              <a:gd name="connsiteX8" fmla="*/ 2099463 w 2904135"/>
              <a:gd name="connsiteY8" fmla="*/ 270662 h 1002182"/>
              <a:gd name="connsiteX9" fmla="*/ 2304288 w 2904135"/>
              <a:gd name="connsiteY9" fmla="*/ 416966 h 1002182"/>
              <a:gd name="connsiteX10" fmla="*/ 2516429 w 2904135"/>
              <a:gd name="connsiteY10" fmla="*/ 577900 h 1002182"/>
              <a:gd name="connsiteX11" fmla="*/ 2662733 w 2904135"/>
              <a:gd name="connsiteY11" fmla="*/ 731520 h 1002182"/>
              <a:gd name="connsiteX12" fmla="*/ 2904135 w 2904135"/>
              <a:gd name="connsiteY12" fmla="*/ 1002182 h 100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4135" h="1002182">
                <a:moveTo>
                  <a:pt x="0" y="387705"/>
                </a:moveTo>
                <a:lnTo>
                  <a:pt x="212141" y="285292"/>
                </a:lnTo>
                <a:lnTo>
                  <a:pt x="431597" y="175564"/>
                </a:lnTo>
                <a:lnTo>
                  <a:pt x="709575" y="65836"/>
                </a:lnTo>
                <a:lnTo>
                  <a:pt x="1068020" y="0"/>
                </a:lnTo>
                <a:lnTo>
                  <a:pt x="1345997" y="29260"/>
                </a:lnTo>
                <a:lnTo>
                  <a:pt x="1660551" y="80467"/>
                </a:lnTo>
                <a:lnTo>
                  <a:pt x="1901952" y="168249"/>
                </a:lnTo>
                <a:lnTo>
                  <a:pt x="2099463" y="270662"/>
                </a:lnTo>
                <a:lnTo>
                  <a:pt x="2304288" y="416966"/>
                </a:lnTo>
                <a:lnTo>
                  <a:pt x="2516429" y="577900"/>
                </a:lnTo>
                <a:lnTo>
                  <a:pt x="2662733" y="731520"/>
                </a:lnTo>
                <a:lnTo>
                  <a:pt x="2904135" y="100218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2F764B6-CFF1-A44F-9876-DF2E84473347}"/>
              </a:ext>
            </a:extLst>
          </p:cNvPr>
          <p:cNvCxnSpPr/>
          <p:nvPr/>
        </p:nvCxnSpPr>
        <p:spPr>
          <a:xfrm flipV="1">
            <a:off x="6389679" y="3621024"/>
            <a:ext cx="2768951" cy="629107"/>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043480E-5C96-C04B-83FE-B967E109FBFA}"/>
              </a:ext>
            </a:extLst>
          </p:cNvPr>
          <p:cNvSpPr/>
          <p:nvPr/>
        </p:nvSpPr>
        <p:spPr>
          <a:xfrm>
            <a:off x="6166714" y="2940710"/>
            <a:ext cx="3072384" cy="19604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6EBD73-F005-B648-A0DB-E14659725568}"/>
              </a:ext>
            </a:extLst>
          </p:cNvPr>
          <p:cNvSpPr/>
          <p:nvPr/>
        </p:nvSpPr>
        <p:spPr>
          <a:xfrm>
            <a:off x="2234793" y="2955340"/>
            <a:ext cx="3072384" cy="19604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F0D53E1-ADE3-3C46-85B2-818F83AD07D5}"/>
              </a:ext>
            </a:extLst>
          </p:cNvPr>
          <p:cNvSpPr txBox="1"/>
          <p:nvPr/>
        </p:nvSpPr>
        <p:spPr>
          <a:xfrm>
            <a:off x="9208042" y="6108192"/>
            <a:ext cx="2983958" cy="646331"/>
          </a:xfrm>
          <a:prstGeom prst="rect">
            <a:avLst/>
          </a:prstGeom>
          <a:noFill/>
        </p:spPr>
        <p:txBody>
          <a:bodyPr wrap="none" rtlCol="0">
            <a:spAutoFit/>
          </a:bodyPr>
          <a:lstStyle/>
          <a:p>
            <a:r>
              <a:rPr lang="en-US" i="1" dirty="0"/>
              <a:t>Pienkowski, Wood, </a:t>
            </a:r>
            <a:r>
              <a:rPr lang="en-US" i="1" dirty="0" err="1"/>
              <a:t>Malluche</a:t>
            </a:r>
            <a:r>
              <a:rPr lang="en-US" i="1" dirty="0"/>
              <a:t>. </a:t>
            </a:r>
          </a:p>
          <a:p>
            <a:r>
              <a:rPr lang="en-US" i="1" dirty="0"/>
              <a:t>ASBMR 2019</a:t>
            </a:r>
          </a:p>
        </p:txBody>
      </p:sp>
    </p:spTree>
    <p:extLst>
      <p:ext uri="{BB962C8B-B14F-4D97-AF65-F5344CB8AC3E}">
        <p14:creationId xmlns:p14="http://schemas.microsoft.com/office/powerpoint/2010/main" val="531223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1026"/>
          <p:cNvSpPr>
            <a:spLocks noGrp="1" noChangeArrowheads="1"/>
          </p:cNvSpPr>
          <p:nvPr>
            <p:ph type="title"/>
          </p:nvPr>
        </p:nvSpPr>
        <p:spPr/>
        <p:txBody>
          <a:bodyPr/>
          <a:lstStyle/>
          <a:p>
            <a:r>
              <a:rPr lang="en-US" dirty="0"/>
              <a:t> </a:t>
            </a:r>
          </a:p>
        </p:txBody>
      </p:sp>
      <p:sp>
        <p:nvSpPr>
          <p:cNvPr id="478211" name="Rectangle 1027"/>
          <p:cNvSpPr>
            <a:spLocks noGrp="1" noChangeArrowheads="1"/>
          </p:cNvSpPr>
          <p:nvPr>
            <p:ph type="body" idx="1"/>
          </p:nvPr>
        </p:nvSpPr>
        <p:spPr/>
        <p:txBody>
          <a:bodyPr/>
          <a:lstStyle/>
          <a:p>
            <a:pPr>
              <a:buFontTx/>
              <a:buNone/>
            </a:pPr>
            <a:r>
              <a:rPr lang="en-US" dirty="0"/>
              <a:t> </a:t>
            </a:r>
          </a:p>
        </p:txBody>
      </p:sp>
      <p:pic>
        <p:nvPicPr>
          <p:cNvPr id="478213" name="Picture 102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6" y="604844"/>
            <a:ext cx="9140825" cy="4960937"/>
          </a:xfrm>
          <a:prstGeom prst="rect">
            <a:avLst/>
          </a:prstGeom>
          <a:noFill/>
          <a:ln w="9525">
            <a:noFill/>
            <a:miter lim="800000"/>
            <a:headEnd/>
            <a:tailEnd/>
          </a:ln>
          <a:effectLst/>
        </p:spPr>
      </p:pic>
    </p:spTree>
    <p:extLst>
      <p:ext uri="{BB962C8B-B14F-4D97-AF65-F5344CB8AC3E}">
        <p14:creationId xmlns:p14="http://schemas.microsoft.com/office/powerpoint/2010/main" val="4101750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45585" y="6399858"/>
            <a:ext cx="1758797" cy="369322"/>
          </a:xfrm>
          <a:prstGeom prst="rect">
            <a:avLst/>
          </a:prstGeom>
          <a:noFill/>
        </p:spPr>
        <p:txBody>
          <a:bodyPr wrap="none" lIns="91431" tIns="45715" rIns="91431" bIns="45715" rtlCol="0">
            <a:spAutoFit/>
          </a:bodyPr>
          <a:lstStyle/>
          <a:p>
            <a:r>
              <a:rPr lang="en-US" i="1" dirty="0"/>
              <a:t>Dell, JBMR, 2012</a:t>
            </a:r>
          </a:p>
        </p:txBody>
      </p:sp>
      <p:sp>
        <p:nvSpPr>
          <p:cNvPr id="4" name="Title 3"/>
          <p:cNvSpPr>
            <a:spLocks noGrp="1"/>
          </p:cNvSpPr>
          <p:nvPr>
            <p:ph type="title" idx="4294967295"/>
          </p:nvPr>
        </p:nvSpPr>
        <p:spPr>
          <a:xfrm>
            <a:off x="519486" y="192648"/>
            <a:ext cx="11153029" cy="762000"/>
          </a:xfrm>
        </p:spPr>
        <p:txBody>
          <a:bodyPr>
            <a:normAutofit/>
          </a:bodyPr>
          <a:lstStyle/>
          <a:p>
            <a:r>
              <a:rPr lang="en-US" dirty="0"/>
              <a:t>Incidence of atypical femur fracture</a:t>
            </a:r>
          </a:p>
        </p:txBody>
      </p:sp>
      <p:pic>
        <p:nvPicPr>
          <p:cNvPr id="5" name="Picture 4" descr="bisincidenc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4491" y="1014995"/>
            <a:ext cx="6618591" cy="4943516"/>
          </a:xfrm>
          <a:prstGeom prst="rect">
            <a:avLst/>
          </a:prstGeom>
        </p:spPr>
      </p:pic>
      <p:sp>
        <p:nvSpPr>
          <p:cNvPr id="6" name="TextBox 5"/>
          <p:cNvSpPr txBox="1"/>
          <p:nvPr/>
        </p:nvSpPr>
        <p:spPr>
          <a:xfrm>
            <a:off x="1574866" y="2528906"/>
            <a:ext cx="1034239" cy="923320"/>
          </a:xfrm>
          <a:prstGeom prst="rect">
            <a:avLst/>
          </a:prstGeom>
          <a:noFill/>
        </p:spPr>
        <p:txBody>
          <a:bodyPr wrap="none" lIns="91431" tIns="45715" rIns="91431" bIns="45715" rtlCol="0">
            <a:spAutoFit/>
          </a:bodyPr>
          <a:lstStyle/>
          <a:p>
            <a:r>
              <a:rPr lang="en-US" dirty="0"/>
              <a:t>Rate/</a:t>
            </a:r>
          </a:p>
          <a:p>
            <a:r>
              <a:rPr lang="en-US" dirty="0"/>
              <a:t>100,000/</a:t>
            </a:r>
          </a:p>
          <a:p>
            <a:r>
              <a:rPr lang="en-US" dirty="0"/>
              <a:t>year</a:t>
            </a:r>
          </a:p>
        </p:txBody>
      </p:sp>
      <p:sp>
        <p:nvSpPr>
          <p:cNvPr id="7" name="TextBox 6"/>
          <p:cNvSpPr txBox="1"/>
          <p:nvPr/>
        </p:nvSpPr>
        <p:spPr>
          <a:xfrm>
            <a:off x="3614649" y="6013539"/>
            <a:ext cx="3548710" cy="369322"/>
          </a:xfrm>
          <a:prstGeom prst="rect">
            <a:avLst/>
          </a:prstGeom>
          <a:noFill/>
        </p:spPr>
        <p:txBody>
          <a:bodyPr wrap="none" lIns="91431" tIns="45715" rIns="91431" bIns="45715" rtlCol="0">
            <a:spAutoFit/>
          </a:bodyPr>
          <a:lstStyle/>
          <a:p>
            <a:r>
              <a:rPr lang="en-US" dirty="0"/>
              <a:t>Duration bisphosphonate use, years</a:t>
            </a:r>
          </a:p>
        </p:txBody>
      </p:sp>
    </p:spTree>
    <p:extLst>
      <p:ext uri="{BB962C8B-B14F-4D97-AF65-F5344CB8AC3E}">
        <p14:creationId xmlns:p14="http://schemas.microsoft.com/office/powerpoint/2010/main" val="1424673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ctrTitle"/>
          </p:nvPr>
        </p:nvSpPr>
        <p:spPr>
          <a:xfrm>
            <a:off x="1104900" y="196417"/>
            <a:ext cx="10363200" cy="1143000"/>
          </a:xfrm>
        </p:spPr>
        <p:txBody>
          <a:bodyPr>
            <a:normAutofit fontScale="90000"/>
          </a:bodyPr>
          <a:lstStyle/>
          <a:p>
            <a:pPr eaLnBrk="1" hangingPunct="1"/>
            <a:r>
              <a:rPr lang="en-US" dirty="0"/>
              <a:t>Be wary about bisphosphonates in patients with CKD stages 4-5</a:t>
            </a:r>
          </a:p>
        </p:txBody>
      </p:sp>
      <p:sp>
        <p:nvSpPr>
          <p:cNvPr id="110595" name="Rectangle 3"/>
          <p:cNvSpPr>
            <a:spLocks noGrp="1" noChangeArrowheads="1"/>
          </p:cNvSpPr>
          <p:nvPr>
            <p:ph type="subTitle" idx="1"/>
          </p:nvPr>
        </p:nvSpPr>
        <p:spPr>
          <a:xfrm>
            <a:off x="587617" y="1273697"/>
            <a:ext cx="11109388" cy="4571148"/>
          </a:xfrm>
        </p:spPr>
        <p:txBody>
          <a:bodyPr>
            <a:normAutofit fontScale="55000" lnSpcReduction="20000"/>
          </a:bodyPr>
          <a:lstStyle/>
          <a:p>
            <a:pPr marL="812780" indent="-812780" algn="l">
              <a:lnSpc>
                <a:spcPct val="170000"/>
              </a:lnSpc>
              <a:buFontTx/>
              <a:buAutoNum type="arabicParenR"/>
            </a:pPr>
            <a:r>
              <a:rPr lang="en-US" sz="5100" dirty="0"/>
              <a:t>Inadequate studies in this population.</a:t>
            </a:r>
          </a:p>
          <a:p>
            <a:pPr marL="812780" indent="-812780" algn="l">
              <a:buFontTx/>
              <a:buAutoNum type="arabicParenR"/>
            </a:pPr>
            <a:r>
              <a:rPr lang="en-US" sz="5100" dirty="0"/>
              <a:t>Data from patients with early stages of CKD may not reliably be extrapolated to later stages.</a:t>
            </a:r>
          </a:p>
          <a:p>
            <a:pPr marL="812780" indent="-812780" algn="l">
              <a:buFontTx/>
              <a:buAutoNum type="arabicParenR"/>
            </a:pPr>
            <a:r>
              <a:rPr lang="en-US" sz="5100" dirty="0"/>
              <a:t>Bisphosphonates can increase PTH.</a:t>
            </a:r>
          </a:p>
          <a:p>
            <a:pPr marL="812780" indent="-812780" algn="l">
              <a:buFontTx/>
              <a:buAutoNum type="arabicParenR"/>
            </a:pPr>
            <a:r>
              <a:rPr lang="en-US" sz="5100" dirty="0"/>
              <a:t>Bisphosphonates markedly reduce the bone formation rates.</a:t>
            </a:r>
          </a:p>
          <a:p>
            <a:pPr marL="812780" indent="-812780" algn="l">
              <a:buFontTx/>
              <a:buAutoNum type="arabicParenR"/>
            </a:pPr>
            <a:r>
              <a:rPr lang="en-US" sz="5100" dirty="0"/>
              <a:t>In osteoporotic patients prolonged use increases incidence of atypical femur fractures.</a:t>
            </a:r>
          </a:p>
          <a:p>
            <a:pPr marL="812780" indent="-812780" algn="l">
              <a:buFontTx/>
              <a:buAutoNum type="arabicParenR"/>
            </a:pPr>
            <a:r>
              <a:rPr lang="en-US" sz="5100" dirty="0"/>
              <a:t>In primary hyperparathyroidism patients treated with bisphosphonates had higher fracture rate than untreated patients despite increase in bone density.</a:t>
            </a:r>
          </a:p>
          <a:p>
            <a:pPr marL="812780" indent="-812780" algn="l">
              <a:buFontTx/>
              <a:buAutoNum type="arabicParenR"/>
            </a:pPr>
            <a:r>
              <a:rPr lang="en-US" sz="5100" dirty="0"/>
              <a:t>Long-term effects on vascular calcifications uncertain.</a:t>
            </a:r>
          </a:p>
          <a:p>
            <a:pPr algn="l" eaLnBrk="1" hangingPunct="1"/>
            <a:endParaRPr lang="en-US" sz="2667" dirty="0"/>
          </a:p>
        </p:txBody>
      </p:sp>
    </p:spTree>
    <p:extLst>
      <p:ext uri="{BB962C8B-B14F-4D97-AF65-F5344CB8AC3E}">
        <p14:creationId xmlns:p14="http://schemas.microsoft.com/office/powerpoint/2010/main" val="3110302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Denosumab: </a:t>
            </a:r>
            <a:br>
              <a:rPr lang="en-US" dirty="0"/>
            </a:br>
            <a:r>
              <a:rPr lang="en-US" dirty="0"/>
              <a:t>From the frying pan into the fire</a:t>
            </a:r>
          </a:p>
        </p:txBody>
      </p:sp>
      <p:sp>
        <p:nvSpPr>
          <p:cNvPr id="3" name="TextBox 2"/>
          <p:cNvSpPr txBox="1"/>
          <p:nvPr/>
        </p:nvSpPr>
        <p:spPr>
          <a:xfrm>
            <a:off x="1023889" y="1978123"/>
            <a:ext cx="9946697" cy="3375604"/>
          </a:xfrm>
          <a:prstGeom prst="rect">
            <a:avLst/>
          </a:prstGeom>
          <a:noFill/>
        </p:spPr>
        <p:txBody>
          <a:bodyPr wrap="none" rtlCol="0">
            <a:spAutoFit/>
          </a:bodyPr>
          <a:lstStyle/>
          <a:p>
            <a:r>
              <a:rPr lang="en-US" sz="4267" dirty="0"/>
              <a:t>Denosumab inhibits bone formation </a:t>
            </a:r>
          </a:p>
          <a:p>
            <a:r>
              <a:rPr lang="en-US" sz="4267" dirty="0"/>
              <a:t>more than bisphosphonates.</a:t>
            </a:r>
          </a:p>
          <a:p>
            <a:endParaRPr lang="en-US" sz="4267" dirty="0"/>
          </a:p>
          <a:p>
            <a:r>
              <a:rPr lang="en-US" sz="4267" dirty="0"/>
              <a:t>It is not cleared by the kidney, </a:t>
            </a:r>
          </a:p>
          <a:p>
            <a:r>
              <a:rPr lang="en-US" sz="4267" dirty="0"/>
              <a:t>but this does not mean it is effective in CKD.</a:t>
            </a:r>
          </a:p>
        </p:txBody>
      </p:sp>
      <p:pic>
        <p:nvPicPr>
          <p:cNvPr id="4" name="Picture 3">
            <a:extLst>
              <a:ext uri="{FF2B5EF4-FFF2-40B4-BE49-F238E27FC236}">
                <a16:creationId xmlns:a16="http://schemas.microsoft.com/office/drawing/2014/main" id="{8BE0F4FA-E8E6-7B4C-88B9-25A9E69132C6}"/>
              </a:ext>
            </a:extLst>
          </p:cNvPr>
          <p:cNvPicPr>
            <a:picLocks noChangeAspect="1"/>
          </p:cNvPicPr>
          <p:nvPr/>
        </p:nvPicPr>
        <p:blipFill>
          <a:blip r:embed="rId2"/>
          <a:stretch>
            <a:fillRect/>
          </a:stretch>
        </p:blipFill>
        <p:spPr>
          <a:xfrm>
            <a:off x="8551774" y="313158"/>
            <a:ext cx="1894332" cy="1353094"/>
          </a:xfrm>
          <a:prstGeom prst="rect">
            <a:avLst/>
          </a:prstGeom>
        </p:spPr>
      </p:pic>
      <p:pic>
        <p:nvPicPr>
          <p:cNvPr id="5" name="Picture 4">
            <a:extLst>
              <a:ext uri="{FF2B5EF4-FFF2-40B4-BE49-F238E27FC236}">
                <a16:creationId xmlns:a16="http://schemas.microsoft.com/office/drawing/2014/main" id="{06C4CECC-148F-C54F-97E9-CD13D5E1E109}"/>
              </a:ext>
            </a:extLst>
          </p:cNvPr>
          <p:cNvPicPr>
            <a:picLocks noChangeAspect="1"/>
          </p:cNvPicPr>
          <p:nvPr/>
        </p:nvPicPr>
        <p:blipFill>
          <a:blip r:embed="rId3"/>
          <a:stretch>
            <a:fillRect/>
          </a:stretch>
        </p:blipFill>
        <p:spPr>
          <a:xfrm>
            <a:off x="10614356" y="1470716"/>
            <a:ext cx="972636" cy="1540917"/>
          </a:xfrm>
          <a:prstGeom prst="rect">
            <a:avLst/>
          </a:prstGeom>
        </p:spPr>
      </p:pic>
    </p:spTree>
    <p:extLst>
      <p:ext uri="{BB962C8B-B14F-4D97-AF65-F5344CB8AC3E}">
        <p14:creationId xmlns:p14="http://schemas.microsoft.com/office/powerpoint/2010/main" val="3223281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16000" y="0"/>
            <a:ext cx="10363200" cy="1143000"/>
          </a:xfrm>
        </p:spPr>
        <p:txBody>
          <a:bodyPr/>
          <a:lstStyle/>
          <a:p>
            <a:pPr eaLnBrk="1" hangingPunct="1"/>
            <a:r>
              <a:rPr lang="en-US" dirty="0"/>
              <a:t> </a:t>
            </a:r>
          </a:p>
        </p:txBody>
      </p:sp>
      <p:sp>
        <p:nvSpPr>
          <p:cNvPr id="56323" name="TextBox 5"/>
          <p:cNvSpPr txBox="1">
            <a:spLocks noChangeArrowheads="1"/>
          </p:cNvSpPr>
          <p:nvPr/>
        </p:nvSpPr>
        <p:spPr bwMode="auto">
          <a:xfrm>
            <a:off x="7692407" y="6173125"/>
            <a:ext cx="2501006" cy="461665"/>
          </a:xfrm>
          <a:prstGeom prst="rect">
            <a:avLst/>
          </a:prstGeom>
          <a:noFill/>
          <a:ln w="9525">
            <a:noFill/>
            <a:miter lim="800000"/>
            <a:headEnd/>
            <a:tailEnd/>
          </a:ln>
        </p:spPr>
        <p:txBody>
          <a:bodyPr wrap="none">
            <a:prstTxWarp prst="textNoShape">
              <a:avLst/>
            </a:prstTxWarp>
            <a:spAutoFit/>
          </a:bodyPr>
          <a:lstStyle/>
          <a:p>
            <a:r>
              <a:rPr lang="en-US" sz="2400" i="1" dirty="0"/>
              <a:t>Jamal, JBMR, 2011</a:t>
            </a:r>
          </a:p>
        </p:txBody>
      </p:sp>
      <p:pic>
        <p:nvPicPr>
          <p:cNvPr id="56324" name="Picture 6" descr="Screen shot 2011-04-20 at 10.05.41 PM.png"/>
          <p:cNvPicPr>
            <a:picLocks noChangeAspect="1"/>
          </p:cNvPicPr>
          <p:nvPr/>
        </p:nvPicPr>
        <p:blipFill>
          <a:blip r:embed="rId3"/>
          <a:srcRect/>
          <a:stretch>
            <a:fillRect/>
          </a:stretch>
        </p:blipFill>
        <p:spPr bwMode="auto">
          <a:xfrm>
            <a:off x="1213190" y="1501452"/>
            <a:ext cx="9227989" cy="4429083"/>
          </a:xfrm>
          <a:prstGeom prst="rect">
            <a:avLst/>
          </a:prstGeom>
          <a:noFill/>
          <a:ln w="9525">
            <a:noFill/>
            <a:miter lim="800000"/>
            <a:headEnd/>
            <a:tailEnd/>
          </a:ln>
        </p:spPr>
      </p:pic>
      <p:sp>
        <p:nvSpPr>
          <p:cNvPr id="56325" name="Rectangle 4"/>
          <p:cNvSpPr>
            <a:spLocks noChangeArrowheads="1"/>
          </p:cNvSpPr>
          <p:nvPr/>
        </p:nvSpPr>
        <p:spPr bwMode="auto">
          <a:xfrm>
            <a:off x="2018367" y="304801"/>
            <a:ext cx="7013458" cy="913007"/>
          </a:xfrm>
          <a:prstGeom prst="rect">
            <a:avLst/>
          </a:prstGeom>
          <a:noFill/>
          <a:ln w="9525">
            <a:noFill/>
            <a:miter lim="800000"/>
            <a:headEnd/>
            <a:tailEnd/>
          </a:ln>
        </p:spPr>
        <p:txBody>
          <a:bodyPr wrap="none">
            <a:prstTxWarp prst="textNoShape">
              <a:avLst/>
            </a:prstTxWarp>
            <a:spAutoFit/>
          </a:bodyPr>
          <a:lstStyle/>
          <a:p>
            <a:r>
              <a:rPr lang="en-US" sz="5333" dirty="0">
                <a:latin typeface="+mj-lt"/>
              </a:rPr>
              <a:t>Denosumab in early CKD</a:t>
            </a:r>
          </a:p>
        </p:txBody>
      </p:sp>
    </p:spTree>
    <p:extLst>
      <p:ext uri="{BB962C8B-B14F-4D97-AF65-F5344CB8AC3E}">
        <p14:creationId xmlns:p14="http://schemas.microsoft.com/office/powerpoint/2010/main" val="2570509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812800" y="609600"/>
            <a:ext cx="10363200" cy="1143000"/>
          </a:xfrm>
        </p:spPr>
        <p:txBody>
          <a:bodyPr/>
          <a:lstStyle/>
          <a:p>
            <a:r>
              <a:rPr lang="en-US" dirty="0"/>
              <a:t> </a:t>
            </a:r>
          </a:p>
        </p:txBody>
      </p:sp>
      <p:sp>
        <p:nvSpPr>
          <p:cNvPr id="5" name="Rectangle 3"/>
          <p:cNvSpPr>
            <a:spLocks noChangeArrowheads="1"/>
          </p:cNvSpPr>
          <p:nvPr/>
        </p:nvSpPr>
        <p:spPr bwMode="auto">
          <a:xfrm>
            <a:off x="894178" y="391204"/>
            <a:ext cx="9937657" cy="789896"/>
          </a:xfrm>
          <a:prstGeom prst="rect">
            <a:avLst/>
          </a:prstGeom>
          <a:noFill/>
          <a:ln w="9525">
            <a:noFill/>
            <a:miter lim="800000"/>
            <a:headEnd/>
            <a:tailEnd/>
          </a:ln>
        </p:spPr>
        <p:txBody>
          <a:bodyPr wrap="none">
            <a:prstTxWarp prst="textNoShape">
              <a:avLst/>
            </a:prstTxWarp>
            <a:spAutoFit/>
          </a:bodyPr>
          <a:lstStyle/>
          <a:p>
            <a:r>
              <a:rPr lang="en-US" sz="4533" dirty="0">
                <a:solidFill>
                  <a:schemeClr val="tx2"/>
                </a:solidFill>
                <a:latin typeface="+mj-lt"/>
              </a:rPr>
              <a:t>Denosumab lowers serum calcium in CKD</a:t>
            </a:r>
          </a:p>
        </p:txBody>
      </p:sp>
      <p:graphicFrame>
        <p:nvGraphicFramePr>
          <p:cNvPr id="6" name="Table 5"/>
          <p:cNvGraphicFramePr>
            <a:graphicFrameLocks noGrp="1"/>
          </p:cNvGraphicFramePr>
          <p:nvPr>
            <p:extLst>
              <p:ext uri="{D42A27DB-BD31-4B8C-83A1-F6EECF244321}">
                <p14:modId xmlns:p14="http://schemas.microsoft.com/office/powerpoint/2010/main" val="3336727282"/>
              </p:ext>
            </p:extLst>
          </p:nvPr>
        </p:nvGraphicFramePr>
        <p:xfrm>
          <a:off x="1016000" y="1238793"/>
          <a:ext cx="10135103" cy="2599872"/>
        </p:xfrm>
        <a:graphic>
          <a:graphicData uri="http://schemas.openxmlformats.org/drawingml/2006/table">
            <a:tbl>
              <a:tblPr firstRow="1" bandRow="1">
                <a:tableStyleId>{5C22544A-7EE6-4342-B048-85BDC9FD1C3A}</a:tableStyleId>
              </a:tblPr>
              <a:tblGrid>
                <a:gridCol w="2032003">
                  <a:extLst>
                    <a:ext uri="{9D8B030D-6E8A-4147-A177-3AD203B41FA5}">
                      <a16:colId xmlns:a16="http://schemas.microsoft.com/office/drawing/2014/main" val="20000"/>
                    </a:ext>
                  </a:extLst>
                </a:gridCol>
                <a:gridCol w="1514040">
                  <a:extLst>
                    <a:ext uri="{9D8B030D-6E8A-4147-A177-3AD203B41FA5}">
                      <a16:colId xmlns:a16="http://schemas.microsoft.com/office/drawing/2014/main" val="20001"/>
                    </a:ext>
                  </a:extLst>
                </a:gridCol>
                <a:gridCol w="1521508">
                  <a:extLst>
                    <a:ext uri="{9D8B030D-6E8A-4147-A177-3AD203B41FA5}">
                      <a16:colId xmlns:a16="http://schemas.microsoft.com/office/drawing/2014/main" val="20002"/>
                    </a:ext>
                  </a:extLst>
                </a:gridCol>
                <a:gridCol w="1689184">
                  <a:extLst>
                    <a:ext uri="{9D8B030D-6E8A-4147-A177-3AD203B41FA5}">
                      <a16:colId xmlns:a16="http://schemas.microsoft.com/office/drawing/2014/main" val="20003"/>
                    </a:ext>
                  </a:extLst>
                </a:gridCol>
                <a:gridCol w="1689184">
                  <a:extLst>
                    <a:ext uri="{9D8B030D-6E8A-4147-A177-3AD203B41FA5}">
                      <a16:colId xmlns:a16="http://schemas.microsoft.com/office/drawing/2014/main" val="20004"/>
                    </a:ext>
                  </a:extLst>
                </a:gridCol>
                <a:gridCol w="1689184">
                  <a:extLst>
                    <a:ext uri="{9D8B030D-6E8A-4147-A177-3AD203B41FA5}">
                      <a16:colId xmlns:a16="http://schemas.microsoft.com/office/drawing/2014/main" val="20005"/>
                    </a:ext>
                  </a:extLst>
                </a:gridCol>
              </a:tblGrid>
              <a:tr h="715845">
                <a:tc>
                  <a:txBody>
                    <a:bodyPr/>
                    <a:lstStyle/>
                    <a:p>
                      <a:endParaRPr lang="en-US" sz="1900" dirty="0"/>
                    </a:p>
                  </a:txBody>
                  <a:tcPr marL="121920" marR="121920"/>
                </a:tc>
                <a:tc>
                  <a:txBody>
                    <a:bodyPr/>
                    <a:lstStyle/>
                    <a:p>
                      <a:pPr algn="ctr"/>
                      <a:r>
                        <a:rPr lang="en-US" sz="1900">
                          <a:solidFill>
                            <a:schemeClr val="accent3">
                              <a:lumMod val="10000"/>
                            </a:schemeClr>
                          </a:solidFill>
                        </a:rPr>
                        <a:t>Normal</a:t>
                      </a:r>
                    </a:p>
                  </a:txBody>
                  <a:tcPr marL="121920" marR="121920"/>
                </a:tc>
                <a:tc>
                  <a:txBody>
                    <a:bodyPr/>
                    <a:lstStyle/>
                    <a:p>
                      <a:pPr algn="ctr"/>
                      <a:r>
                        <a:rPr lang="en-US" sz="1900" dirty="0">
                          <a:solidFill>
                            <a:schemeClr val="accent3">
                              <a:lumMod val="10000"/>
                            </a:schemeClr>
                          </a:solidFill>
                        </a:rPr>
                        <a:t>Stage 2</a:t>
                      </a:r>
                    </a:p>
                  </a:txBody>
                  <a:tcPr marL="121920" marR="121920"/>
                </a:tc>
                <a:tc>
                  <a:txBody>
                    <a:bodyPr/>
                    <a:lstStyle/>
                    <a:p>
                      <a:pPr algn="ctr"/>
                      <a:r>
                        <a:rPr lang="en-US" sz="1900" dirty="0">
                          <a:solidFill>
                            <a:schemeClr val="accent3">
                              <a:lumMod val="10000"/>
                            </a:schemeClr>
                          </a:solidFill>
                        </a:rPr>
                        <a:t>Stage 3</a:t>
                      </a:r>
                    </a:p>
                  </a:txBody>
                  <a:tcPr marL="121920" marR="121920"/>
                </a:tc>
                <a:tc>
                  <a:txBody>
                    <a:bodyPr/>
                    <a:lstStyle/>
                    <a:p>
                      <a:pPr algn="ctr"/>
                      <a:r>
                        <a:rPr lang="en-US" sz="1900">
                          <a:solidFill>
                            <a:schemeClr val="accent3">
                              <a:lumMod val="10000"/>
                            </a:schemeClr>
                          </a:solidFill>
                        </a:rPr>
                        <a:t>Stage 4</a:t>
                      </a:r>
                    </a:p>
                  </a:txBody>
                  <a:tcPr marL="121920" marR="121920"/>
                </a:tc>
                <a:tc>
                  <a:txBody>
                    <a:bodyPr/>
                    <a:lstStyle/>
                    <a:p>
                      <a:pPr algn="ctr"/>
                      <a:r>
                        <a:rPr lang="en-US" sz="1900">
                          <a:solidFill>
                            <a:schemeClr val="accent3">
                              <a:lumMod val="10000"/>
                            </a:schemeClr>
                          </a:solidFill>
                        </a:rPr>
                        <a:t>Stage</a:t>
                      </a:r>
                      <a:r>
                        <a:rPr lang="en-US" sz="1900" baseline="0">
                          <a:solidFill>
                            <a:schemeClr val="accent3">
                              <a:lumMod val="10000"/>
                            </a:schemeClr>
                          </a:solidFill>
                        </a:rPr>
                        <a:t> 5</a:t>
                      </a:r>
                      <a:endParaRPr lang="en-US" sz="1900">
                        <a:solidFill>
                          <a:schemeClr val="accent3">
                            <a:lumMod val="10000"/>
                          </a:schemeClr>
                        </a:solidFill>
                      </a:endParaRPr>
                    </a:p>
                  </a:txBody>
                  <a:tcPr marL="121920" marR="121920"/>
                </a:tc>
                <a:extLst>
                  <a:ext uri="{0D108BD9-81ED-4DB2-BD59-A6C34878D82A}">
                    <a16:rowId xmlns:a16="http://schemas.microsoft.com/office/drawing/2014/main" val="10000"/>
                  </a:ext>
                </a:extLst>
              </a:tr>
              <a:tr h="725787">
                <a:tc>
                  <a:txBody>
                    <a:bodyPr/>
                    <a:lstStyle/>
                    <a:p>
                      <a:r>
                        <a:rPr lang="en-US" sz="3500">
                          <a:solidFill>
                            <a:srgbClr val="000090"/>
                          </a:solidFill>
                        </a:rPr>
                        <a:t>N</a:t>
                      </a:r>
                    </a:p>
                  </a:txBody>
                  <a:tcPr marL="121920" marR="121920"/>
                </a:tc>
                <a:tc>
                  <a:txBody>
                    <a:bodyPr/>
                    <a:lstStyle/>
                    <a:p>
                      <a:pPr algn="ctr"/>
                      <a:r>
                        <a:rPr lang="en-US" sz="3500">
                          <a:solidFill>
                            <a:srgbClr val="000090"/>
                          </a:solidFill>
                        </a:rPr>
                        <a:t>12</a:t>
                      </a:r>
                    </a:p>
                  </a:txBody>
                  <a:tcPr marL="121920" marR="121920"/>
                </a:tc>
                <a:tc>
                  <a:txBody>
                    <a:bodyPr/>
                    <a:lstStyle/>
                    <a:p>
                      <a:pPr algn="ctr"/>
                      <a:r>
                        <a:rPr lang="en-US" sz="3500" dirty="0">
                          <a:solidFill>
                            <a:srgbClr val="000090"/>
                          </a:solidFill>
                        </a:rPr>
                        <a:t>13</a:t>
                      </a:r>
                    </a:p>
                  </a:txBody>
                  <a:tcPr marL="121920" marR="121920"/>
                </a:tc>
                <a:tc>
                  <a:txBody>
                    <a:bodyPr/>
                    <a:lstStyle/>
                    <a:p>
                      <a:pPr algn="ctr"/>
                      <a:r>
                        <a:rPr lang="en-US" sz="3500">
                          <a:solidFill>
                            <a:srgbClr val="000090"/>
                          </a:solidFill>
                        </a:rPr>
                        <a:t>13</a:t>
                      </a:r>
                    </a:p>
                  </a:txBody>
                  <a:tcPr marL="121920" marR="121920"/>
                </a:tc>
                <a:tc>
                  <a:txBody>
                    <a:bodyPr/>
                    <a:lstStyle/>
                    <a:p>
                      <a:pPr algn="ctr"/>
                      <a:r>
                        <a:rPr lang="en-US" sz="3500">
                          <a:solidFill>
                            <a:srgbClr val="000090"/>
                          </a:solidFill>
                        </a:rPr>
                        <a:t>9</a:t>
                      </a:r>
                    </a:p>
                  </a:txBody>
                  <a:tcPr marL="121920" marR="121920"/>
                </a:tc>
                <a:tc>
                  <a:txBody>
                    <a:bodyPr/>
                    <a:lstStyle/>
                    <a:p>
                      <a:pPr algn="ctr"/>
                      <a:r>
                        <a:rPr lang="en-US" sz="3500">
                          <a:solidFill>
                            <a:srgbClr val="000090"/>
                          </a:solidFill>
                        </a:rPr>
                        <a:t>8</a:t>
                      </a:r>
                    </a:p>
                  </a:txBody>
                  <a:tcPr marL="121920" marR="121920"/>
                </a:tc>
                <a:extLst>
                  <a:ext uri="{0D108BD9-81ED-4DB2-BD59-A6C34878D82A}">
                    <a16:rowId xmlns:a16="http://schemas.microsoft.com/office/drawing/2014/main" val="10001"/>
                  </a:ext>
                </a:extLst>
              </a:tr>
              <a:tr h="1158240">
                <a:tc>
                  <a:txBody>
                    <a:bodyPr/>
                    <a:lstStyle/>
                    <a:p>
                      <a:r>
                        <a:rPr lang="en-US" sz="3500" dirty="0">
                          <a:solidFill>
                            <a:srgbClr val="000090"/>
                          </a:solidFill>
                        </a:rPr>
                        <a:t>#</a:t>
                      </a:r>
                      <a:r>
                        <a:rPr lang="en-US" sz="3500" baseline="0" dirty="0">
                          <a:solidFill>
                            <a:srgbClr val="000090"/>
                          </a:solidFill>
                        </a:rPr>
                        <a:t> with Ca&lt;7.5</a:t>
                      </a:r>
                      <a:endParaRPr lang="en-US" sz="3500" dirty="0">
                        <a:solidFill>
                          <a:srgbClr val="000090"/>
                        </a:solidFill>
                      </a:endParaRPr>
                    </a:p>
                  </a:txBody>
                  <a:tcPr marL="121920" marR="121920"/>
                </a:tc>
                <a:tc>
                  <a:txBody>
                    <a:bodyPr/>
                    <a:lstStyle/>
                    <a:p>
                      <a:pPr algn="ctr"/>
                      <a:r>
                        <a:rPr lang="en-US" sz="3500" dirty="0">
                          <a:solidFill>
                            <a:srgbClr val="000090"/>
                          </a:solidFill>
                        </a:rPr>
                        <a:t>0</a:t>
                      </a:r>
                    </a:p>
                  </a:txBody>
                  <a:tcPr marL="121920" marR="121920"/>
                </a:tc>
                <a:tc>
                  <a:txBody>
                    <a:bodyPr/>
                    <a:lstStyle/>
                    <a:p>
                      <a:pPr algn="ctr"/>
                      <a:r>
                        <a:rPr lang="en-US" sz="3500" dirty="0">
                          <a:solidFill>
                            <a:srgbClr val="000090"/>
                          </a:solidFill>
                        </a:rPr>
                        <a:t>1</a:t>
                      </a:r>
                    </a:p>
                  </a:txBody>
                  <a:tcPr marL="121920" marR="121920"/>
                </a:tc>
                <a:tc>
                  <a:txBody>
                    <a:bodyPr/>
                    <a:lstStyle/>
                    <a:p>
                      <a:pPr algn="ctr"/>
                      <a:r>
                        <a:rPr lang="en-US" sz="3500">
                          <a:solidFill>
                            <a:srgbClr val="000090"/>
                          </a:solidFill>
                        </a:rPr>
                        <a:t>0</a:t>
                      </a:r>
                    </a:p>
                  </a:txBody>
                  <a:tcPr marL="121920" marR="121920"/>
                </a:tc>
                <a:tc>
                  <a:txBody>
                    <a:bodyPr/>
                    <a:lstStyle/>
                    <a:p>
                      <a:pPr algn="ctr"/>
                      <a:r>
                        <a:rPr lang="en-US" sz="3500">
                          <a:solidFill>
                            <a:srgbClr val="000090"/>
                          </a:solidFill>
                        </a:rPr>
                        <a:t>2</a:t>
                      </a:r>
                    </a:p>
                  </a:txBody>
                  <a:tcPr marL="121920" marR="121920"/>
                </a:tc>
                <a:tc>
                  <a:txBody>
                    <a:bodyPr/>
                    <a:lstStyle/>
                    <a:p>
                      <a:pPr algn="ctr"/>
                      <a:r>
                        <a:rPr lang="en-US" sz="3500" dirty="0">
                          <a:solidFill>
                            <a:srgbClr val="000090"/>
                          </a:solidFill>
                        </a:rPr>
                        <a:t>2</a:t>
                      </a:r>
                    </a:p>
                  </a:txBody>
                  <a:tcPr marL="121920" marR="121920"/>
                </a:tc>
                <a:extLst>
                  <a:ext uri="{0D108BD9-81ED-4DB2-BD59-A6C34878D82A}">
                    <a16:rowId xmlns:a16="http://schemas.microsoft.com/office/drawing/2014/main" val="10002"/>
                  </a:ext>
                </a:extLst>
              </a:tr>
            </a:tbl>
          </a:graphicData>
        </a:graphic>
      </p:graphicFrame>
      <p:sp>
        <p:nvSpPr>
          <p:cNvPr id="8" name="TextBox 7"/>
          <p:cNvSpPr txBox="1"/>
          <p:nvPr/>
        </p:nvSpPr>
        <p:spPr>
          <a:xfrm>
            <a:off x="10487670" y="6160471"/>
            <a:ext cx="688330" cy="461665"/>
          </a:xfrm>
          <a:prstGeom prst="rect">
            <a:avLst/>
          </a:prstGeom>
          <a:noFill/>
        </p:spPr>
        <p:txBody>
          <a:bodyPr wrap="none" rtlCol="0">
            <a:spAutoFit/>
          </a:bodyPr>
          <a:lstStyle/>
          <a:p>
            <a:r>
              <a:rPr lang="en-US" sz="2400" i="1" dirty="0"/>
              <a:t>FDA</a:t>
            </a:r>
          </a:p>
        </p:txBody>
      </p:sp>
      <p:sp>
        <p:nvSpPr>
          <p:cNvPr id="2" name="TextBox 1"/>
          <p:cNvSpPr txBox="1"/>
          <p:nvPr/>
        </p:nvSpPr>
        <p:spPr>
          <a:xfrm>
            <a:off x="1016000" y="4074406"/>
            <a:ext cx="10023439" cy="913199"/>
          </a:xfrm>
          <a:prstGeom prst="rect">
            <a:avLst/>
          </a:prstGeom>
          <a:noFill/>
        </p:spPr>
        <p:txBody>
          <a:bodyPr wrap="square" rtlCol="0">
            <a:spAutoFit/>
          </a:bodyPr>
          <a:lstStyle/>
          <a:p>
            <a:r>
              <a:rPr lang="en-US" sz="2667" dirty="0"/>
              <a:t>Others have reported seizures, tetany, cardiac problems, laryngospasm.</a:t>
            </a:r>
          </a:p>
          <a:p>
            <a:r>
              <a:rPr lang="en-US" sz="2667" dirty="0"/>
              <a:t>Incidence as high as 40% in CKD grades 4-5 </a:t>
            </a:r>
          </a:p>
        </p:txBody>
      </p:sp>
    </p:spTree>
    <p:extLst>
      <p:ext uri="{BB962C8B-B14F-4D97-AF65-F5344CB8AC3E}">
        <p14:creationId xmlns:p14="http://schemas.microsoft.com/office/powerpoint/2010/main" val="3651531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ED96-DA24-9A4E-9137-43B1E9129E4B}"/>
              </a:ext>
            </a:extLst>
          </p:cNvPr>
          <p:cNvSpPr>
            <a:spLocks noGrp="1"/>
          </p:cNvSpPr>
          <p:nvPr>
            <p:ph type="title"/>
          </p:nvPr>
        </p:nvSpPr>
        <p:spPr>
          <a:xfrm>
            <a:off x="588819" y="-262947"/>
            <a:ext cx="11196782" cy="1325563"/>
          </a:xfrm>
        </p:spPr>
        <p:txBody>
          <a:bodyPr>
            <a:normAutofit/>
          </a:bodyPr>
          <a:lstStyle/>
          <a:p>
            <a:r>
              <a:rPr lang="en-US" sz="4000" dirty="0"/>
              <a:t>Rapid progression of calcifications with denosumab</a:t>
            </a:r>
          </a:p>
        </p:txBody>
      </p:sp>
      <p:sp>
        <p:nvSpPr>
          <p:cNvPr id="3" name="TextBox 2">
            <a:extLst>
              <a:ext uri="{FF2B5EF4-FFF2-40B4-BE49-F238E27FC236}">
                <a16:creationId xmlns:a16="http://schemas.microsoft.com/office/drawing/2014/main" id="{C43AC84D-A7E0-5E4C-93B5-CB7D7AE53FAB}"/>
              </a:ext>
            </a:extLst>
          </p:cNvPr>
          <p:cNvSpPr txBox="1"/>
          <p:nvPr/>
        </p:nvSpPr>
        <p:spPr>
          <a:xfrm>
            <a:off x="7051454" y="6548062"/>
            <a:ext cx="4313232" cy="369332"/>
          </a:xfrm>
          <a:prstGeom prst="rect">
            <a:avLst/>
          </a:prstGeom>
          <a:noFill/>
        </p:spPr>
        <p:txBody>
          <a:bodyPr wrap="none" rtlCol="0">
            <a:spAutoFit/>
          </a:bodyPr>
          <a:lstStyle/>
          <a:p>
            <a:r>
              <a:rPr lang="en-US" i="1" dirty="0"/>
              <a:t>Ueki, Yamada, et al, Internal Medicine, 2015</a:t>
            </a:r>
          </a:p>
        </p:txBody>
      </p:sp>
      <p:pic>
        <p:nvPicPr>
          <p:cNvPr id="6" name="Picture 5">
            <a:extLst>
              <a:ext uri="{FF2B5EF4-FFF2-40B4-BE49-F238E27FC236}">
                <a16:creationId xmlns:a16="http://schemas.microsoft.com/office/drawing/2014/main" id="{15E39F7A-FBE1-884F-9341-4FBB43478243}"/>
              </a:ext>
            </a:extLst>
          </p:cNvPr>
          <p:cNvPicPr>
            <a:picLocks noChangeAspect="1"/>
          </p:cNvPicPr>
          <p:nvPr/>
        </p:nvPicPr>
        <p:blipFill>
          <a:blip r:embed="rId2"/>
          <a:stretch>
            <a:fillRect/>
          </a:stretch>
        </p:blipFill>
        <p:spPr>
          <a:xfrm>
            <a:off x="1603169" y="769244"/>
            <a:ext cx="9761517" cy="5778818"/>
          </a:xfrm>
          <a:prstGeom prst="rect">
            <a:avLst/>
          </a:prstGeom>
        </p:spPr>
      </p:pic>
    </p:spTree>
    <p:extLst>
      <p:ext uri="{BB962C8B-B14F-4D97-AF65-F5344CB8AC3E}">
        <p14:creationId xmlns:p14="http://schemas.microsoft.com/office/powerpoint/2010/main" val="208516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40784" y="196851"/>
            <a:ext cx="11664949" cy="762000"/>
          </a:xfrm>
        </p:spPr>
        <p:txBody>
          <a:bodyPr/>
          <a:lstStyle/>
          <a:p>
            <a:r>
              <a:rPr lang="en-US" b="0" dirty="0">
                <a:latin typeface="Lucida Grande" panose="020B0600040502020204" pitchFamily="34" charset="0"/>
                <a:cs typeface="Lucida Grande" panose="020B0600040502020204" pitchFamily="34" charset="0"/>
              </a:rPr>
              <a:t>Patients with CKD have high fracture risk</a:t>
            </a:r>
          </a:p>
        </p:txBody>
      </p:sp>
      <p:pic>
        <p:nvPicPr>
          <p:cNvPr id="16386" name="Picture 3" descr="Screen Shot 2016-05-19 at 7.05.34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486" y="1120581"/>
            <a:ext cx="3446124" cy="4227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 name="Picture 4" descr="fx and aortic calcif.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4420" y="1701120"/>
            <a:ext cx="2847663" cy="43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Screen Shot 2016-11-15 at 3.18.03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1322" y="2250024"/>
            <a:ext cx="2815359" cy="4388089"/>
          </a:xfrm>
          <a:prstGeom prst="rect">
            <a:avLst/>
          </a:prstGeom>
        </p:spPr>
      </p:pic>
      <p:sp>
        <p:nvSpPr>
          <p:cNvPr id="3" name="TextBox 2">
            <a:extLst>
              <a:ext uri="{FF2B5EF4-FFF2-40B4-BE49-F238E27FC236}">
                <a16:creationId xmlns:a16="http://schemas.microsoft.com/office/drawing/2014/main" id="{00B478CA-FCC0-A941-884A-6AD5C901D4B5}"/>
              </a:ext>
            </a:extLst>
          </p:cNvPr>
          <p:cNvSpPr txBox="1"/>
          <p:nvPr/>
        </p:nvSpPr>
        <p:spPr>
          <a:xfrm>
            <a:off x="3240727" y="6137929"/>
            <a:ext cx="4245458" cy="523220"/>
          </a:xfrm>
          <a:prstGeom prst="rect">
            <a:avLst/>
          </a:prstGeom>
          <a:noFill/>
        </p:spPr>
        <p:txBody>
          <a:bodyPr wrap="none" rtlCol="0">
            <a:spAutoFit/>
          </a:bodyPr>
          <a:lstStyle/>
          <a:p>
            <a:r>
              <a:rPr lang="en-US" sz="2800" dirty="0">
                <a:solidFill>
                  <a:srgbClr val="FF0000"/>
                </a:solidFill>
              </a:rPr>
              <a:t>and they die of heart failure</a:t>
            </a:r>
          </a:p>
        </p:txBody>
      </p:sp>
      <p:sp>
        <p:nvSpPr>
          <p:cNvPr id="4" name="Right Arrow 3">
            <a:extLst>
              <a:ext uri="{FF2B5EF4-FFF2-40B4-BE49-F238E27FC236}">
                <a16:creationId xmlns:a16="http://schemas.microsoft.com/office/drawing/2014/main" id="{212CF8DC-34CC-C44F-B9D7-195B3136C792}"/>
              </a:ext>
            </a:extLst>
          </p:cNvPr>
          <p:cNvSpPr/>
          <p:nvPr/>
        </p:nvSpPr>
        <p:spPr>
          <a:xfrm flipH="1">
            <a:off x="9529482" y="3872753"/>
            <a:ext cx="532907" cy="313765"/>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3AA49968-FBDA-5149-BA27-DC24DD2C610E}"/>
              </a:ext>
            </a:extLst>
          </p:cNvPr>
          <p:cNvSpPr/>
          <p:nvPr/>
        </p:nvSpPr>
        <p:spPr>
          <a:xfrm flipH="1">
            <a:off x="3159658" y="4760259"/>
            <a:ext cx="532907" cy="313765"/>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B2A4D0BB-00A1-774B-B7B7-8F8D212F531F}"/>
              </a:ext>
            </a:extLst>
          </p:cNvPr>
          <p:cNvSpPr/>
          <p:nvPr/>
        </p:nvSpPr>
        <p:spPr>
          <a:xfrm flipH="1">
            <a:off x="5819170" y="4966446"/>
            <a:ext cx="532907" cy="313765"/>
          </a:xfrm>
          <a:prstGeom prst="righ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3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B6822-8CE8-9B42-B538-8AB26A89FF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0641" y="0"/>
            <a:ext cx="4899860" cy="6858000"/>
          </a:xfrm>
          <a:prstGeom prst="rect">
            <a:avLst/>
          </a:prstGeom>
        </p:spPr>
      </p:pic>
      <p:pic>
        <p:nvPicPr>
          <p:cNvPr id="5" name="Picture 4">
            <a:extLst>
              <a:ext uri="{FF2B5EF4-FFF2-40B4-BE49-F238E27FC236}">
                <a16:creationId xmlns:a16="http://schemas.microsoft.com/office/drawing/2014/main" id="{F3970E6E-5073-C447-BBF1-39CFA10458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374" y="0"/>
            <a:ext cx="4646901" cy="6858000"/>
          </a:xfrm>
          <a:prstGeom prst="rect">
            <a:avLst/>
          </a:prstGeom>
        </p:spPr>
      </p:pic>
      <p:sp>
        <p:nvSpPr>
          <p:cNvPr id="6" name="TextBox 5">
            <a:extLst>
              <a:ext uri="{FF2B5EF4-FFF2-40B4-BE49-F238E27FC236}">
                <a16:creationId xmlns:a16="http://schemas.microsoft.com/office/drawing/2014/main" id="{2848163F-A34D-E94A-B6BA-A559A69FEC7A}"/>
              </a:ext>
            </a:extLst>
          </p:cNvPr>
          <p:cNvSpPr txBox="1"/>
          <p:nvPr/>
        </p:nvSpPr>
        <p:spPr>
          <a:xfrm>
            <a:off x="10230866" y="1473642"/>
            <a:ext cx="2054881" cy="2144498"/>
          </a:xfrm>
          <a:prstGeom prst="rect">
            <a:avLst/>
          </a:prstGeom>
          <a:noFill/>
        </p:spPr>
        <p:txBody>
          <a:bodyPr wrap="square" rtlCol="0">
            <a:spAutoFit/>
          </a:bodyPr>
          <a:lstStyle/>
          <a:p>
            <a:r>
              <a:rPr lang="en-US" sz="2667" dirty="0"/>
              <a:t>Before</a:t>
            </a:r>
          </a:p>
          <a:p>
            <a:r>
              <a:rPr lang="en-US" sz="2667" dirty="0"/>
              <a:t>and after skipping a dose of denosumab</a:t>
            </a:r>
          </a:p>
        </p:txBody>
      </p:sp>
    </p:spTree>
    <p:extLst>
      <p:ext uri="{BB962C8B-B14F-4D97-AF65-F5344CB8AC3E}">
        <p14:creationId xmlns:p14="http://schemas.microsoft.com/office/powerpoint/2010/main" val="562881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84DC0A-E337-6D4D-A6F7-349D40E16395}"/>
              </a:ext>
            </a:extLst>
          </p:cNvPr>
          <p:cNvSpPr/>
          <p:nvPr/>
        </p:nvSpPr>
        <p:spPr>
          <a:xfrm>
            <a:off x="1022253" y="1139530"/>
            <a:ext cx="10306929" cy="5632311"/>
          </a:xfrm>
          <a:prstGeom prst="rect">
            <a:avLst/>
          </a:prstGeom>
        </p:spPr>
        <p:txBody>
          <a:bodyPr wrap="square">
            <a:spAutoFit/>
          </a:bodyPr>
          <a:lstStyle/>
          <a:p>
            <a:r>
              <a:rPr lang="en-US" sz="2400" dirty="0"/>
              <a:t>McDonald: Intravital imaging of osteoclasts in vivo: discovered osteoclast fission, which is different from apoptosis and results in small round cells that </a:t>
            </a:r>
            <a:r>
              <a:rPr lang="en-US" sz="2400" dirty="0" err="1"/>
              <a:t>accumulte</a:t>
            </a:r>
            <a:r>
              <a:rPr lang="en-US" sz="2400" dirty="0"/>
              <a:t> with OPG treatment, and then they can re-fuse to form large active osteoclasts.</a:t>
            </a:r>
          </a:p>
          <a:p>
            <a:endParaRPr lang="en-US" sz="2400" dirty="0"/>
          </a:p>
          <a:p>
            <a:r>
              <a:rPr lang="en-US" sz="2400" dirty="0"/>
              <a:t>Kendler: N = 115 patients took DMAB for one year and then Alendronate 70/</a:t>
            </a:r>
            <a:r>
              <a:rPr lang="en-US" sz="2400" dirty="0" err="1"/>
              <a:t>wk</a:t>
            </a:r>
            <a:r>
              <a:rPr lang="en-US" sz="2400" dirty="0"/>
              <a:t> for one year.</a:t>
            </a:r>
          </a:p>
          <a:p>
            <a:r>
              <a:rPr lang="en-US" sz="2400" dirty="0"/>
              <a:t>Bone density stable after transition, but the ones with larger BMD increases in first year most likely to lose in year 2. </a:t>
            </a:r>
          </a:p>
          <a:p>
            <a:endParaRPr lang="en-US" sz="2400" dirty="0"/>
          </a:p>
          <a:p>
            <a:r>
              <a:rPr lang="en-US" sz="2400" dirty="0"/>
              <a:t>Tsai: N=53 patients took teriparatide for 9 months, DMAB at Mo 3 and 9 and zoledronate at month 15 (range 5 - 7 </a:t>
            </a:r>
            <a:r>
              <a:rPr lang="en-US" sz="2400" dirty="0" err="1"/>
              <a:t>mo</a:t>
            </a:r>
            <a:r>
              <a:rPr lang="en-US" sz="2400" dirty="0"/>
              <a:t> after DMAB injection.  BMD did not decrease at spine during </a:t>
            </a:r>
            <a:r>
              <a:rPr lang="en-US" sz="2400" dirty="0" err="1"/>
              <a:t>mo</a:t>
            </a:r>
            <a:r>
              <a:rPr lang="en-US" sz="2400" dirty="0"/>
              <a:t> 15-27. At hip, 3% decrease in those treated early (&lt;26 </a:t>
            </a:r>
            <a:r>
              <a:rPr lang="en-US" sz="2400" dirty="0" err="1"/>
              <a:t>wks</a:t>
            </a:r>
            <a:r>
              <a:rPr lang="en-US" sz="2400" dirty="0"/>
              <a:t>)</a:t>
            </a:r>
          </a:p>
          <a:p>
            <a:endParaRPr lang="en-US" sz="2400" dirty="0"/>
          </a:p>
          <a:p>
            <a:endParaRPr lang="en-US" sz="2400" dirty="0"/>
          </a:p>
        </p:txBody>
      </p:sp>
      <p:sp>
        <p:nvSpPr>
          <p:cNvPr id="3" name="Title 2">
            <a:extLst>
              <a:ext uri="{FF2B5EF4-FFF2-40B4-BE49-F238E27FC236}">
                <a16:creationId xmlns:a16="http://schemas.microsoft.com/office/drawing/2014/main" id="{F25CDE48-05D4-4348-8663-6E9247707A57}"/>
              </a:ext>
            </a:extLst>
          </p:cNvPr>
          <p:cNvSpPr>
            <a:spLocks noGrp="1"/>
          </p:cNvSpPr>
          <p:nvPr>
            <p:ph type="title" idx="4294967295"/>
          </p:nvPr>
        </p:nvSpPr>
        <p:spPr>
          <a:xfrm>
            <a:off x="1022253" y="196875"/>
            <a:ext cx="10515600" cy="1325563"/>
          </a:xfrm>
        </p:spPr>
        <p:txBody>
          <a:bodyPr/>
          <a:lstStyle/>
          <a:p>
            <a:r>
              <a:rPr lang="en-US" dirty="0"/>
              <a:t>ASBMR 2019 abstracts about denosumab</a:t>
            </a:r>
          </a:p>
        </p:txBody>
      </p:sp>
    </p:spTree>
    <p:extLst>
      <p:ext uri="{BB962C8B-B14F-4D97-AF65-F5344CB8AC3E}">
        <p14:creationId xmlns:p14="http://schemas.microsoft.com/office/powerpoint/2010/main" val="3541882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F4B52-60C8-0749-A8C5-010139319C9D}"/>
              </a:ext>
            </a:extLst>
          </p:cNvPr>
          <p:cNvSpPr/>
          <p:nvPr/>
        </p:nvSpPr>
        <p:spPr>
          <a:xfrm>
            <a:off x="1415399" y="243512"/>
            <a:ext cx="10625797" cy="6370975"/>
          </a:xfrm>
          <a:prstGeom prst="rect">
            <a:avLst/>
          </a:prstGeom>
        </p:spPr>
        <p:txBody>
          <a:bodyPr wrap="square">
            <a:spAutoFit/>
          </a:bodyPr>
          <a:lstStyle/>
          <a:p>
            <a:r>
              <a:rPr lang="en-US" sz="2400" dirty="0" err="1"/>
              <a:t>Zanchetta</a:t>
            </a:r>
            <a:r>
              <a:rPr lang="en-US" sz="2400" dirty="0"/>
              <a:t>: N = 98, The 65 not treated after DMAB treatment (mean 2.3 </a:t>
            </a:r>
            <a:r>
              <a:rPr lang="en-US" sz="2400" dirty="0" err="1"/>
              <a:t>yrs</a:t>
            </a:r>
            <a:r>
              <a:rPr lang="en-US" sz="2400" dirty="0"/>
              <a:t>) lost 4.1% from spine. Those treated with bisphosphonates lost 3.3%  Hip lost  3.3%  vs  0.9% </a:t>
            </a:r>
          </a:p>
          <a:p>
            <a:endParaRPr lang="en-US" sz="2400" dirty="0"/>
          </a:p>
          <a:p>
            <a:r>
              <a:rPr lang="en-US" sz="2400" dirty="0"/>
              <a:t>Dickens: chart review 94 patients had received DMAB followed by bis. and 35 had complete data. Average 2.5 years treatment. BMD decrease less than 3% in 11/20 patients on oral and 8/15 on IV. 3 had vertebral fractures</a:t>
            </a:r>
          </a:p>
          <a:p>
            <a:endParaRPr lang="en-US" sz="2400" dirty="0"/>
          </a:p>
          <a:p>
            <a:r>
              <a:rPr lang="en-US" sz="2400" dirty="0"/>
              <a:t>Popp: N=20 CTX decreased after </a:t>
            </a:r>
            <a:r>
              <a:rPr lang="en-US" sz="2400" dirty="0" err="1"/>
              <a:t>zol</a:t>
            </a:r>
            <a:r>
              <a:rPr lang="en-US" sz="2400" dirty="0"/>
              <a:t> in women with at least 2 doses of DMAB and </a:t>
            </a:r>
            <a:r>
              <a:rPr lang="en-US" sz="2400" dirty="0" err="1"/>
              <a:t>zol</a:t>
            </a:r>
            <a:r>
              <a:rPr lang="en-US" sz="2400" dirty="0"/>
              <a:t> average 9 months later. But 12 </a:t>
            </a:r>
            <a:r>
              <a:rPr lang="en-US" sz="2400" dirty="0" err="1"/>
              <a:t>mo</a:t>
            </a:r>
            <a:r>
              <a:rPr lang="en-US" sz="2400" dirty="0"/>
              <a:t> after ZOL the CTX was again back as high as before the ZOL.</a:t>
            </a:r>
          </a:p>
          <a:p>
            <a:endParaRPr lang="en-US" sz="2400" dirty="0"/>
          </a:p>
          <a:p>
            <a:r>
              <a:rPr lang="en-US" sz="2400" dirty="0"/>
              <a:t>Selling: N = 60, treated for 4.6 </a:t>
            </a:r>
            <a:r>
              <a:rPr lang="en-US" sz="2400" dirty="0" err="1"/>
              <a:t>yrs</a:t>
            </a:r>
            <a:r>
              <a:rPr lang="en-US" sz="2400" dirty="0"/>
              <a:t> with DMAB and then ZOL at 6 </a:t>
            </a:r>
            <a:r>
              <a:rPr lang="en-US" sz="2400" dirty="0" err="1"/>
              <a:t>mo</a:t>
            </a:r>
            <a:r>
              <a:rPr lang="en-US" sz="2400" dirty="0"/>
              <a:t> or 9 </a:t>
            </a:r>
            <a:r>
              <a:rPr lang="en-US" sz="2400" dirty="0" err="1"/>
              <a:t>mo</a:t>
            </a:r>
            <a:r>
              <a:rPr lang="en-US" sz="2400" dirty="0"/>
              <a:t> or observed, but if CTX increased in 9mo or </a:t>
            </a:r>
            <a:r>
              <a:rPr lang="en-US" sz="2400" dirty="0" err="1"/>
              <a:t>Obs</a:t>
            </a:r>
            <a:r>
              <a:rPr lang="en-US" sz="2400" dirty="0"/>
              <a:t> they were also treated with ZOL.  Half the </a:t>
            </a:r>
            <a:r>
              <a:rPr lang="en-US" sz="2400" dirty="0" err="1"/>
              <a:t>obs</a:t>
            </a:r>
            <a:r>
              <a:rPr lang="en-US" sz="2400" dirty="0"/>
              <a:t> group developed high CTZ and received ZOL.</a:t>
            </a:r>
          </a:p>
          <a:p>
            <a:r>
              <a:rPr lang="en-US" sz="2400" dirty="0"/>
              <a:t>One year after discontinuation, loss of spine was 4.8%, 4.2% and 4.9% in the groups</a:t>
            </a:r>
          </a:p>
          <a:p>
            <a:endParaRPr lang="en-US" sz="2400" dirty="0"/>
          </a:p>
        </p:txBody>
      </p:sp>
    </p:spTree>
    <p:extLst>
      <p:ext uri="{BB962C8B-B14F-4D97-AF65-F5344CB8AC3E}">
        <p14:creationId xmlns:p14="http://schemas.microsoft.com/office/powerpoint/2010/main" val="2670261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3487" y="374725"/>
            <a:ext cx="6319024" cy="762000"/>
          </a:xfrm>
        </p:spPr>
        <p:txBody>
          <a:bodyPr/>
          <a:lstStyle/>
          <a:p>
            <a:r>
              <a:rPr lang="en-US" dirty="0" err="1"/>
              <a:t>Wnt</a:t>
            </a:r>
            <a:r>
              <a:rPr lang="en-US" dirty="0"/>
              <a:t>-signaling pathway</a:t>
            </a:r>
          </a:p>
        </p:txBody>
      </p:sp>
      <p:pic>
        <p:nvPicPr>
          <p:cNvPr id="4" name="Picture 3" descr="Fig 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496" y="381002"/>
            <a:ext cx="2565439" cy="6197353"/>
          </a:xfrm>
          <a:prstGeom prst="rect">
            <a:avLst/>
          </a:prstGeom>
        </p:spPr>
      </p:pic>
      <p:sp>
        <p:nvSpPr>
          <p:cNvPr id="5" name="TextBox 4"/>
          <p:cNvSpPr txBox="1"/>
          <p:nvPr/>
        </p:nvSpPr>
        <p:spPr>
          <a:xfrm>
            <a:off x="5077831" y="1827640"/>
            <a:ext cx="5018670" cy="1938992"/>
          </a:xfrm>
          <a:prstGeom prst="rect">
            <a:avLst/>
          </a:prstGeom>
          <a:noFill/>
        </p:spPr>
        <p:txBody>
          <a:bodyPr wrap="square" rtlCol="0">
            <a:spAutoFit/>
          </a:bodyPr>
          <a:lstStyle/>
          <a:p>
            <a:r>
              <a:rPr lang="en-US" sz="2400" dirty="0"/>
              <a:t>This pathway is necessary for differentiation of osteoblasts</a:t>
            </a:r>
          </a:p>
          <a:p>
            <a:endParaRPr lang="en-US" sz="2400" dirty="0"/>
          </a:p>
          <a:p>
            <a:endParaRPr lang="en-US" sz="2400" dirty="0"/>
          </a:p>
          <a:p>
            <a:endParaRPr lang="en-US" sz="2400" dirty="0"/>
          </a:p>
        </p:txBody>
      </p:sp>
      <p:grpSp>
        <p:nvGrpSpPr>
          <p:cNvPr id="9" name="Group 8">
            <a:extLst>
              <a:ext uri="{FF2B5EF4-FFF2-40B4-BE49-F238E27FC236}">
                <a16:creationId xmlns:a16="http://schemas.microsoft.com/office/drawing/2014/main" id="{0D614874-1458-784B-BC7E-BAC14E26C996}"/>
              </a:ext>
            </a:extLst>
          </p:cNvPr>
          <p:cNvGrpSpPr/>
          <p:nvPr/>
        </p:nvGrpSpPr>
        <p:grpSpPr>
          <a:xfrm>
            <a:off x="10515791" y="6462475"/>
            <a:ext cx="878731" cy="791050"/>
            <a:chOff x="6584895" y="4945307"/>
            <a:chExt cx="878731" cy="791050"/>
          </a:xfrm>
        </p:grpSpPr>
        <p:sp>
          <p:nvSpPr>
            <p:cNvPr id="8" name="Explosion 1 7">
              <a:extLst>
                <a:ext uri="{FF2B5EF4-FFF2-40B4-BE49-F238E27FC236}">
                  <a16:creationId xmlns:a16="http://schemas.microsoft.com/office/drawing/2014/main" id="{2507BA59-06DB-6044-91F8-6F8E1173085A}"/>
                </a:ext>
              </a:extLst>
            </p:cNvPr>
            <p:cNvSpPr/>
            <p:nvPr/>
          </p:nvSpPr>
          <p:spPr bwMode="auto">
            <a:xfrm rot="21255035">
              <a:off x="6584895" y="4945307"/>
              <a:ext cx="878731" cy="791050"/>
            </a:xfrm>
            <a:prstGeom prst="irregularSeal1">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Lucida Sans" charset="0"/>
              </a:endParaRPr>
            </a:p>
          </p:txBody>
        </p:sp>
        <p:sp>
          <p:nvSpPr>
            <p:cNvPr id="7" name="TextBox 6">
              <a:extLst>
                <a:ext uri="{FF2B5EF4-FFF2-40B4-BE49-F238E27FC236}">
                  <a16:creationId xmlns:a16="http://schemas.microsoft.com/office/drawing/2014/main" id="{B9CD4551-E83B-CA45-807A-61D79DE5BF3B}"/>
                </a:ext>
              </a:extLst>
            </p:cNvPr>
            <p:cNvSpPr txBox="1"/>
            <p:nvPr/>
          </p:nvSpPr>
          <p:spPr>
            <a:xfrm>
              <a:off x="6648571" y="5150135"/>
              <a:ext cx="755335" cy="338554"/>
            </a:xfrm>
            <a:prstGeom prst="rect">
              <a:avLst/>
            </a:prstGeom>
            <a:noFill/>
          </p:spPr>
          <p:txBody>
            <a:bodyPr wrap="none" rtlCol="0">
              <a:spAutoFit/>
            </a:bodyPr>
            <a:lstStyle/>
            <a:p>
              <a:r>
                <a:rPr lang="en-US" sz="1600" dirty="0">
                  <a:solidFill>
                    <a:srgbClr val="002060"/>
                  </a:solidFill>
                </a:rPr>
                <a:t>Klotho</a:t>
              </a:r>
            </a:p>
          </p:txBody>
        </p:sp>
      </p:grpSp>
    </p:spTree>
    <p:extLst>
      <p:ext uri="{BB962C8B-B14F-4D97-AF65-F5344CB8AC3E}">
        <p14:creationId xmlns:p14="http://schemas.microsoft.com/office/powerpoint/2010/main" val="47833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2014 -0.01968 C 0.01806 -0.04907 -0.08402 -0.07847 -0.18819 -0.21343 C -0.29218 -0.34815 -0.41718 -0.7081 -0.50416 -0.82847 C -0.59114 -0.94907 -0.66909 -0.92731 -0.71007 -0.93519 C -0.75086 -0.94306 -0.7493 -0.87569 -0.7493 -0.87546 L -0.7493 -0.87569 " pathEditMode="relative" rAng="0" ptsTypes="AAAAAA">
                                      <p:cBhvr>
                                        <p:cTn id="6" dur="2000" fill="hold"/>
                                        <p:tgtEl>
                                          <p:spTgt spid="9"/>
                                        </p:tgtEl>
                                        <p:attrNameLst>
                                          <p:attrName>ppt_x</p:attrName>
                                          <p:attrName>ppt_y</p:attrName>
                                        </p:attrNameLst>
                                      </p:cBhvr>
                                      <p:rCtr x="-43490" y="-4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DFC675-E13C-0A49-8256-BF83BF18923E}"/>
              </a:ext>
            </a:extLst>
          </p:cNvPr>
          <p:cNvSpPr>
            <a:spLocks noGrp="1"/>
          </p:cNvSpPr>
          <p:nvPr>
            <p:ph type="ftr" sz="quarter" idx="11"/>
          </p:nvPr>
        </p:nvSpPr>
        <p:spPr/>
        <p:txBody>
          <a:bodyPr/>
          <a:lstStyle/>
          <a:p>
            <a:endParaRPr lang="en-US"/>
          </a:p>
        </p:txBody>
      </p:sp>
      <p:pic>
        <p:nvPicPr>
          <p:cNvPr id="3" name="Picture 2">
            <a:extLst>
              <a:ext uri="{FF2B5EF4-FFF2-40B4-BE49-F238E27FC236}">
                <a16:creationId xmlns:a16="http://schemas.microsoft.com/office/drawing/2014/main" id="{1DAB0647-30A1-F64F-911C-EF3727D3E8C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0775" y="971369"/>
            <a:ext cx="5941695" cy="4139565"/>
          </a:xfrm>
          <a:prstGeom prst="rect">
            <a:avLst/>
          </a:prstGeom>
          <a:noFill/>
          <a:ln>
            <a:noFill/>
          </a:ln>
        </p:spPr>
      </p:pic>
    </p:spTree>
    <p:extLst>
      <p:ext uri="{BB962C8B-B14F-4D97-AF65-F5344CB8AC3E}">
        <p14:creationId xmlns:p14="http://schemas.microsoft.com/office/powerpoint/2010/main" val="1456938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C1495D-EC98-2C46-9C79-1CE151B3E692}"/>
              </a:ext>
            </a:extLst>
          </p:cNvPr>
          <p:cNvSpPr txBox="1"/>
          <p:nvPr/>
        </p:nvSpPr>
        <p:spPr>
          <a:xfrm>
            <a:off x="3114137" y="1307381"/>
            <a:ext cx="5963727" cy="4832092"/>
          </a:xfrm>
          <a:prstGeom prst="rect">
            <a:avLst/>
          </a:prstGeom>
          <a:noFill/>
        </p:spPr>
        <p:txBody>
          <a:bodyPr wrap="square" rtlCol="0">
            <a:spAutoFit/>
          </a:bodyPr>
          <a:lstStyle/>
          <a:p>
            <a:pPr marL="457200" indent="-457200">
              <a:buFont typeface="Wingdings" pitchFamily="2" charset="2"/>
              <a:buChar char="Ø"/>
            </a:pPr>
            <a:endParaRPr lang="en-US" sz="2800" dirty="0"/>
          </a:p>
          <a:p>
            <a:pPr marL="457200" indent="-457200">
              <a:buFont typeface="Wingdings" pitchFamily="2" charset="2"/>
              <a:buChar char="Ø"/>
            </a:pPr>
            <a:r>
              <a:rPr lang="en-US" sz="2800" dirty="0">
                <a:latin typeface="Lucida Grande" panose="020B0600040502020204" pitchFamily="34" charset="0"/>
                <a:ea typeface="Ayuthaya" pitchFamily="2" charset="-34"/>
                <a:cs typeface="Lucida Grande" panose="020B0600040502020204" pitchFamily="34" charset="0"/>
              </a:rPr>
              <a:t>Increases bone formation and decreases bone resorption</a:t>
            </a:r>
          </a:p>
          <a:p>
            <a:pPr marL="457200" indent="-457200">
              <a:buFont typeface="Wingdings" pitchFamily="2" charset="2"/>
              <a:buChar char="Ø"/>
            </a:pPr>
            <a:endParaRPr lang="en-US" sz="2800" dirty="0">
              <a:latin typeface="Lucida Grande" panose="020B0600040502020204" pitchFamily="34" charset="0"/>
              <a:ea typeface="Ayuthaya" pitchFamily="2" charset="-34"/>
              <a:cs typeface="Lucida Grande" panose="020B0600040502020204" pitchFamily="34" charset="0"/>
            </a:endParaRPr>
          </a:p>
          <a:p>
            <a:pPr marL="457200" indent="-457200">
              <a:buFont typeface="Wingdings" pitchFamily="2" charset="2"/>
              <a:buChar char="Ø"/>
            </a:pPr>
            <a:r>
              <a:rPr lang="en-US" sz="2800" dirty="0">
                <a:latin typeface="Lucida Grande" panose="020B0600040502020204" pitchFamily="34" charset="0"/>
                <a:ea typeface="Ayuthaya" pitchFamily="2" charset="-34"/>
                <a:cs typeface="Lucida Grande" panose="020B0600040502020204" pitchFamily="34" charset="0"/>
              </a:rPr>
              <a:t>Increases renal fibrosis</a:t>
            </a:r>
          </a:p>
          <a:p>
            <a:pPr marL="457200" indent="-457200">
              <a:buFont typeface="Wingdings" pitchFamily="2" charset="2"/>
              <a:buChar char="Ø"/>
            </a:pPr>
            <a:endParaRPr lang="en-US" sz="2800" dirty="0">
              <a:latin typeface="Lucida Grande" panose="020B0600040502020204" pitchFamily="34" charset="0"/>
              <a:ea typeface="Ayuthaya" pitchFamily="2" charset="-34"/>
              <a:cs typeface="Lucida Grande" panose="020B0600040502020204" pitchFamily="34" charset="0"/>
            </a:endParaRPr>
          </a:p>
          <a:p>
            <a:pPr marL="457200" indent="-457200">
              <a:buFont typeface="Wingdings" pitchFamily="2" charset="2"/>
              <a:buChar char="Ø"/>
            </a:pPr>
            <a:r>
              <a:rPr lang="en-US" sz="2800" dirty="0">
                <a:latin typeface="Lucida Grande" panose="020B0600040502020204" pitchFamily="34" charset="0"/>
                <a:ea typeface="Ayuthaya" pitchFamily="2" charset="-34"/>
                <a:cs typeface="Lucida Grande" panose="020B0600040502020204" pitchFamily="34" charset="0"/>
              </a:rPr>
              <a:t>Increases arterial wall calcification</a:t>
            </a:r>
          </a:p>
          <a:p>
            <a:pPr marL="457200" indent="-457200">
              <a:buFont typeface="Wingdings" pitchFamily="2" charset="2"/>
              <a:buChar char="Ø"/>
            </a:pPr>
            <a:endParaRPr lang="en-US" sz="2800" dirty="0">
              <a:latin typeface="Lucida Grande" panose="020B0600040502020204" pitchFamily="34" charset="0"/>
              <a:ea typeface="Ayuthaya" pitchFamily="2" charset="-34"/>
              <a:cs typeface="Lucida Grande" panose="020B0600040502020204" pitchFamily="34" charset="0"/>
            </a:endParaRPr>
          </a:p>
          <a:p>
            <a:pPr marL="457200" indent="-457200">
              <a:buFont typeface="Wingdings" pitchFamily="2" charset="2"/>
              <a:buChar char="Ø"/>
            </a:pPr>
            <a:r>
              <a:rPr lang="en-US" sz="2800" dirty="0">
                <a:latin typeface="Lucida Grande" panose="020B0600040502020204" pitchFamily="34" charset="0"/>
                <a:ea typeface="Ayuthaya" pitchFamily="2" charset="-34"/>
                <a:cs typeface="Lucida Grande" panose="020B0600040502020204" pitchFamily="34" charset="0"/>
              </a:rPr>
              <a:t>Is inhibited by klotho in the bone, kidney, and vasculature</a:t>
            </a:r>
          </a:p>
        </p:txBody>
      </p:sp>
      <p:sp>
        <p:nvSpPr>
          <p:cNvPr id="3" name="Title 2">
            <a:extLst>
              <a:ext uri="{FF2B5EF4-FFF2-40B4-BE49-F238E27FC236}">
                <a16:creationId xmlns:a16="http://schemas.microsoft.com/office/drawing/2014/main" id="{8F6489A1-2E4A-5440-997E-6044BC2359F8}"/>
              </a:ext>
            </a:extLst>
          </p:cNvPr>
          <p:cNvSpPr>
            <a:spLocks noGrp="1"/>
          </p:cNvSpPr>
          <p:nvPr>
            <p:ph type="title"/>
          </p:nvPr>
        </p:nvSpPr>
        <p:spPr>
          <a:xfrm>
            <a:off x="2804303" y="381000"/>
            <a:ext cx="6583392" cy="762000"/>
          </a:xfrm>
        </p:spPr>
        <p:txBody>
          <a:bodyPr/>
          <a:lstStyle/>
          <a:p>
            <a:r>
              <a:rPr lang="en-US" dirty="0" err="1"/>
              <a:t>Wnt</a:t>
            </a:r>
            <a:r>
              <a:rPr lang="en-US" dirty="0"/>
              <a:t>-signaling</a:t>
            </a:r>
          </a:p>
        </p:txBody>
      </p:sp>
      <p:pic>
        <p:nvPicPr>
          <p:cNvPr id="4" name="Picture 3">
            <a:extLst>
              <a:ext uri="{FF2B5EF4-FFF2-40B4-BE49-F238E27FC236}">
                <a16:creationId xmlns:a16="http://schemas.microsoft.com/office/drawing/2014/main" id="{4ED95586-2297-784E-ADF5-25A5BF0E928B}"/>
              </a:ext>
            </a:extLst>
          </p:cNvPr>
          <p:cNvPicPr>
            <a:picLocks noChangeAspect="1"/>
          </p:cNvPicPr>
          <p:nvPr/>
        </p:nvPicPr>
        <p:blipFill>
          <a:blip r:embed="rId2"/>
          <a:stretch>
            <a:fillRect/>
          </a:stretch>
        </p:blipFill>
        <p:spPr>
          <a:xfrm>
            <a:off x="1111158" y="229823"/>
            <a:ext cx="1422400" cy="1422400"/>
          </a:xfrm>
          <a:prstGeom prst="rect">
            <a:avLst/>
          </a:prstGeom>
        </p:spPr>
      </p:pic>
      <p:pic>
        <p:nvPicPr>
          <p:cNvPr id="13" name="Graphic 12" descr="Sad face with no fill">
            <a:extLst>
              <a:ext uri="{FF2B5EF4-FFF2-40B4-BE49-F238E27FC236}">
                <a16:creationId xmlns:a16="http://schemas.microsoft.com/office/drawing/2014/main" id="{766C263D-42A5-814C-BF79-7016F72C6C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0495" y="2914016"/>
            <a:ext cx="914400" cy="914400"/>
          </a:xfrm>
          <a:prstGeom prst="rect">
            <a:avLst/>
          </a:prstGeom>
        </p:spPr>
      </p:pic>
      <p:pic>
        <p:nvPicPr>
          <p:cNvPr id="15" name="Graphic 14" descr="Smiling face with no fill">
            <a:extLst>
              <a:ext uri="{FF2B5EF4-FFF2-40B4-BE49-F238E27FC236}">
                <a16:creationId xmlns:a16="http://schemas.microsoft.com/office/drawing/2014/main" id="{86308B04-D7E9-7B4A-BC0F-A49918DE89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30495" y="1792856"/>
            <a:ext cx="914400" cy="914400"/>
          </a:xfrm>
          <a:prstGeom prst="rect">
            <a:avLst/>
          </a:prstGeom>
        </p:spPr>
      </p:pic>
      <p:pic>
        <p:nvPicPr>
          <p:cNvPr id="16" name="Graphic 15" descr="Sad face with no fill">
            <a:extLst>
              <a:ext uri="{FF2B5EF4-FFF2-40B4-BE49-F238E27FC236}">
                <a16:creationId xmlns:a16="http://schemas.microsoft.com/office/drawing/2014/main" id="{D13B6B54-D6E9-8740-A095-F94CCD9517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9711" y="3989168"/>
            <a:ext cx="914400" cy="914400"/>
          </a:xfrm>
          <a:prstGeom prst="rect">
            <a:avLst/>
          </a:prstGeom>
        </p:spPr>
      </p:pic>
    </p:spTree>
    <p:extLst>
      <p:ext uri="{BB962C8B-B14F-4D97-AF65-F5344CB8AC3E}">
        <p14:creationId xmlns:p14="http://schemas.microsoft.com/office/powerpoint/2010/main" val="2823440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82F6CB-0418-4E44-8982-98E9C2CAD1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5295" y="-245669"/>
            <a:ext cx="10099080" cy="7217664"/>
          </a:xfrm>
          <a:prstGeom prst="rect">
            <a:avLst/>
          </a:prstGeom>
        </p:spPr>
      </p:pic>
    </p:spTree>
    <p:extLst>
      <p:ext uri="{BB962C8B-B14F-4D97-AF65-F5344CB8AC3E}">
        <p14:creationId xmlns:p14="http://schemas.microsoft.com/office/powerpoint/2010/main" val="91142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FED0E-EFE5-0A45-91B2-19080CA5A9FE}"/>
              </a:ext>
            </a:extLst>
          </p:cNvPr>
          <p:cNvSpPr>
            <a:spLocks noGrp="1"/>
          </p:cNvSpPr>
          <p:nvPr>
            <p:ph type="title"/>
          </p:nvPr>
        </p:nvSpPr>
        <p:spPr/>
        <p:txBody>
          <a:bodyPr/>
          <a:lstStyle/>
          <a:p>
            <a:r>
              <a:rPr lang="en-US" dirty="0"/>
              <a:t>Medications used to treat osteoporosis</a:t>
            </a:r>
          </a:p>
        </p:txBody>
      </p:sp>
      <p:sp>
        <p:nvSpPr>
          <p:cNvPr id="4" name="Content Placeholder 3">
            <a:extLst>
              <a:ext uri="{FF2B5EF4-FFF2-40B4-BE49-F238E27FC236}">
                <a16:creationId xmlns:a16="http://schemas.microsoft.com/office/drawing/2014/main" id="{76BDE2DD-2C31-7543-B170-186E31112EFB}"/>
              </a:ext>
            </a:extLst>
          </p:cNvPr>
          <p:cNvSpPr>
            <a:spLocks noGrp="1"/>
          </p:cNvSpPr>
          <p:nvPr>
            <p:ph idx="1"/>
          </p:nvPr>
        </p:nvSpPr>
        <p:spPr>
          <a:xfrm>
            <a:off x="2711823" y="2058241"/>
            <a:ext cx="7749988" cy="3752215"/>
          </a:xfrm>
        </p:spPr>
        <p:txBody>
          <a:bodyPr>
            <a:normAutofit/>
          </a:bodyPr>
          <a:lstStyle/>
          <a:p>
            <a:r>
              <a:rPr lang="en-US" sz="3600" dirty="0"/>
              <a:t>Bisphosphonates</a:t>
            </a:r>
          </a:p>
          <a:p>
            <a:r>
              <a:rPr lang="en-US" sz="3600" dirty="0"/>
              <a:t>Denosumab (antibody to RANK)</a:t>
            </a:r>
          </a:p>
          <a:p>
            <a:r>
              <a:rPr lang="en-US" sz="3600" dirty="0"/>
              <a:t>Romosozumab (antibody to sclerostin)</a:t>
            </a:r>
          </a:p>
        </p:txBody>
      </p:sp>
    </p:spTree>
    <p:extLst>
      <p:ext uri="{BB962C8B-B14F-4D97-AF65-F5344CB8AC3E}">
        <p14:creationId xmlns:p14="http://schemas.microsoft.com/office/powerpoint/2010/main" val="4142756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1911689" y="324006"/>
            <a:ext cx="4766733" cy="762000"/>
          </a:xfrm>
        </p:spPr>
        <p:txBody>
          <a:bodyPr/>
          <a:lstStyle/>
          <a:p>
            <a:pPr eaLnBrk="1" hangingPunct="1"/>
            <a:r>
              <a:rPr lang="en-US" dirty="0"/>
              <a:t>CKD-MBD </a:t>
            </a:r>
          </a:p>
        </p:txBody>
      </p:sp>
      <p:graphicFrame>
        <p:nvGraphicFramePr>
          <p:cNvPr id="688189" name="Group 61"/>
          <p:cNvGraphicFramePr>
            <a:graphicFrameLocks noGrp="1"/>
          </p:cNvGraphicFramePr>
          <p:nvPr>
            <p:extLst>
              <p:ext uri="{D42A27DB-BD31-4B8C-83A1-F6EECF244321}">
                <p14:modId xmlns:p14="http://schemas.microsoft.com/office/powerpoint/2010/main" val="2084411641"/>
              </p:ext>
            </p:extLst>
          </p:nvPr>
        </p:nvGraphicFramePr>
        <p:xfrm>
          <a:off x="1643252" y="1044081"/>
          <a:ext cx="10397067" cy="5352775"/>
        </p:xfrm>
        <a:graphic>
          <a:graphicData uri="http://schemas.openxmlformats.org/drawingml/2006/table">
            <a:tbl>
              <a:tblPr/>
              <a:tblGrid>
                <a:gridCol w="5200651">
                  <a:extLst>
                    <a:ext uri="{9D8B030D-6E8A-4147-A177-3AD203B41FA5}">
                      <a16:colId xmlns:a16="http://schemas.microsoft.com/office/drawing/2014/main" val="20000"/>
                    </a:ext>
                  </a:extLst>
                </a:gridCol>
                <a:gridCol w="5196416">
                  <a:extLst>
                    <a:ext uri="{9D8B030D-6E8A-4147-A177-3AD203B41FA5}">
                      <a16:colId xmlns:a16="http://schemas.microsoft.com/office/drawing/2014/main" val="20001"/>
                    </a:ext>
                  </a:extLst>
                </a:gridCol>
              </a:tblGrid>
              <a:tr h="855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Increased PTH and alkaline phosphatase</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rPr>
                        <a:t>Normal PTH and alkaline phosphatase</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4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Bone density weakly related to fractures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charset="0"/>
                        </a:rPr>
                        <a:t>Bone density predicts fractures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2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Bone loss mostly in cortical bone</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Bone loss in trabecular and cortical bone</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8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High prevalence of </a:t>
                      </a:r>
                      <a:r>
                        <a:rPr kumimoji="0" lang="en-US" sz="2400" b="0" i="0" u="none" strike="noStrike" cap="none" normalizeH="0" baseline="0" dirty="0" err="1">
                          <a:ln>
                            <a:noFill/>
                          </a:ln>
                          <a:solidFill>
                            <a:schemeClr val="tx1"/>
                          </a:solidFill>
                          <a:effectLst/>
                          <a:latin typeface="Times New Roman" charset="0"/>
                        </a:rPr>
                        <a:t>adynamic</a:t>
                      </a:r>
                      <a:r>
                        <a:rPr kumimoji="0" lang="en-US" sz="2400" b="0" i="0" u="none" strike="noStrike" cap="none" normalizeH="0" baseline="0" dirty="0">
                          <a:ln>
                            <a:noFill/>
                          </a:ln>
                          <a:solidFill>
                            <a:schemeClr val="tx1"/>
                          </a:solidFill>
                          <a:effectLst/>
                          <a:latin typeface="Times New Roman" charset="0"/>
                        </a:rPr>
                        <a:t> bone or very high bone formation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Bone formation generally normal to slightly high</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17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Associated with vascular calcifications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Weakly associated with vascular calcifications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2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Abnormal calcium, phosphate, FGF23, BMP7, </a:t>
                      </a:r>
                      <a:r>
                        <a:rPr kumimoji="0" lang="en-US" sz="2400" b="0" i="0" u="none" strike="noStrike" cap="none" normalizeH="0" baseline="0" dirty="0" err="1">
                          <a:ln>
                            <a:noFill/>
                          </a:ln>
                          <a:solidFill>
                            <a:schemeClr val="tx1"/>
                          </a:solidFill>
                          <a:effectLst/>
                          <a:latin typeface="Times New Roman" charset="0"/>
                        </a:rPr>
                        <a:t>Klotho</a:t>
                      </a:r>
                      <a:r>
                        <a:rPr kumimoji="0" lang="en-US" sz="2400" b="0" i="0" u="none" strike="noStrike" cap="none" normalizeH="0" baseline="0" dirty="0">
                          <a:ln>
                            <a:noFill/>
                          </a:ln>
                          <a:solidFill>
                            <a:schemeClr val="tx1"/>
                          </a:solidFill>
                          <a:effectLst/>
                          <a:latin typeface="Times New Roman" charset="0"/>
                        </a:rPr>
                        <a:t>, 1,25-vitamin D, iron, bicarbonate, </a:t>
                      </a:r>
                      <a:r>
                        <a:rPr kumimoji="0" lang="en-US" sz="2400" b="0" i="0" u="none" strike="noStrike" cap="none" normalizeH="0" baseline="0" dirty="0" err="1">
                          <a:ln>
                            <a:noFill/>
                          </a:ln>
                          <a:solidFill>
                            <a:schemeClr val="tx1"/>
                          </a:solidFill>
                          <a:effectLst/>
                          <a:latin typeface="Times New Roman" charset="0"/>
                        </a:rPr>
                        <a:t>sclerostin</a:t>
                      </a:r>
                      <a:r>
                        <a:rPr kumimoji="0" lang="en-US" sz="2400" b="0" i="0" u="none" strike="noStrike" cap="none" normalizeH="0" baseline="0" dirty="0">
                          <a:ln>
                            <a:noFill/>
                          </a:ln>
                          <a:solidFill>
                            <a:schemeClr val="tx1"/>
                          </a:solidFill>
                          <a:effectLst/>
                          <a:latin typeface="Times New Roman" charset="0"/>
                        </a:rPr>
                        <a:t>, and cytokines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charset="0"/>
                        </a:rPr>
                        <a:t>Normal or mildly abnormal</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89111" name="Text Box 34"/>
          <p:cNvSpPr txBox="1">
            <a:spLocks noChangeArrowheads="1"/>
          </p:cNvSpPr>
          <p:nvPr/>
        </p:nvSpPr>
        <p:spPr bwMode="auto">
          <a:xfrm>
            <a:off x="6498809" y="377295"/>
            <a:ext cx="5414419" cy="66678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733" dirty="0">
                <a:solidFill>
                  <a:srgbClr val="A6FFFE"/>
                </a:solidFill>
                <a:latin typeface="Georgia" charset="0"/>
              </a:rPr>
              <a:t>   </a:t>
            </a:r>
            <a:r>
              <a:rPr lang="en-US" sz="3733" dirty="0">
                <a:solidFill>
                  <a:srgbClr val="002060"/>
                </a:solidFill>
                <a:latin typeface="Georgia" charset="0"/>
              </a:rPr>
              <a:t>Ordinary 0steoporosis </a:t>
            </a:r>
          </a:p>
        </p:txBody>
      </p:sp>
    </p:spTree>
    <p:extLst>
      <p:ext uri="{BB962C8B-B14F-4D97-AF65-F5344CB8AC3E}">
        <p14:creationId xmlns:p14="http://schemas.microsoft.com/office/powerpoint/2010/main" val="3013756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79D612-E897-3D48-88CA-E5827EFBDC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7535" y="0"/>
            <a:ext cx="10399427" cy="6858000"/>
          </a:xfrm>
          <a:prstGeom prst="rect">
            <a:avLst/>
          </a:prstGeom>
        </p:spPr>
      </p:pic>
    </p:spTree>
    <p:extLst>
      <p:ext uri="{BB962C8B-B14F-4D97-AF65-F5344CB8AC3E}">
        <p14:creationId xmlns:p14="http://schemas.microsoft.com/office/powerpoint/2010/main" val="2377819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BDF4-809D-E14A-BF46-1CA4A9033998}"/>
              </a:ext>
            </a:extLst>
          </p:cNvPr>
          <p:cNvSpPr>
            <a:spLocks noGrp="1"/>
          </p:cNvSpPr>
          <p:nvPr>
            <p:ph type="title"/>
          </p:nvPr>
        </p:nvSpPr>
        <p:spPr/>
        <p:txBody>
          <a:bodyPr/>
          <a:lstStyle/>
          <a:p>
            <a:r>
              <a:rPr lang="en-US" dirty="0"/>
              <a:t>The Fall of Man</a:t>
            </a:r>
          </a:p>
        </p:txBody>
      </p:sp>
      <p:sp>
        <p:nvSpPr>
          <p:cNvPr id="3" name="Content Placeholder 2">
            <a:extLst>
              <a:ext uri="{FF2B5EF4-FFF2-40B4-BE49-F238E27FC236}">
                <a16:creationId xmlns:a16="http://schemas.microsoft.com/office/drawing/2014/main" id="{0642EF63-DFC9-DF43-A642-486971FF5D31}"/>
              </a:ext>
            </a:extLst>
          </p:cNvPr>
          <p:cNvSpPr>
            <a:spLocks noGrp="1"/>
          </p:cNvSpPr>
          <p:nvPr>
            <p:ph idx="1"/>
          </p:nvPr>
        </p:nvSpPr>
        <p:spPr>
          <a:xfrm>
            <a:off x="4779034" y="2143118"/>
            <a:ext cx="5710686" cy="3347049"/>
          </a:xfrm>
        </p:spPr>
        <p:txBody>
          <a:bodyPr>
            <a:normAutofit fontScale="92500"/>
          </a:bodyPr>
          <a:lstStyle/>
          <a:p>
            <a:pPr marL="0" indent="0">
              <a:buNone/>
            </a:pPr>
            <a:r>
              <a:rPr lang="en-US" dirty="0"/>
              <a:t>“In extreme old age, the arteries themselves, the grand instrument of the circulation, by continual apposition of earth, become hard, as it were bony, till, having lost the power of contracting themselves they can no longer propel the blood, even through the largest channels, in consequence of which death naturally ensues”</a:t>
            </a:r>
          </a:p>
          <a:p>
            <a:endParaRPr lang="en-US" dirty="0"/>
          </a:p>
        </p:txBody>
      </p:sp>
      <p:sp>
        <p:nvSpPr>
          <p:cNvPr id="4" name="TextBox 3">
            <a:extLst>
              <a:ext uri="{FF2B5EF4-FFF2-40B4-BE49-F238E27FC236}">
                <a16:creationId xmlns:a16="http://schemas.microsoft.com/office/drawing/2014/main" id="{86782969-113A-CD4F-A1E1-3652E4FE94DE}"/>
              </a:ext>
            </a:extLst>
          </p:cNvPr>
          <p:cNvSpPr txBox="1"/>
          <p:nvPr/>
        </p:nvSpPr>
        <p:spPr>
          <a:xfrm>
            <a:off x="1836292" y="4828452"/>
            <a:ext cx="2483180" cy="369332"/>
          </a:xfrm>
          <a:prstGeom prst="rect">
            <a:avLst/>
          </a:prstGeom>
          <a:noFill/>
        </p:spPr>
        <p:txBody>
          <a:bodyPr wrap="none" rtlCol="0">
            <a:spAutoFit/>
          </a:bodyPr>
          <a:lstStyle/>
          <a:p>
            <a:r>
              <a:rPr lang="en-US" dirty="0"/>
              <a:t>John Wesley 1703-1791</a:t>
            </a:r>
          </a:p>
        </p:txBody>
      </p:sp>
      <p:sp>
        <p:nvSpPr>
          <p:cNvPr id="5" name="TextBox 4">
            <a:extLst>
              <a:ext uri="{FF2B5EF4-FFF2-40B4-BE49-F238E27FC236}">
                <a16:creationId xmlns:a16="http://schemas.microsoft.com/office/drawing/2014/main" id="{8D3224DC-809A-CF4F-9856-3A7E10918949}"/>
              </a:ext>
            </a:extLst>
          </p:cNvPr>
          <p:cNvSpPr txBox="1"/>
          <p:nvPr/>
        </p:nvSpPr>
        <p:spPr>
          <a:xfrm>
            <a:off x="3352799" y="1265831"/>
            <a:ext cx="6398355" cy="400110"/>
          </a:xfrm>
          <a:prstGeom prst="rect">
            <a:avLst/>
          </a:prstGeom>
          <a:noFill/>
        </p:spPr>
        <p:txBody>
          <a:bodyPr wrap="none" rtlCol="0">
            <a:spAutoFit/>
          </a:bodyPr>
          <a:lstStyle/>
          <a:p>
            <a:r>
              <a:rPr lang="en-US" sz="2000" dirty="0"/>
              <a:t>"Dust thou are, and unto dust shalt thou return." Gen. 3:19.</a:t>
            </a:r>
          </a:p>
        </p:txBody>
      </p:sp>
      <p:pic>
        <p:nvPicPr>
          <p:cNvPr id="7" name="Picture 6">
            <a:extLst>
              <a:ext uri="{FF2B5EF4-FFF2-40B4-BE49-F238E27FC236}">
                <a16:creationId xmlns:a16="http://schemas.microsoft.com/office/drawing/2014/main" id="{486F8929-68D7-FC4B-B510-FB5C01AF6231}"/>
              </a:ext>
            </a:extLst>
          </p:cNvPr>
          <p:cNvPicPr>
            <a:picLocks noChangeAspect="1"/>
          </p:cNvPicPr>
          <p:nvPr/>
        </p:nvPicPr>
        <p:blipFill>
          <a:blip r:embed="rId2"/>
          <a:stretch>
            <a:fillRect/>
          </a:stretch>
        </p:blipFill>
        <p:spPr>
          <a:xfrm>
            <a:off x="1836293" y="2143118"/>
            <a:ext cx="2508559" cy="2434111"/>
          </a:xfrm>
          <a:prstGeom prst="rect">
            <a:avLst/>
          </a:prstGeom>
        </p:spPr>
      </p:pic>
    </p:spTree>
    <p:extLst>
      <p:ext uri="{BB962C8B-B14F-4D97-AF65-F5344CB8AC3E}">
        <p14:creationId xmlns:p14="http://schemas.microsoft.com/office/powerpoint/2010/main" val="3305060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1BA945-9392-EC43-B390-3201C6626E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3295" y="0"/>
            <a:ext cx="9831016" cy="6858000"/>
          </a:xfrm>
          <a:prstGeom prst="rect">
            <a:avLst/>
          </a:prstGeom>
        </p:spPr>
      </p:pic>
    </p:spTree>
    <p:extLst>
      <p:ext uri="{BB962C8B-B14F-4D97-AF65-F5344CB8AC3E}">
        <p14:creationId xmlns:p14="http://schemas.microsoft.com/office/powerpoint/2010/main" val="4212746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of CKD-MBD is a conundrum</a:t>
            </a:r>
          </a:p>
        </p:txBody>
      </p:sp>
      <p:sp>
        <p:nvSpPr>
          <p:cNvPr id="7" name="Content Placeholder 6">
            <a:extLst>
              <a:ext uri="{FF2B5EF4-FFF2-40B4-BE49-F238E27FC236}">
                <a16:creationId xmlns:a16="http://schemas.microsoft.com/office/drawing/2014/main" id="{B7B7930C-8AB6-2649-9209-32B66F5C1804}"/>
              </a:ext>
            </a:extLst>
          </p:cNvPr>
          <p:cNvSpPr>
            <a:spLocks noGrp="1"/>
          </p:cNvSpPr>
          <p:nvPr>
            <p:ph idx="1"/>
          </p:nvPr>
        </p:nvSpPr>
        <p:spPr>
          <a:xfrm>
            <a:off x="2143446" y="1690688"/>
            <a:ext cx="7905108" cy="3749040"/>
          </a:xfrm>
        </p:spPr>
        <p:txBody>
          <a:bodyPr>
            <a:normAutofit fontScale="85000" lnSpcReduction="10000"/>
          </a:bodyPr>
          <a:lstStyle/>
          <a:p>
            <a:pPr marL="0" indent="0">
              <a:buNone/>
            </a:pPr>
            <a:r>
              <a:rPr lang="en-US" sz="3200" dirty="0"/>
              <a:t>If a clinical problem has been addressed by a large, randomized double-blinded clinical trial with significant and consistent results, then it would not be a conundrum.  </a:t>
            </a:r>
          </a:p>
          <a:p>
            <a:endParaRPr lang="en-US" dirty="0"/>
          </a:p>
          <a:p>
            <a:pPr marL="0" indent="0">
              <a:buNone/>
            </a:pPr>
            <a:r>
              <a:rPr lang="en-US" sz="3200" dirty="0"/>
              <a:t>Long-term effects of treatments can not be addressed by clinical trials.</a:t>
            </a:r>
          </a:p>
          <a:p>
            <a:pPr marL="0" indent="0">
              <a:buNone/>
            </a:pPr>
            <a:endParaRPr lang="en-US" sz="3200" dirty="0"/>
          </a:p>
          <a:p>
            <a:pPr marL="0" indent="0">
              <a:buNone/>
            </a:pPr>
            <a:r>
              <a:rPr lang="en-US" sz="3200" dirty="0"/>
              <a:t>Therapies should be based on physiological principals.</a:t>
            </a:r>
          </a:p>
        </p:txBody>
      </p:sp>
    </p:spTree>
    <p:extLst>
      <p:ext uri="{BB962C8B-B14F-4D97-AF65-F5344CB8AC3E}">
        <p14:creationId xmlns:p14="http://schemas.microsoft.com/office/powerpoint/2010/main" val="912364720"/>
      </p:ext>
    </p:extLst>
  </p:cSld>
  <p:clrMapOvr>
    <a:masterClrMapping/>
  </p:clrMapOvr>
</p:sld>
</file>

<file path=ppt/theme/theme1.xml><?xml version="1.0" encoding="utf-8"?>
<a:theme xmlns:a="http://schemas.openxmlformats.org/drawingml/2006/main" name="Office Theme">
  <a:themeElements>
    <a:clrScheme name="ASN 2019">
      <a:dk1>
        <a:srgbClr val="3A3838"/>
      </a:dk1>
      <a:lt1>
        <a:sysClr val="window" lastClr="FFFFFF"/>
      </a:lt1>
      <a:dk2>
        <a:srgbClr val="213E7B"/>
      </a:dk2>
      <a:lt2>
        <a:srgbClr val="E7E6E6"/>
      </a:lt2>
      <a:accent1>
        <a:srgbClr val="008AAB"/>
      </a:accent1>
      <a:accent2>
        <a:srgbClr val="213E7B"/>
      </a:accent2>
      <a:accent3>
        <a:srgbClr val="2C9942"/>
      </a:accent3>
      <a:accent4>
        <a:srgbClr val="FF8300"/>
      </a:accent4>
      <a:accent5>
        <a:srgbClr val="008AAB"/>
      </a:accent5>
      <a:accent6>
        <a:srgbClr val="757070"/>
      </a:accent6>
      <a:hlink>
        <a:srgbClr val="008AAB"/>
      </a:hlink>
      <a:folHlink>
        <a:srgbClr val="757070"/>
      </a:folHlink>
    </a:clrScheme>
    <a:fontScheme name="ASN Font Style">
      <a:majorFont>
        <a:latin typeface="Gotham"/>
        <a:ea typeface=""/>
        <a:cs typeface=""/>
      </a:majorFont>
      <a:minorFont>
        <a:latin typeface="Sego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1358</Words>
  <Application>Microsoft Macintosh PowerPoint</Application>
  <PresentationFormat>Widescreen</PresentationFormat>
  <Paragraphs>175</Paragraphs>
  <Slides>36</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Calibri</vt:lpstr>
      <vt:lpstr>Comic Sans MS</vt:lpstr>
      <vt:lpstr>Georgia</vt:lpstr>
      <vt:lpstr>Gotham</vt:lpstr>
      <vt:lpstr>Lucida Grande</vt:lpstr>
      <vt:lpstr>Lucida Sans</vt:lpstr>
      <vt:lpstr>Segoe</vt:lpstr>
      <vt:lpstr>StarSymbol</vt:lpstr>
      <vt:lpstr>Times New Roman</vt:lpstr>
      <vt:lpstr>Wingdings</vt:lpstr>
      <vt:lpstr>Office Theme</vt:lpstr>
      <vt:lpstr>Treating Osteoporosis in Advanced CKD: Bisphosphonates and Beyond</vt:lpstr>
      <vt:lpstr>Disclosures</vt:lpstr>
      <vt:lpstr>Patients with CKD have high fracture risk</vt:lpstr>
      <vt:lpstr>Medications used to treat osteoporosis</vt:lpstr>
      <vt:lpstr>CKD-MBD </vt:lpstr>
      <vt:lpstr>PowerPoint Presentation</vt:lpstr>
      <vt:lpstr>The Fall of Man</vt:lpstr>
      <vt:lpstr>PowerPoint Presentation</vt:lpstr>
      <vt:lpstr>Treatment of CKD-MBD is a conundrum</vt:lpstr>
      <vt:lpstr>PowerPoint Presentation</vt:lpstr>
      <vt:lpstr>Bisphosphonates in ordinary osteoporosis</vt:lpstr>
      <vt:lpstr>PowerPoint Presentation</vt:lpstr>
      <vt:lpstr>Fractures in primary hyperparathyroid patients without CKD</vt:lpstr>
      <vt:lpstr>CKD grade 3</vt:lpstr>
      <vt:lpstr>Risedronate in early CKD: Fractures</vt:lpstr>
      <vt:lpstr>PowerPoint Presentation</vt:lpstr>
      <vt:lpstr>Randomized clinical trials of bisphosphonates in CKD stage 4-5</vt:lpstr>
      <vt:lpstr>Alendronate in CKD stage 4-5</vt:lpstr>
      <vt:lpstr>PowerPoint Presentation</vt:lpstr>
      <vt:lpstr>PowerPoint Presentation</vt:lpstr>
      <vt:lpstr>PowerPoint Presentation</vt:lpstr>
      <vt:lpstr>Bone strength with long-term bisphosphonates</vt:lpstr>
      <vt:lpstr> </vt:lpstr>
      <vt:lpstr>Incidence of atypical femur fracture</vt:lpstr>
      <vt:lpstr>Be wary about bisphosphonates in patients with CKD stages 4-5</vt:lpstr>
      <vt:lpstr>Denosumab:  From the frying pan into the fire</vt:lpstr>
      <vt:lpstr> </vt:lpstr>
      <vt:lpstr> </vt:lpstr>
      <vt:lpstr>Rapid progression of calcifications with denosumab</vt:lpstr>
      <vt:lpstr>PowerPoint Presentation</vt:lpstr>
      <vt:lpstr>ASBMR 2019 abstracts about denosumab</vt:lpstr>
      <vt:lpstr>PowerPoint Presentation</vt:lpstr>
      <vt:lpstr>Wnt-signaling pathway</vt:lpstr>
      <vt:lpstr>PowerPoint Presentation</vt:lpstr>
      <vt:lpstr>Wnt-signaling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Anderson</dc:creator>
  <cp:lastModifiedBy>SUSAN</cp:lastModifiedBy>
  <cp:revision>66</cp:revision>
  <dcterms:created xsi:type="dcterms:W3CDTF">2017-04-24T15:47:09Z</dcterms:created>
  <dcterms:modified xsi:type="dcterms:W3CDTF">2019-11-12T23:36:38Z</dcterms:modified>
</cp:coreProperties>
</file>