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B9D5C9"/>
    <a:srgbClr val="0F23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>
        <p:scale>
          <a:sx n="150" d="100"/>
          <a:sy n="150" d="100"/>
        </p:scale>
        <p:origin x="-1812" y="594"/>
      </p:cViewPr>
      <p:guideLst>
        <p:guide orient="horz" pos="807"/>
        <p:guide orient="horz" pos="1376"/>
        <p:guide orient="horz" pos="1599"/>
        <p:guide orient="horz" pos="2162"/>
        <p:guide orient="horz" pos="2386"/>
        <p:guide orient="horz" pos="2956"/>
        <p:guide orient="horz" pos="3729"/>
        <p:guide orient="horz" pos="3153"/>
        <p:guide pos="2316"/>
        <p:guide pos="4119"/>
        <p:guide pos="5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7888" y="692150"/>
            <a:ext cx="25622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6" name="Text Box 90"/>
          <p:cNvSpPr txBox="1">
            <a:spLocks noChangeArrowheads="1"/>
          </p:cNvSpPr>
          <p:nvPr/>
        </p:nvSpPr>
        <p:spPr bwMode="auto">
          <a:xfrm>
            <a:off x="393700" y="609600"/>
            <a:ext cx="6105525" cy="290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971550" algn="l"/>
                <a:tab pos="1085850" algn="l"/>
              </a:tabLst>
            </a:pPr>
            <a:r>
              <a:rPr lang="en-US" sz="1300" b="1" dirty="0"/>
              <a:t>Figure </a:t>
            </a:r>
            <a:r>
              <a:rPr lang="en-US" sz="1300" b="1" dirty="0" smtClean="0"/>
              <a:t>1.4</a:t>
            </a:r>
            <a:r>
              <a:rPr lang="en-US" sz="1300" b="1" dirty="0"/>
              <a:t>	Beer Supply Chain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804863" y="1277938"/>
            <a:ext cx="5734050" cy="5316537"/>
            <a:chOff x="804863" y="1277938"/>
            <a:chExt cx="5734050" cy="5316537"/>
          </a:xfrm>
        </p:grpSpPr>
        <p:pic>
          <p:nvPicPr>
            <p:cNvPr id="4375" name="Picture 27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4388" y="1284288"/>
              <a:ext cx="1338262" cy="893762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376" name="Picture 28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81325" y="1277938"/>
              <a:ext cx="1389063" cy="906462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378" name="Picture 28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14388" y="2682875"/>
              <a:ext cx="1338262" cy="88582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379" name="Picture 28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95613" y="2674938"/>
              <a:ext cx="1360487" cy="89852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380" name="Picture 28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170488" y="2679700"/>
              <a:ext cx="1338262" cy="89217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381" name="Picture 28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04863" y="4078288"/>
              <a:ext cx="1373187" cy="91757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382" name="Picture 286"/>
            <p:cNvPicPr>
              <a:picLocks noChangeAspect="1" noChangeArrowheads="1"/>
            </p:cNvPicPr>
            <p:nvPr/>
          </p:nvPicPr>
          <p:blipFill>
            <a:blip r:embed="rId7" cstate="print"/>
            <a:srcRect r="1424"/>
            <a:stretch>
              <a:fillRect/>
            </a:stretch>
          </p:blipFill>
          <p:spPr bwMode="auto">
            <a:xfrm>
              <a:off x="3006725" y="4090988"/>
              <a:ext cx="1319213" cy="89217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384" name="Picture 288"/>
            <p:cNvPicPr>
              <a:picLocks noChangeAspect="1" noChangeArrowheads="1"/>
            </p:cNvPicPr>
            <p:nvPr/>
          </p:nvPicPr>
          <p:blipFill>
            <a:blip r:embed="rId9" cstate="print"/>
            <a:srcRect r="2271" b="2119"/>
            <a:stretch>
              <a:fillRect/>
            </a:stretch>
          </p:blipFill>
          <p:spPr bwMode="auto">
            <a:xfrm>
              <a:off x="5172075" y="4098925"/>
              <a:ext cx="1366838" cy="87947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385" name="Picture 289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939925" y="5459413"/>
              <a:ext cx="1338263" cy="890587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387" name="Picture 291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240213" y="5459413"/>
              <a:ext cx="1111250" cy="890587"/>
            </a:xfrm>
            <a:prstGeom prst="rect">
              <a:avLst/>
            </a:prstGeom>
            <a:noFill/>
            <a:ln w="12700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cxnSp>
          <p:nvCxnSpPr>
            <p:cNvPr id="4388" name="AutoShape 292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2152650" y="1731963"/>
              <a:ext cx="82867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389" name="AutoShape 293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4370388" y="1731963"/>
              <a:ext cx="81597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390" name="AutoShape 294"/>
            <p:cNvCxnSpPr>
              <a:cxnSpLocks noChangeShapeType="1"/>
              <a:stCxn id="0" idx="2"/>
              <a:endCxn id="0" idx="0"/>
            </p:cNvCxnSpPr>
            <p:nvPr/>
          </p:nvCxnSpPr>
          <p:spPr bwMode="auto">
            <a:xfrm rot="5400000">
              <a:off x="3418681" y="243682"/>
              <a:ext cx="504825" cy="4373562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stealth" w="med" len="med"/>
            </a:ln>
            <a:effectLst/>
          </p:spPr>
        </p:cxnSp>
        <p:cxnSp>
          <p:nvCxnSpPr>
            <p:cNvPr id="4391" name="AutoShape 295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 flipV="1">
              <a:off x="2152650" y="3124200"/>
              <a:ext cx="842963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392" name="AutoShape 296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4356100" y="3124200"/>
              <a:ext cx="814388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393" name="AutoShape 297"/>
            <p:cNvCxnSpPr>
              <a:cxnSpLocks noChangeShapeType="1"/>
              <a:stCxn id="0" idx="2"/>
              <a:endCxn id="0" idx="0"/>
            </p:cNvCxnSpPr>
            <p:nvPr/>
          </p:nvCxnSpPr>
          <p:spPr bwMode="auto">
            <a:xfrm rot="5400000">
              <a:off x="3413125" y="1651000"/>
              <a:ext cx="506413" cy="4348163"/>
            </a:xfrm>
            <a:prstGeom prst="bentConnector3">
              <a:avLst>
                <a:gd name="adj1" fmla="val 4984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stealth" w="med" len="med"/>
            </a:ln>
            <a:effectLst/>
          </p:spPr>
        </p:cxnSp>
        <p:cxnSp>
          <p:nvCxnSpPr>
            <p:cNvPr id="4394" name="AutoShape 298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2178050" y="4537075"/>
              <a:ext cx="82867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395" name="AutoShape 299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4325938" y="4537075"/>
              <a:ext cx="846137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396" name="AutoShape 300"/>
            <p:cNvCxnSpPr>
              <a:cxnSpLocks noChangeShapeType="1"/>
              <a:stCxn id="0" idx="2"/>
              <a:endCxn id="0" idx="0"/>
            </p:cNvCxnSpPr>
            <p:nvPr/>
          </p:nvCxnSpPr>
          <p:spPr bwMode="auto">
            <a:xfrm rot="5400000">
              <a:off x="3992562" y="3595688"/>
              <a:ext cx="481013" cy="3246438"/>
            </a:xfrm>
            <a:prstGeom prst="bentConnector3">
              <a:avLst>
                <a:gd name="adj1" fmla="val 4983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stealth" w="med" len="med"/>
            </a:ln>
            <a:effectLst/>
          </p:spPr>
        </p:cxnSp>
        <p:cxnSp>
          <p:nvCxnSpPr>
            <p:cNvPr id="4397" name="AutoShape 301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3278188" y="5905500"/>
              <a:ext cx="96202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pic>
          <p:nvPicPr>
            <p:cNvPr id="4398" name="Picture 30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186363" y="1284288"/>
              <a:ext cx="1343025" cy="893762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sp>
          <p:nvSpPr>
            <p:cNvPr id="4399" name="Rectangle 303"/>
            <p:cNvSpPr>
              <a:spLocks noChangeArrowheads="1"/>
            </p:cNvSpPr>
            <p:nvPr/>
          </p:nvSpPr>
          <p:spPr bwMode="auto">
            <a:xfrm>
              <a:off x="873125" y="2184400"/>
              <a:ext cx="12192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SzPct val="100000"/>
              </a:pPr>
              <a:r>
                <a:rPr lang="en-US"/>
                <a:t>Farming</a:t>
              </a:r>
            </a:p>
          </p:txBody>
        </p:sp>
        <p:sp>
          <p:nvSpPr>
            <p:cNvPr id="4401" name="Rectangle 305"/>
            <p:cNvSpPr>
              <a:spLocks noChangeArrowheads="1"/>
            </p:cNvSpPr>
            <p:nvPr/>
          </p:nvSpPr>
          <p:spPr bwMode="auto">
            <a:xfrm>
              <a:off x="2727325" y="3581400"/>
              <a:ext cx="1898650" cy="223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SzPct val="100000"/>
              </a:pPr>
              <a:r>
                <a:rPr lang="en-US"/>
                <a:t>Bottling</a:t>
              </a:r>
            </a:p>
          </p:txBody>
        </p:sp>
        <p:sp>
          <p:nvSpPr>
            <p:cNvPr id="4402" name="Rectangle 306"/>
            <p:cNvSpPr>
              <a:spLocks noChangeArrowheads="1"/>
            </p:cNvSpPr>
            <p:nvPr/>
          </p:nvSpPr>
          <p:spPr bwMode="auto">
            <a:xfrm>
              <a:off x="2952750" y="5005388"/>
              <a:ext cx="1447800" cy="233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SzPct val="100000"/>
              </a:pPr>
              <a:r>
                <a:rPr lang="en-US"/>
                <a:t>Trucking to Local Store</a:t>
              </a:r>
            </a:p>
          </p:txBody>
        </p:sp>
        <p:sp>
          <p:nvSpPr>
            <p:cNvPr id="4403" name="Text Box 307"/>
            <p:cNvSpPr txBox="1">
              <a:spLocks noChangeArrowheads="1"/>
            </p:cNvSpPr>
            <p:nvPr/>
          </p:nvSpPr>
          <p:spPr bwMode="auto">
            <a:xfrm>
              <a:off x="850900" y="5005388"/>
              <a:ext cx="127952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Distribution</a:t>
              </a:r>
            </a:p>
          </p:txBody>
        </p:sp>
        <p:sp>
          <p:nvSpPr>
            <p:cNvPr id="4404" name="Text Box 308"/>
            <p:cNvSpPr txBox="1">
              <a:spLocks noChangeArrowheads="1"/>
            </p:cNvSpPr>
            <p:nvPr/>
          </p:nvSpPr>
          <p:spPr bwMode="auto">
            <a:xfrm>
              <a:off x="3055938" y="2184400"/>
              <a:ext cx="1239837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Air Freight</a:t>
              </a:r>
            </a:p>
          </p:txBody>
        </p:sp>
        <p:sp>
          <p:nvSpPr>
            <p:cNvPr id="4405" name="Text Box 309"/>
            <p:cNvSpPr txBox="1">
              <a:spLocks noChangeArrowheads="1"/>
            </p:cNvSpPr>
            <p:nvPr/>
          </p:nvSpPr>
          <p:spPr bwMode="auto">
            <a:xfrm>
              <a:off x="4252913" y="6365875"/>
              <a:ext cx="1087437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Your House</a:t>
              </a:r>
            </a:p>
          </p:txBody>
        </p:sp>
        <p:sp>
          <p:nvSpPr>
            <p:cNvPr id="4407" name="Text Box 311"/>
            <p:cNvSpPr txBox="1">
              <a:spLocks noChangeArrowheads="1"/>
            </p:cNvSpPr>
            <p:nvPr/>
          </p:nvSpPr>
          <p:spPr bwMode="auto">
            <a:xfrm>
              <a:off x="949325" y="3581400"/>
              <a:ext cx="10668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Brewing</a:t>
              </a:r>
            </a:p>
          </p:txBody>
        </p:sp>
        <p:sp>
          <p:nvSpPr>
            <p:cNvPr id="4409" name="Text Box 313"/>
            <p:cNvSpPr txBox="1">
              <a:spLocks noChangeArrowheads="1"/>
            </p:cNvSpPr>
            <p:nvPr/>
          </p:nvSpPr>
          <p:spPr bwMode="auto">
            <a:xfrm>
              <a:off x="1704975" y="6365875"/>
              <a:ext cx="180657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Final Delivery by Consumer</a:t>
              </a:r>
            </a:p>
          </p:txBody>
        </p:sp>
        <p:sp>
          <p:nvSpPr>
            <p:cNvPr id="4410" name="Rectangle 314"/>
            <p:cNvSpPr>
              <a:spLocks noChangeArrowheads="1"/>
            </p:cNvSpPr>
            <p:nvPr/>
          </p:nvSpPr>
          <p:spPr bwMode="auto">
            <a:xfrm>
              <a:off x="5400675" y="2239963"/>
              <a:ext cx="914400" cy="111125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0" name="Rectangle 304"/>
            <p:cNvSpPr>
              <a:spLocks noChangeArrowheads="1"/>
            </p:cNvSpPr>
            <p:nvPr/>
          </p:nvSpPr>
          <p:spPr bwMode="auto">
            <a:xfrm>
              <a:off x="5229225" y="2184400"/>
              <a:ext cx="1257300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SzPct val="100000"/>
              </a:pPr>
              <a:r>
                <a:rPr lang="en-US"/>
                <a:t>Customs Clearance</a:t>
              </a:r>
            </a:p>
          </p:txBody>
        </p:sp>
        <p:sp>
          <p:nvSpPr>
            <p:cNvPr id="4411" name="Rectangle 315"/>
            <p:cNvSpPr>
              <a:spLocks noChangeArrowheads="1"/>
            </p:cNvSpPr>
            <p:nvPr/>
          </p:nvSpPr>
          <p:spPr bwMode="auto">
            <a:xfrm>
              <a:off x="5368925" y="3641725"/>
              <a:ext cx="914400" cy="111125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" name="Rectangle 310"/>
            <p:cNvSpPr>
              <a:spLocks noChangeArrowheads="1"/>
            </p:cNvSpPr>
            <p:nvPr/>
          </p:nvSpPr>
          <p:spPr bwMode="auto">
            <a:xfrm>
              <a:off x="5278438" y="3581400"/>
              <a:ext cx="112236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SzPct val="100000"/>
              </a:pPr>
              <a:r>
                <a:rPr lang="en-US"/>
                <a:t>Trucking</a:t>
              </a:r>
            </a:p>
          </p:txBody>
        </p:sp>
        <p:sp>
          <p:nvSpPr>
            <p:cNvPr id="4412" name="Rectangle 316"/>
            <p:cNvSpPr>
              <a:spLocks noChangeArrowheads="1"/>
            </p:cNvSpPr>
            <p:nvPr/>
          </p:nvSpPr>
          <p:spPr bwMode="auto">
            <a:xfrm>
              <a:off x="5372100" y="5060950"/>
              <a:ext cx="914400" cy="111125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" name="Text Box 312"/>
            <p:cNvSpPr txBox="1">
              <a:spLocks noChangeArrowheads="1"/>
            </p:cNvSpPr>
            <p:nvPr/>
          </p:nvSpPr>
          <p:spPr bwMode="auto">
            <a:xfrm>
              <a:off x="5140325" y="5005388"/>
              <a:ext cx="13985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Presentation at Store </a:t>
              </a:r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A_CLR_Org Chart_Portrai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A_CLR_Org Chart_Portrai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A_CLR_Org Chart_Portra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_CLR_Org Chart_Portrai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_CLR_Org Chart_Portrai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_CLR_Org Chart_Portrai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_CLR_Org Chart_Portrai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_CLR_Org Chart_Portrai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_CLR_Org Chart_Portrai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A_CLR_Org Chart_Portrait</Template>
  <TotalTime>47</TotalTime>
  <Pages>1</Pages>
  <Words>24</Words>
  <Application>Microsoft Office PowerPoint</Application>
  <PresentationFormat>Letter Paper (8.5x11 in)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A_CLR_Org Chart_Portrait</vt:lpstr>
      <vt:lpstr>Slide 1</vt:lpstr>
    </vt:vector>
  </TitlesOfParts>
  <Company>Cambridge Systematics,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wmckee</dc:creator>
  <cp:keywords/>
  <dc:description/>
  <cp:lastModifiedBy>Jennifer Moynihan</cp:lastModifiedBy>
  <cp:revision>13</cp:revision>
  <cp:lastPrinted>2000-01-05T16:56:53Z</cp:lastPrinted>
  <dcterms:created xsi:type="dcterms:W3CDTF">2006-09-20T17:17:12Z</dcterms:created>
  <dcterms:modified xsi:type="dcterms:W3CDTF">2010-07-06T18:25:14Z</dcterms:modified>
</cp:coreProperties>
</file>