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B9D5C9"/>
    <a:srgbClr val="0F23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-3366" y="-540"/>
      </p:cViewPr>
      <p:guideLst>
        <p:guide orient="horz" pos="807"/>
        <p:guide orient="horz" pos="1376"/>
        <p:guide orient="horz" pos="1599"/>
        <p:guide orient="horz" pos="2162"/>
        <p:guide orient="horz" pos="2386"/>
        <p:guide orient="horz" pos="2956"/>
        <p:guide orient="horz" pos="3729"/>
        <p:guide orient="horz" pos="3166"/>
        <p:guide pos="4247"/>
        <p:guide pos="4119"/>
        <p:guide pos="5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7888" y="692150"/>
            <a:ext cx="25622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6" name="Text Box 90"/>
          <p:cNvSpPr txBox="1">
            <a:spLocks noChangeArrowheads="1"/>
          </p:cNvSpPr>
          <p:nvPr/>
        </p:nvSpPr>
        <p:spPr bwMode="auto">
          <a:xfrm>
            <a:off x="393700" y="609600"/>
            <a:ext cx="6105525" cy="290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971550" algn="l"/>
                <a:tab pos="1085850" algn="l"/>
              </a:tabLst>
            </a:pPr>
            <a:r>
              <a:rPr lang="en-US" sz="1300" b="1" dirty="0"/>
              <a:t>Figure </a:t>
            </a:r>
            <a:r>
              <a:rPr lang="en-US" sz="1300" b="1" dirty="0" smtClean="0"/>
              <a:t>1.5</a:t>
            </a:r>
            <a:r>
              <a:rPr lang="en-US" sz="1300" b="1" dirty="0"/>
              <a:t>	Breakfast Cereal Supply Chain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795338" y="1281113"/>
            <a:ext cx="5743575" cy="5299075"/>
            <a:chOff x="795338" y="1281113"/>
            <a:chExt cx="5743575" cy="5299075"/>
          </a:xfrm>
        </p:grpSpPr>
        <p:pic>
          <p:nvPicPr>
            <p:cNvPr id="4398" name="Picture 30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3275" y="1284288"/>
              <a:ext cx="1343025" cy="895350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399" name="Picture 30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92438" y="1281113"/>
              <a:ext cx="1357312" cy="901700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0" name="Picture 30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91125" y="1284288"/>
              <a:ext cx="1344613" cy="895350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1" name="Picture 305"/>
            <p:cNvPicPr>
              <a:picLocks noChangeAspect="1" noChangeArrowheads="1"/>
            </p:cNvPicPr>
            <p:nvPr/>
          </p:nvPicPr>
          <p:blipFill>
            <a:blip r:embed="rId5" cstate="print"/>
            <a:srcRect l="839" r="2158" b="2150"/>
            <a:stretch>
              <a:fillRect/>
            </a:stretch>
          </p:blipFill>
          <p:spPr bwMode="auto">
            <a:xfrm>
              <a:off x="804863" y="2644775"/>
              <a:ext cx="1284287" cy="86677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2" name="Picture 30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03550" y="2633663"/>
              <a:ext cx="1325563" cy="889000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3" name="Picture 30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195888" y="2635250"/>
              <a:ext cx="1335087" cy="88582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4" name="Picture 30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95338" y="3997325"/>
              <a:ext cx="1358900" cy="896938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5" name="Picture 30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063875" y="3997325"/>
              <a:ext cx="1347788" cy="89852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6" name="Picture 31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308600" y="3997325"/>
              <a:ext cx="1225550" cy="89852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7" name="Picture 31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814388" y="5356225"/>
              <a:ext cx="1320800" cy="881063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8" name="Picture 31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425700" y="5353050"/>
              <a:ext cx="1379538" cy="88582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09" name="Picture 313"/>
            <p:cNvPicPr>
              <a:picLocks noChangeAspect="1" noChangeArrowheads="1"/>
            </p:cNvPicPr>
            <p:nvPr/>
          </p:nvPicPr>
          <p:blipFill>
            <a:blip r:embed="rId12" cstate="print"/>
            <a:srcRect l="12172" r="12172"/>
            <a:stretch>
              <a:fillRect/>
            </a:stretch>
          </p:blipFill>
          <p:spPr bwMode="auto">
            <a:xfrm>
              <a:off x="4106863" y="5353050"/>
              <a:ext cx="1006475" cy="885825"/>
            </a:xfrm>
            <a:prstGeom prst="rect">
              <a:avLst/>
            </a:prstGeom>
            <a:noFill/>
            <a:ln w="12700" algn="ctr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pic>
          <p:nvPicPr>
            <p:cNvPr id="4410" name="Picture 314"/>
            <p:cNvPicPr>
              <a:picLocks noChangeAspect="1" noChangeArrowheads="1"/>
            </p:cNvPicPr>
            <p:nvPr/>
          </p:nvPicPr>
          <p:blipFill>
            <a:blip r:embed="rId13" cstate="print"/>
            <a:srcRect r="1553" b="2116"/>
            <a:stretch>
              <a:fillRect/>
            </a:stretch>
          </p:blipFill>
          <p:spPr bwMode="auto">
            <a:xfrm>
              <a:off x="5432425" y="5354638"/>
              <a:ext cx="1106488" cy="881062"/>
            </a:xfrm>
            <a:prstGeom prst="rect">
              <a:avLst/>
            </a:prstGeom>
            <a:noFill/>
            <a:ln w="12700">
              <a:solidFill>
                <a:srgbClr val="0F238C"/>
              </a:solidFill>
              <a:miter lim="800000"/>
              <a:headEnd/>
              <a:tailEnd/>
            </a:ln>
            <a:effectLst/>
          </p:spPr>
        </p:pic>
        <p:cxnSp>
          <p:nvCxnSpPr>
            <p:cNvPr id="4411" name="AutoShape 315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2146300" y="1731963"/>
              <a:ext cx="84613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412" name="AutoShape 316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4349750" y="1731963"/>
              <a:ext cx="84137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413" name="AutoShape 317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rot="5400000">
              <a:off x="3423444" y="203994"/>
              <a:ext cx="465137" cy="4416425"/>
            </a:xfrm>
            <a:prstGeom prst="bentConnector3">
              <a:avLst>
                <a:gd name="adj1" fmla="val 4982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stealth" w="med" len="med"/>
            </a:ln>
            <a:effectLst/>
          </p:spPr>
        </p:cxnSp>
        <p:cxnSp>
          <p:nvCxnSpPr>
            <p:cNvPr id="4414" name="AutoShape 318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2089150" y="3078163"/>
              <a:ext cx="9144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415" name="AutoShape 319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4329113" y="3078163"/>
              <a:ext cx="86677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416" name="AutoShape 320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rot="5400000">
              <a:off x="3431382" y="1564481"/>
              <a:ext cx="476250" cy="438943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stealth" w="med" len="med"/>
            </a:ln>
            <a:effectLst/>
          </p:spPr>
        </p:cxnSp>
        <p:cxnSp>
          <p:nvCxnSpPr>
            <p:cNvPr id="4417" name="AutoShape 321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2154238" y="4446588"/>
              <a:ext cx="90963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418" name="AutoShape 322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4411663" y="4446588"/>
              <a:ext cx="89693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419" name="AutoShape 323"/>
            <p:cNvCxnSpPr>
              <a:cxnSpLocks noChangeShapeType="1"/>
              <a:stCxn id="0" idx="2"/>
              <a:endCxn id="0" idx="0"/>
            </p:cNvCxnSpPr>
            <p:nvPr/>
          </p:nvCxnSpPr>
          <p:spPr bwMode="auto">
            <a:xfrm rot="5400000">
              <a:off x="3467894" y="2902744"/>
              <a:ext cx="460375" cy="4446587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stealth" w="med" len="med"/>
            </a:ln>
            <a:effectLst/>
          </p:spPr>
        </p:cxnSp>
        <p:cxnSp>
          <p:nvCxnSpPr>
            <p:cNvPr id="4420" name="AutoShape 324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 flipV="1">
              <a:off x="2135188" y="5795963"/>
              <a:ext cx="290512" cy="15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421" name="AutoShape 325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3805238" y="5795963"/>
              <a:ext cx="30162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4422" name="AutoShape 326"/>
            <p:cNvCxnSpPr>
              <a:cxnSpLocks noChangeShapeType="1"/>
              <a:stCxn id="0" idx="3"/>
              <a:endCxn id="0" idx="1"/>
            </p:cNvCxnSpPr>
            <p:nvPr/>
          </p:nvCxnSpPr>
          <p:spPr bwMode="auto">
            <a:xfrm>
              <a:off x="5113338" y="5795963"/>
              <a:ext cx="31908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sp>
          <p:nvSpPr>
            <p:cNvPr id="4423" name="Text Box 327"/>
            <p:cNvSpPr txBox="1">
              <a:spLocks noChangeArrowheads="1"/>
            </p:cNvSpPr>
            <p:nvPr/>
          </p:nvSpPr>
          <p:spPr bwMode="auto">
            <a:xfrm>
              <a:off x="1155700" y="2155825"/>
              <a:ext cx="636588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Growing</a:t>
              </a:r>
            </a:p>
          </p:txBody>
        </p:sp>
        <p:sp>
          <p:nvSpPr>
            <p:cNvPr id="4424" name="Text Box 328"/>
            <p:cNvSpPr txBox="1">
              <a:spLocks noChangeArrowheads="1"/>
            </p:cNvSpPr>
            <p:nvPr/>
          </p:nvSpPr>
          <p:spPr bwMode="auto">
            <a:xfrm>
              <a:off x="3295650" y="2155825"/>
              <a:ext cx="749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Harvesting</a:t>
              </a:r>
            </a:p>
          </p:txBody>
        </p:sp>
        <p:sp>
          <p:nvSpPr>
            <p:cNvPr id="4426" name="Text Box 330"/>
            <p:cNvSpPr txBox="1">
              <a:spLocks noChangeArrowheads="1"/>
            </p:cNvSpPr>
            <p:nvPr/>
          </p:nvSpPr>
          <p:spPr bwMode="auto">
            <a:xfrm>
              <a:off x="984250" y="3517900"/>
              <a:ext cx="98107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Storage</a:t>
              </a:r>
            </a:p>
          </p:txBody>
        </p:sp>
        <p:sp>
          <p:nvSpPr>
            <p:cNvPr id="4427" name="Text Box 331"/>
            <p:cNvSpPr txBox="1">
              <a:spLocks noChangeArrowheads="1"/>
            </p:cNvSpPr>
            <p:nvPr/>
          </p:nvSpPr>
          <p:spPr bwMode="auto">
            <a:xfrm>
              <a:off x="3152775" y="3517900"/>
              <a:ext cx="10287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Rail Transport</a:t>
              </a:r>
            </a:p>
          </p:txBody>
        </p:sp>
        <p:sp>
          <p:nvSpPr>
            <p:cNvPr id="4429" name="Text Box 333"/>
            <p:cNvSpPr txBox="1">
              <a:spLocks noChangeArrowheads="1"/>
            </p:cNvSpPr>
            <p:nvPr/>
          </p:nvSpPr>
          <p:spPr bwMode="auto">
            <a:xfrm>
              <a:off x="998538" y="4892675"/>
              <a:ext cx="9525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Packaging</a:t>
              </a:r>
            </a:p>
          </p:txBody>
        </p:sp>
        <p:sp>
          <p:nvSpPr>
            <p:cNvPr id="4430" name="Text Box 334"/>
            <p:cNvSpPr txBox="1">
              <a:spLocks noChangeArrowheads="1"/>
            </p:cNvSpPr>
            <p:nvPr/>
          </p:nvSpPr>
          <p:spPr bwMode="auto">
            <a:xfrm>
              <a:off x="3213100" y="4892675"/>
              <a:ext cx="104775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Trucking</a:t>
              </a:r>
            </a:p>
          </p:txBody>
        </p:sp>
        <p:sp>
          <p:nvSpPr>
            <p:cNvPr id="4432" name="Text Box 336"/>
            <p:cNvSpPr txBox="1">
              <a:spLocks noChangeArrowheads="1"/>
            </p:cNvSpPr>
            <p:nvPr/>
          </p:nvSpPr>
          <p:spPr bwMode="auto">
            <a:xfrm>
              <a:off x="839788" y="6215063"/>
              <a:ext cx="12700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Transport to Store</a:t>
              </a:r>
            </a:p>
          </p:txBody>
        </p:sp>
        <p:sp>
          <p:nvSpPr>
            <p:cNvPr id="4433" name="Text Box 337"/>
            <p:cNvSpPr txBox="1">
              <a:spLocks noChangeArrowheads="1"/>
            </p:cNvSpPr>
            <p:nvPr/>
          </p:nvSpPr>
          <p:spPr bwMode="auto">
            <a:xfrm>
              <a:off x="2482850" y="6215063"/>
              <a:ext cx="126365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Presentation at Store</a:t>
              </a:r>
            </a:p>
          </p:txBody>
        </p:sp>
        <p:sp>
          <p:nvSpPr>
            <p:cNvPr id="4434" name="Text Box 338"/>
            <p:cNvSpPr txBox="1">
              <a:spLocks noChangeArrowheads="1"/>
            </p:cNvSpPr>
            <p:nvPr/>
          </p:nvSpPr>
          <p:spPr bwMode="auto">
            <a:xfrm>
              <a:off x="4073525" y="6215063"/>
              <a:ext cx="107315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Final Delivery</a:t>
              </a:r>
              <a:br>
                <a:rPr lang="en-US"/>
              </a:br>
              <a:r>
                <a:rPr lang="en-US"/>
                <a:t>by Consumer</a:t>
              </a:r>
            </a:p>
          </p:txBody>
        </p:sp>
        <p:sp>
          <p:nvSpPr>
            <p:cNvPr id="4435" name="Text Box 339"/>
            <p:cNvSpPr txBox="1">
              <a:spLocks noChangeArrowheads="1"/>
            </p:cNvSpPr>
            <p:nvPr/>
          </p:nvSpPr>
          <p:spPr bwMode="auto">
            <a:xfrm>
              <a:off x="5480050" y="6215063"/>
              <a:ext cx="9779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Your House</a:t>
              </a:r>
            </a:p>
          </p:txBody>
        </p:sp>
        <p:sp>
          <p:nvSpPr>
            <p:cNvPr id="4436" name="Rectangle 340"/>
            <p:cNvSpPr>
              <a:spLocks noChangeArrowheads="1"/>
            </p:cNvSpPr>
            <p:nvPr/>
          </p:nvSpPr>
          <p:spPr bwMode="auto">
            <a:xfrm>
              <a:off x="5286375" y="2216150"/>
              <a:ext cx="1133475" cy="114300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5" name="Text Box 329"/>
            <p:cNvSpPr txBox="1">
              <a:spLocks noChangeArrowheads="1"/>
            </p:cNvSpPr>
            <p:nvPr/>
          </p:nvSpPr>
          <p:spPr bwMode="auto">
            <a:xfrm>
              <a:off x="5224463" y="2155825"/>
              <a:ext cx="127635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Transporting to Mill</a:t>
              </a:r>
            </a:p>
          </p:txBody>
        </p:sp>
        <p:sp>
          <p:nvSpPr>
            <p:cNvPr id="4437" name="Rectangle 341"/>
            <p:cNvSpPr>
              <a:spLocks noChangeArrowheads="1"/>
            </p:cNvSpPr>
            <p:nvPr/>
          </p:nvSpPr>
          <p:spPr bwMode="auto">
            <a:xfrm>
              <a:off x="5286375" y="3575050"/>
              <a:ext cx="1133475" cy="114300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8" name="Text Box 332"/>
            <p:cNvSpPr txBox="1">
              <a:spLocks noChangeArrowheads="1"/>
            </p:cNvSpPr>
            <p:nvPr/>
          </p:nvSpPr>
          <p:spPr bwMode="auto">
            <a:xfrm>
              <a:off x="5353050" y="3517900"/>
              <a:ext cx="102076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Cereal Processor</a:t>
              </a:r>
            </a:p>
          </p:txBody>
        </p:sp>
        <p:sp>
          <p:nvSpPr>
            <p:cNvPr id="4438" name="Rectangle 342"/>
            <p:cNvSpPr>
              <a:spLocks noChangeArrowheads="1"/>
            </p:cNvSpPr>
            <p:nvPr/>
          </p:nvSpPr>
          <p:spPr bwMode="auto">
            <a:xfrm>
              <a:off x="5348288" y="4943475"/>
              <a:ext cx="1133475" cy="114300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1" name="Text Box 335"/>
            <p:cNvSpPr txBox="1">
              <a:spLocks noChangeArrowheads="1"/>
            </p:cNvSpPr>
            <p:nvPr/>
          </p:nvSpPr>
          <p:spPr bwMode="auto">
            <a:xfrm>
              <a:off x="5322888" y="4892675"/>
              <a:ext cx="1193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Regional Stocking</a:t>
              </a:r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A_CLR_Org Chart_Portrai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A_CLR_Org Chart_Portrai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A_CLR_Org Chart_Portra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_CLR_Org Chart_Portrai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_CLR_Org Chart_Portrai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A_CLR_Org Chart_Portrait</Template>
  <TotalTime>50</TotalTime>
  <Pages>1</Pages>
  <Words>26</Words>
  <Application>Microsoft Office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A_CLR_Org Chart_Portrait</vt:lpstr>
      <vt:lpstr>Slide 1</vt:lpstr>
    </vt:vector>
  </TitlesOfParts>
  <Company>Cambridge Systematics,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wmckee</dc:creator>
  <cp:keywords/>
  <dc:description/>
  <cp:lastModifiedBy>Jennifer Moynihan</cp:lastModifiedBy>
  <cp:revision>13</cp:revision>
  <cp:lastPrinted>2000-01-05T16:56:53Z</cp:lastPrinted>
  <dcterms:created xsi:type="dcterms:W3CDTF">2006-09-20T17:17:12Z</dcterms:created>
  <dcterms:modified xsi:type="dcterms:W3CDTF">2010-07-06T18:28:16Z</dcterms:modified>
</cp:coreProperties>
</file>