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0"/>
  </p:notesMasterIdLst>
  <p:sldIdLst>
    <p:sldId id="283" r:id="rId2"/>
    <p:sldId id="286" r:id="rId3"/>
    <p:sldId id="285" r:id="rId4"/>
    <p:sldId id="289" r:id="rId5"/>
    <p:sldId id="293" r:id="rId6"/>
    <p:sldId id="258" r:id="rId7"/>
    <p:sldId id="260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64171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82459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8A7-9865-4992-B0E6-7E801D7B1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Collecting Local Freight Data – Washington Potatoes</a:t>
            </a:r>
          </a:p>
        </p:txBody>
      </p:sp>
      <p:sp>
        <p:nvSpPr>
          <p:cNvPr id="2560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 production identified by USDA data</a:t>
            </a:r>
          </a:p>
          <a:p>
            <a:r>
              <a:rPr lang="en-US" dirty="0" smtClean="0"/>
              <a:t>Supply chain and potato processors identified by State Potato Commission 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7D29-3AD1-485A-8A57-9DB9FCD676DB}" type="slidenum">
              <a:rPr lang="en-US" smtClean="0"/>
              <a:pPr/>
              <a:t>1</a:t>
            </a:fld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4079" y="3429000"/>
            <a:ext cx="4070992" cy="30975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WSDOT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599029"/>
            <a:ext cx="3864409" cy="29219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Collecting Local Freight Data – Diesel Distribution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752168" y="1600200"/>
            <a:ext cx="8072235" cy="452596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Sources of diesel data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DOA – regulates fuel at gas stations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Department of Ecology – regulates active underground storage tanks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U.S. EPA – regulates above-ground storage tanks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WA </a:t>
            </a:r>
            <a:r>
              <a:rPr lang="en-US" dirty="0" err="1" smtClean="0"/>
              <a:t>DOR</a:t>
            </a:r>
            <a:r>
              <a:rPr lang="en-US" dirty="0" smtClean="0"/>
              <a:t> – responsible for assessing and collecting fuel taxes at terminal locations</a:t>
            </a:r>
          </a:p>
          <a:p>
            <a:pPr lvl="1">
              <a:spcBef>
                <a:spcPts val="2000"/>
              </a:spcBef>
            </a:pPr>
            <a:r>
              <a:rPr lang="en-US" dirty="0" smtClean="0"/>
              <a:t>Other agencies monitor mode-specific activity </a:t>
            </a:r>
            <a:br>
              <a:rPr lang="en-US" dirty="0" smtClean="0"/>
            </a:br>
            <a:r>
              <a:rPr lang="en-US" dirty="0" smtClean="0"/>
              <a:t>(e.g., pipeline, waterborne activity, railroads)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C07D9AC-02F3-442D-8C9A-6ECCE4974F8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WSDOT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Collecting Local Freight Data – Diesel Distribution  (continued)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6980"/>
          </a:xfrm>
        </p:spPr>
        <p:txBody>
          <a:bodyPr/>
          <a:lstStyle/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  <a:p>
            <a:pPr>
              <a:spcBef>
                <a:spcPts val="2000"/>
              </a:spcBef>
            </a:pPr>
            <a:endParaRPr lang="en-US" dirty="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F3E97468-D35A-47F3-969E-BEF07F84CA9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6615426"/>
            <a:ext cx="836720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/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Source: WSDOT Development and Analysis of a GIS-Based Statewide Freight Data Flow Network; </a:t>
            </a:r>
            <a:r>
              <a:rPr lang="en-US" sz="1000" b="1" dirty="0" err="1" smtClean="0">
                <a:solidFill>
                  <a:schemeClr val="tx1"/>
                </a:solidFill>
                <a:cs typeface="Times New Roman" pitchFamily="18" charset="0"/>
              </a:rPr>
              <a:t>Goodchild</a:t>
            </a:r>
            <a:r>
              <a:rPr lang="en-US" sz="1000" b="1" dirty="0" smtClean="0">
                <a:solidFill>
                  <a:schemeClr val="tx1"/>
                </a:solidFill>
                <a:cs typeface="Times New Roman" pitchFamily="18" charset="0"/>
              </a:rPr>
              <a:t>, Jessup et al, 2009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4613" y="1665183"/>
            <a:ext cx="6116995" cy="4691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Development of Generic Supply Chain Descriptions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2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Identify commodities that represent high volume and high value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Identify industries and commodities where disaggregation have been problematic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Based on literature review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Identify industries and commodities where </a:t>
            </a:r>
            <a:r>
              <a:rPr lang="en-US" dirty="0" err="1" smtClean="0"/>
              <a:t>CFS</a:t>
            </a:r>
            <a:r>
              <a:rPr lang="en-US" dirty="0" smtClean="0"/>
              <a:t> data are weak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pPr>
              <a:spcBef>
                <a:spcPts val="2000"/>
              </a:spcBef>
            </a:pPr>
            <a:fld id="{8E4E18FC-FB67-4829-9A90-464431994D59}" type="slidenum">
              <a:rPr lang="en-US" smtClean="0"/>
              <a:pPr>
                <a:spcBef>
                  <a:spcPts val="2000"/>
                </a:spcBef>
              </a:pPr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Development of Generic Supply Chain Descriptions (continued)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2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Propose to identify five supply chains total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Potential candidates include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Containerized imports of retail consumer products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Bulk domestic products (e.g. agricultural products)</a:t>
            </a:r>
          </a:p>
          <a:p>
            <a:pPr lvl="1">
              <a:spcBef>
                <a:spcPts val="1500"/>
              </a:spcBef>
            </a:pPr>
            <a:r>
              <a:rPr lang="en-US" dirty="0" err="1" smtClean="0"/>
              <a:t>LTL</a:t>
            </a:r>
            <a:r>
              <a:rPr lang="en-US" dirty="0" smtClean="0"/>
              <a:t> shipments of mixed manufactured products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Domestic plastics and rubber manufacturing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Building and/or road construction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Parcel and mail shipped commodities</a:t>
            </a:r>
          </a:p>
          <a:p>
            <a:pPr lvl="1">
              <a:spcBef>
                <a:spcPts val="1500"/>
              </a:spcBef>
            </a:pPr>
            <a:endParaRPr lang="en-US" dirty="0" smtClean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475" y="6321425"/>
            <a:ext cx="665163" cy="365125"/>
          </a:xfrm>
        </p:spPr>
        <p:txBody>
          <a:bodyPr/>
          <a:lstStyle/>
          <a:p>
            <a:pPr>
              <a:spcBef>
                <a:spcPts val="2000"/>
              </a:spcBef>
            </a:pPr>
            <a:fld id="{8E4E18FC-FB67-4829-9A90-464431994D59}" type="slidenum">
              <a:rPr lang="en-US" smtClean="0"/>
              <a:pPr>
                <a:spcBef>
                  <a:spcPts val="2000"/>
                </a:spcBef>
              </a:pPr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Supply Chain Example:  Supermarket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14427"/>
            <a:ext cx="8229600" cy="1760537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b="0" dirty="0" smtClean="0"/>
              <a:t>Transportation and shipment size: to D/C is rail carload and truckload; to stores are truckload; local vendors are small local peddle trucks 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0" dirty="0" smtClean="0"/>
              <a:t>Distribution: Demand pull from point of sale data. Finished goods are nationwide; regional D/Cs are local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1588" y="1676400"/>
            <a:ext cx="6653212" cy="3225800"/>
            <a:chOff x="801" y="1056"/>
            <a:chExt cx="4191" cy="2032"/>
          </a:xfrm>
        </p:grpSpPr>
        <p:sp>
          <p:nvSpPr>
            <p:cNvPr id="402437" name="Rectangle 5"/>
            <p:cNvSpPr>
              <a:spLocks noChangeArrowheads="1"/>
            </p:cNvSpPr>
            <p:nvPr/>
          </p:nvSpPr>
          <p:spPr bwMode="auto">
            <a:xfrm>
              <a:off x="848" y="1360"/>
              <a:ext cx="240" cy="158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801" y="1056"/>
              <a:ext cx="9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Food Processors’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Plants and D/Cs</a:t>
              </a:r>
            </a:p>
          </p:txBody>
        </p:sp>
        <p:sp>
          <p:nvSpPr>
            <p:cNvPr id="402439" name="Rectangle 7"/>
            <p:cNvSpPr>
              <a:spLocks noChangeArrowheads="1"/>
            </p:cNvSpPr>
            <p:nvPr/>
          </p:nvSpPr>
          <p:spPr bwMode="auto">
            <a:xfrm>
              <a:off x="1136" y="1360"/>
              <a:ext cx="576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184" y="1504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Finished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Goods</a:t>
              </a:r>
            </a:p>
          </p:txBody>
        </p:sp>
        <p:sp>
          <p:nvSpPr>
            <p:cNvPr id="402441" name="Rectangle 9"/>
            <p:cNvSpPr>
              <a:spLocks noChangeArrowheads="1"/>
            </p:cNvSpPr>
            <p:nvPr/>
          </p:nvSpPr>
          <p:spPr bwMode="auto">
            <a:xfrm>
              <a:off x="4833" y="1360"/>
              <a:ext cx="144" cy="172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 rot="-5467148">
              <a:off x="4529" y="2032"/>
              <a:ext cx="7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Consumers</a:t>
              </a:r>
            </a:p>
          </p:txBody>
        </p:sp>
        <p:sp>
          <p:nvSpPr>
            <p:cNvPr id="402443" name="Rectangle 11"/>
            <p:cNvSpPr>
              <a:spLocks noChangeArrowheads="1"/>
            </p:cNvSpPr>
            <p:nvPr/>
          </p:nvSpPr>
          <p:spPr bwMode="auto">
            <a:xfrm>
              <a:off x="4256" y="1360"/>
              <a:ext cx="336" cy="128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4224" y="1913"/>
              <a:ext cx="4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Stores</a:t>
              </a:r>
            </a:p>
          </p:txBody>
        </p:sp>
        <p:sp>
          <p:nvSpPr>
            <p:cNvPr id="402445" name="Rectangle 13"/>
            <p:cNvSpPr>
              <a:spLocks noChangeArrowheads="1"/>
            </p:cNvSpPr>
            <p:nvPr/>
          </p:nvSpPr>
          <p:spPr bwMode="auto">
            <a:xfrm>
              <a:off x="2096" y="2368"/>
              <a:ext cx="57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2446" name="Rectangle 14"/>
            <p:cNvSpPr>
              <a:spLocks noChangeArrowheads="1"/>
            </p:cNvSpPr>
            <p:nvPr/>
          </p:nvSpPr>
          <p:spPr bwMode="auto">
            <a:xfrm>
              <a:off x="2848" y="1744"/>
              <a:ext cx="576" cy="5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875" y="1886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Regional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D/C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134" y="251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Local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Vendors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864" y="1056"/>
              <a:ext cx="1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Supermarket’s Facilities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4600" y="2176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3488" y="1696"/>
              <a:ext cx="720" cy="384"/>
            </a:xfrm>
            <a:prstGeom prst="rightArrow">
              <a:avLst>
                <a:gd name="adj1" fmla="val 50000"/>
                <a:gd name="adj2" fmla="val 468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2720" y="2416"/>
              <a:ext cx="1440" cy="240"/>
            </a:xfrm>
            <a:prstGeom prst="rightArrow">
              <a:avLst>
                <a:gd name="adj1" fmla="val 50000"/>
                <a:gd name="adj2" fmla="val 1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1760" y="1648"/>
              <a:ext cx="1056" cy="432"/>
            </a:xfrm>
            <a:prstGeom prst="rightArrow">
              <a:avLst>
                <a:gd name="adj1" fmla="val 50000"/>
                <a:gd name="adj2" fmla="val 61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 Construction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4937125"/>
            <a:ext cx="8229600" cy="1844675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Transportation and shipment size: to site and yards are truck of various sizes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Distribution: Timely sequencing/staging is key.  Materials to be installed are national; supplies and equipment for use in erection of facility are regional/local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371600"/>
            <a:ext cx="7786688" cy="3517900"/>
            <a:chOff x="360" y="864"/>
            <a:chExt cx="4905" cy="2216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H="1">
              <a:off x="1536" y="1776"/>
              <a:ext cx="2832" cy="4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272" y="1216"/>
              <a:ext cx="1192" cy="240"/>
            </a:xfrm>
            <a:prstGeom prst="rightArrow">
              <a:avLst>
                <a:gd name="adj1" fmla="val 50000"/>
                <a:gd name="adj2" fmla="val 1241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>
              <a:off x="3256" y="1872"/>
              <a:ext cx="110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272" y="1344"/>
              <a:ext cx="1056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73" y="864"/>
              <a:ext cx="9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Construction Site</a:t>
              </a:r>
            </a:p>
          </p:txBody>
        </p:sp>
        <p:sp>
          <p:nvSpPr>
            <p:cNvPr id="404490" name="Rectangle 10"/>
            <p:cNvSpPr>
              <a:spLocks noChangeArrowheads="1"/>
            </p:cNvSpPr>
            <p:nvPr/>
          </p:nvSpPr>
          <p:spPr bwMode="auto">
            <a:xfrm>
              <a:off x="2471" y="1042"/>
              <a:ext cx="921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4344" y="1545"/>
              <a:ext cx="921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492" name="Rectangle 12"/>
            <p:cNvSpPr>
              <a:spLocks noChangeArrowheads="1"/>
            </p:cNvSpPr>
            <p:nvPr/>
          </p:nvSpPr>
          <p:spPr bwMode="auto">
            <a:xfrm>
              <a:off x="360" y="1042"/>
              <a:ext cx="921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344" y="1545"/>
              <a:ext cx="92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Erected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Facility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60" y="864"/>
              <a:ext cx="9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Distributors</a:t>
              </a: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60" y="1184"/>
              <a:ext cx="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for Site</a:t>
              </a: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471" y="1048"/>
              <a:ext cx="92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bg1"/>
                  </a:solidFill>
                </a:rPr>
                <a:t>Short-Term Inventory;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Materials To Be Erected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864" y="2050"/>
              <a:ext cx="720" cy="720"/>
              <a:chOff x="864" y="2050"/>
              <a:chExt cx="720" cy="720"/>
            </a:xfrm>
          </p:grpSpPr>
          <p:sp>
            <p:nvSpPr>
              <p:cNvPr id="404498" name="Oval 18"/>
              <p:cNvSpPr>
                <a:spLocks noChangeArrowheads="1"/>
              </p:cNvSpPr>
              <p:nvPr/>
            </p:nvSpPr>
            <p:spPr bwMode="auto">
              <a:xfrm>
                <a:off x="864" y="2050"/>
                <a:ext cx="720" cy="7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71" name="Text Box 19"/>
              <p:cNvSpPr txBox="1">
                <a:spLocks noChangeArrowheads="1"/>
              </p:cNvSpPr>
              <p:nvPr/>
            </p:nvSpPr>
            <p:spPr bwMode="auto">
              <a:xfrm>
                <a:off x="870" y="2208"/>
                <a:ext cx="71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Construction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Supplies,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 Tools</a:t>
                </a:r>
              </a:p>
            </p:txBody>
          </p:sp>
        </p:grpSp>
        <p:sp>
          <p:nvSpPr>
            <p:cNvPr id="6162" name="Text Box 20"/>
            <p:cNvSpPr txBox="1">
              <a:spLocks noChangeArrowheads="1"/>
            </p:cNvSpPr>
            <p:nvPr/>
          </p:nvSpPr>
          <p:spPr bwMode="auto">
            <a:xfrm>
              <a:off x="792" y="2789"/>
              <a:ext cx="95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Contractor’s Yard</a:t>
              </a:r>
            </a:p>
          </p:txBody>
        </p:sp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2448" y="2789"/>
              <a:ext cx="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200" i="0">
                  <a:solidFill>
                    <a:schemeClr val="tx1"/>
                  </a:solidFill>
                </a:rPr>
                <a:t>Temporary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Yard; Near Site</a:t>
              </a: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568" y="2050"/>
              <a:ext cx="720" cy="720"/>
              <a:chOff x="2568" y="2050"/>
              <a:chExt cx="720" cy="720"/>
            </a:xfrm>
          </p:grpSpPr>
          <p:sp>
            <p:nvSpPr>
              <p:cNvPr id="404503" name="Oval 23"/>
              <p:cNvSpPr>
                <a:spLocks noChangeArrowheads="1"/>
              </p:cNvSpPr>
              <p:nvPr/>
            </p:nvSpPr>
            <p:spPr bwMode="auto">
              <a:xfrm>
                <a:off x="2568" y="2050"/>
                <a:ext cx="720" cy="72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9" name="Text Box 24"/>
              <p:cNvSpPr txBox="1">
                <a:spLocks noChangeArrowheads="1"/>
              </p:cNvSpPr>
              <p:nvPr/>
            </p:nvSpPr>
            <p:spPr bwMode="auto">
              <a:xfrm>
                <a:off x="2608" y="2151"/>
                <a:ext cx="640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 anchorCtr="1">
                <a:spAutoFit/>
              </a:bodyPr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Equipment,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Forms, 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Trucks,</a:t>
                </a:r>
                <a:br>
                  <a:rPr lang="en-US" sz="1200" i="0">
                    <a:solidFill>
                      <a:schemeClr val="bg1"/>
                    </a:solidFill>
                  </a:rPr>
                </a:br>
                <a:r>
                  <a:rPr lang="en-US" sz="1200" i="0">
                    <a:solidFill>
                      <a:schemeClr val="bg1"/>
                    </a:solidFill>
                  </a:rPr>
                  <a:t>etc.</a:t>
                </a:r>
              </a:p>
            </p:txBody>
          </p:sp>
        </p:grpSp>
        <p:sp>
          <p:nvSpPr>
            <p:cNvPr id="6165" name="Line 25"/>
            <p:cNvSpPr>
              <a:spLocks noChangeShapeType="1"/>
            </p:cNvSpPr>
            <p:nvPr/>
          </p:nvSpPr>
          <p:spPr bwMode="auto">
            <a:xfrm>
              <a:off x="2936" y="1632"/>
              <a:ext cx="0" cy="415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6"/>
            <p:cNvSpPr>
              <a:spLocks noChangeShapeType="1"/>
            </p:cNvSpPr>
            <p:nvPr/>
          </p:nvSpPr>
          <p:spPr bwMode="auto">
            <a:xfrm>
              <a:off x="1584" y="2408"/>
              <a:ext cx="979" cy="0"/>
            </a:xfrm>
            <a:prstGeom prst="line">
              <a:avLst/>
            </a:prstGeom>
            <a:noFill/>
            <a:ln w="57150">
              <a:solidFill>
                <a:srgbClr val="33CCCC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7"/>
            <p:cNvSpPr>
              <a:spLocks noChangeShapeType="1"/>
            </p:cNvSpPr>
            <p:nvPr/>
          </p:nvSpPr>
          <p:spPr bwMode="auto">
            <a:xfrm flipV="1">
              <a:off x="1536" y="1632"/>
              <a:ext cx="1104" cy="52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Example: Food Processing and Distribution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4922838"/>
            <a:ext cx="8229600" cy="201136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Transportation and shipment size: to warehouse, distributor, D/Cs, supermarkets’ D/Cs is rail carload and truckload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</a:pPr>
            <a:r>
              <a:rPr lang="en-US" sz="2400" b="0" dirty="0" smtClean="0"/>
              <a:t>Distribution: Slow, predictable. Finished goods are nationwide; D/Cs are regional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4825" y="1371600"/>
            <a:ext cx="8410575" cy="3378200"/>
            <a:chOff x="318" y="864"/>
            <a:chExt cx="5298" cy="2128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 flipV="1">
              <a:off x="4032" y="1056"/>
              <a:ext cx="864" cy="512"/>
            </a:xfrm>
            <a:custGeom>
              <a:avLst/>
              <a:gdLst>
                <a:gd name="T0" fmla="*/ 25 w 21600"/>
                <a:gd name="T1" fmla="*/ 0 h 21600"/>
                <a:gd name="T2" fmla="*/ 15 w 21600"/>
                <a:gd name="T3" fmla="*/ 4 h 21600"/>
                <a:gd name="T4" fmla="*/ 0 w 21600"/>
                <a:gd name="T5" fmla="*/ 10 h 21600"/>
                <a:gd name="T6" fmla="*/ 15 w 21600"/>
                <a:gd name="T7" fmla="*/ 12 h 21600"/>
                <a:gd name="T8" fmla="*/ 30 w 21600"/>
                <a:gd name="T9" fmla="*/ 8 h 21600"/>
                <a:gd name="T10" fmla="*/ 35 w 21600"/>
                <a:gd name="T11" fmla="*/ 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86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4032" y="2170"/>
              <a:ext cx="864" cy="512"/>
            </a:xfrm>
            <a:custGeom>
              <a:avLst/>
              <a:gdLst>
                <a:gd name="T0" fmla="*/ 25 w 21600"/>
                <a:gd name="T1" fmla="*/ 0 h 21600"/>
                <a:gd name="T2" fmla="*/ 15 w 21600"/>
                <a:gd name="T3" fmla="*/ 4 h 21600"/>
                <a:gd name="T4" fmla="*/ 0 w 21600"/>
                <a:gd name="T5" fmla="*/ 10 h 21600"/>
                <a:gd name="T6" fmla="*/ 15 w 21600"/>
                <a:gd name="T7" fmla="*/ 12 h 21600"/>
                <a:gd name="T8" fmla="*/ 30 w 21600"/>
                <a:gd name="T9" fmla="*/ 8 h 21600"/>
                <a:gd name="T10" fmla="*/ 35 w 21600"/>
                <a:gd name="T11" fmla="*/ 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86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63500" tIns="25400" rIns="63500" bIns="25400" anchor="ctr">
              <a:spAutoFit/>
            </a:bodyPr>
            <a:lstStyle/>
            <a:p>
              <a:endParaRPr lang="en-US"/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 rot="5400000">
              <a:off x="1864" y="1576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48" y="112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2448" y="217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1064" y="1128"/>
              <a:ext cx="624" cy="432"/>
            </a:xfrm>
            <a:prstGeom prst="rightArrow">
              <a:avLst>
                <a:gd name="adj1" fmla="val 50000"/>
                <a:gd name="adj2" fmla="val 36111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4835" y="1288"/>
              <a:ext cx="7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Supermarkets’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Regional D/C</a:t>
              </a:r>
            </a:p>
          </p:txBody>
        </p:sp>
        <p:sp>
          <p:nvSpPr>
            <p:cNvPr id="405516" name="Rectangle 12"/>
            <p:cNvSpPr>
              <a:spLocks noChangeArrowheads="1"/>
            </p:cNvSpPr>
            <p:nvPr/>
          </p:nvSpPr>
          <p:spPr bwMode="auto">
            <a:xfrm>
              <a:off x="4464" y="1580"/>
              <a:ext cx="950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465" y="1724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Flow Thru;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Consolidations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18" y="86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Growers</a:t>
              </a:r>
            </a:p>
          </p:txBody>
        </p:sp>
        <p:sp>
          <p:nvSpPr>
            <p:cNvPr id="405519" name="Rectangle 15"/>
            <p:cNvSpPr>
              <a:spLocks noChangeArrowheads="1"/>
            </p:cNvSpPr>
            <p:nvPr/>
          </p:nvSpPr>
          <p:spPr bwMode="auto">
            <a:xfrm>
              <a:off x="318" y="1058"/>
              <a:ext cx="950" cy="57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18" y="1145"/>
              <a:ext cx="9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Harvest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Slaughter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Ship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704" y="86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Processing Plant</a:t>
              </a:r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1700" y="1058"/>
              <a:ext cx="95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699" y="1145"/>
              <a:ext cx="9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Can, Dress,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 Freeze, Protect,</a:t>
              </a:r>
              <a:br>
                <a:rPr lang="en-US" sz="1200" i="0">
                  <a:solidFill>
                    <a:schemeClr val="bg1"/>
                  </a:solidFill>
                </a:rPr>
              </a:b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702" y="2704"/>
              <a:ext cx="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Warehouse</a:t>
              </a:r>
              <a:br>
                <a:rPr lang="en-US" sz="1200" i="0">
                  <a:solidFill>
                    <a:schemeClr val="tx1"/>
                  </a:solidFill>
                </a:rPr>
              </a:br>
              <a:r>
                <a:rPr lang="en-US" sz="1200" i="0">
                  <a:solidFill>
                    <a:schemeClr val="tx1"/>
                  </a:solidFill>
                </a:rPr>
                <a:t>at Origin</a:t>
              </a: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702" y="2106"/>
              <a:ext cx="950" cy="576"/>
              <a:chOff x="1706" y="2018"/>
              <a:chExt cx="950" cy="576"/>
            </a:xfrm>
          </p:grpSpPr>
          <p:sp>
            <p:nvSpPr>
              <p:cNvPr id="405526" name="Rectangle 22"/>
              <p:cNvSpPr>
                <a:spLocks noChangeArrowheads="1"/>
              </p:cNvSpPr>
              <p:nvPr/>
            </p:nvSpPr>
            <p:spPr bwMode="auto">
              <a:xfrm>
                <a:off x="1706" y="2018"/>
                <a:ext cx="950" cy="576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Text Box 23"/>
              <p:cNvSpPr txBox="1">
                <a:spLocks noChangeArrowheads="1"/>
              </p:cNvSpPr>
              <p:nvPr/>
            </p:nvSpPr>
            <p:spPr bwMode="auto">
              <a:xfrm>
                <a:off x="1706" y="2219"/>
                <a:ext cx="9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 eaLnBrk="1" hangingPunct="1">
                  <a:lnSpc>
                    <a:spcPct val="100000"/>
                  </a:lnSpc>
                </a:pPr>
                <a:r>
                  <a:rPr lang="en-US" sz="1200" i="0">
                    <a:solidFill>
                      <a:schemeClr val="bg1"/>
                    </a:solidFill>
                  </a:rPr>
                  <a:t>Inventory</a:t>
                </a:r>
              </a:p>
            </p:txBody>
          </p:sp>
        </p:grp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3254" y="864"/>
              <a:ext cx="6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Distributor</a:t>
              </a:r>
            </a:p>
          </p:txBody>
        </p:sp>
        <p:sp>
          <p:nvSpPr>
            <p:cNvPr id="405529" name="Rectangle 25"/>
            <p:cNvSpPr>
              <a:spLocks noChangeArrowheads="1"/>
            </p:cNvSpPr>
            <p:nvPr/>
          </p:nvSpPr>
          <p:spPr bwMode="auto">
            <a:xfrm>
              <a:off x="3082" y="1056"/>
              <a:ext cx="950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Text Box 26"/>
            <p:cNvSpPr txBox="1">
              <a:spLocks noChangeArrowheads="1"/>
            </p:cNvSpPr>
            <p:nvPr/>
          </p:nvSpPr>
          <p:spPr bwMode="auto">
            <a:xfrm>
              <a:off x="3082" y="1248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  <p:sp>
          <p:nvSpPr>
            <p:cNvPr id="7193" name="Text Box 27"/>
            <p:cNvSpPr txBox="1">
              <a:spLocks noChangeArrowheads="1"/>
            </p:cNvSpPr>
            <p:nvPr/>
          </p:nvSpPr>
          <p:spPr bwMode="auto">
            <a:xfrm>
              <a:off x="3082" y="2704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tx1"/>
                  </a:solidFill>
                </a:rPr>
                <a:t>Regional D/Cs</a:t>
              </a:r>
            </a:p>
          </p:txBody>
        </p:sp>
        <p:sp>
          <p:nvSpPr>
            <p:cNvPr id="405532" name="Rectangle 28"/>
            <p:cNvSpPr>
              <a:spLocks noChangeArrowheads="1"/>
            </p:cNvSpPr>
            <p:nvPr/>
          </p:nvSpPr>
          <p:spPr bwMode="auto">
            <a:xfrm>
              <a:off x="3082" y="2106"/>
              <a:ext cx="950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Text Box 29"/>
            <p:cNvSpPr txBox="1">
              <a:spLocks noChangeArrowheads="1"/>
            </p:cNvSpPr>
            <p:nvPr/>
          </p:nvSpPr>
          <p:spPr bwMode="auto">
            <a:xfrm>
              <a:off x="3082" y="2296"/>
              <a:ext cx="9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200" i="0">
                  <a:solidFill>
                    <a:schemeClr val="bg1"/>
                  </a:solidFill>
                </a:rPr>
                <a:t>Inventory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CS_CornerGraphic_Fini</Template>
  <TotalTime>762</TotalTime>
  <Words>425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CS_CornerGraphic_Fini</vt:lpstr>
      <vt:lpstr>Collecting Local Freight Data – Washington Potatoes</vt:lpstr>
      <vt:lpstr>Collecting Local Freight Data – Diesel Distribution</vt:lpstr>
      <vt:lpstr>Collecting Local Freight Data – Diesel Distribution  (continued)</vt:lpstr>
      <vt:lpstr>Development of Generic Supply Chain Descriptions</vt:lpstr>
      <vt:lpstr>Development of Generic Supply Chain Descriptions (continued)</vt:lpstr>
      <vt:lpstr>Supply Chain Example:  Supermarket</vt:lpstr>
      <vt:lpstr>Example:  Construction</vt:lpstr>
      <vt:lpstr>Example: Food Processing and Distribution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Dike Ahanotu</dc:creator>
  <cp:lastModifiedBy>Anne Goodchild</cp:lastModifiedBy>
  <cp:revision>77</cp:revision>
  <dcterms:created xsi:type="dcterms:W3CDTF">2010-05-26T14:41:33Z</dcterms:created>
  <dcterms:modified xsi:type="dcterms:W3CDTF">2010-07-23T20:16:52Z</dcterms:modified>
</cp:coreProperties>
</file>