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0"/>
  </p:notesMasterIdLst>
  <p:sldIdLst>
    <p:sldId id="283" r:id="rId2"/>
    <p:sldId id="286" r:id="rId3"/>
    <p:sldId id="285" r:id="rId4"/>
    <p:sldId id="289" r:id="rId5"/>
    <p:sldId id="293" r:id="rId6"/>
    <p:sldId id="258" r:id="rId7"/>
    <p:sldId id="260" r:id="rId8"/>
    <p:sldId id="261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562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3787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3812"/>
            <a:ext cx="6400800" cy="74479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13859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564171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5939656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4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311525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to: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282459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by: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5381" y="6454361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r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Transportation leadership you can trust.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42304"/>
            <a:ext cx="7772400" cy="744793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168" y="274638"/>
            <a:ext cx="77429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168" y="1600200"/>
            <a:ext cx="77429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75000"/>
        <a:buFontTx/>
        <a:buBlip>
          <a:blip r:embed="rId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5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5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Collecting Local Freight Data – Washington Potatoes</a:t>
            </a:r>
          </a:p>
        </p:txBody>
      </p:sp>
      <p:sp>
        <p:nvSpPr>
          <p:cNvPr id="2560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Potato production identified by USDA data</a:t>
            </a:r>
          </a:p>
          <a:p>
            <a:r>
              <a:rPr lang="en-US" dirty="0" smtClean="0"/>
              <a:t>Supply chain and potato processors identified by State Potato Commission 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7D29-3AD1-485A-8A57-9DB9FCD676DB}" type="slidenum">
              <a:rPr lang="en-US" smtClean="0"/>
              <a:pPr/>
              <a:t>1</a:t>
            </a:fld>
            <a:endParaRPr lang="en-US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4079" y="3429000"/>
            <a:ext cx="4070992" cy="30975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6615426"/>
            <a:ext cx="8367203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" indent="-171450" algn="just"/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Source: WSDOT Development and Analysis of a GIS-Based Statewide Freight Data Flow Network; </a:t>
            </a:r>
            <a:r>
              <a:rPr lang="en-US" sz="1000" b="1" dirty="0" err="1" smtClean="0">
                <a:solidFill>
                  <a:schemeClr val="tx1"/>
                </a:solidFill>
                <a:cs typeface="Times New Roman" pitchFamily="18" charset="0"/>
              </a:rPr>
              <a:t>Goodchild</a:t>
            </a:r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, Jessup et al, 2009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599029"/>
            <a:ext cx="3864409" cy="29219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Collecting Local Freight Data – Diesel Distribution</a:t>
            </a:r>
          </a:p>
        </p:txBody>
      </p:sp>
      <p:sp>
        <p:nvSpPr>
          <p:cNvPr id="28676" name="Content Placeholder 4"/>
          <p:cNvSpPr>
            <a:spLocks noGrp="1"/>
          </p:cNvSpPr>
          <p:nvPr>
            <p:ph idx="1"/>
          </p:nvPr>
        </p:nvSpPr>
        <p:spPr>
          <a:xfrm>
            <a:off x="752168" y="1600200"/>
            <a:ext cx="8072235" cy="4525963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/>
              <a:t>Sources of diesel data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WA DOA – regulates fuel at gas stations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WA Department of Ecology – regulates active underground storage tanks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U.S. EPA – regulates above-ground storage tanks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WA </a:t>
            </a:r>
            <a:r>
              <a:rPr lang="en-US" dirty="0" err="1" smtClean="0"/>
              <a:t>DOR</a:t>
            </a:r>
            <a:r>
              <a:rPr lang="en-US" dirty="0" smtClean="0"/>
              <a:t> – responsible for assessing and collecting fuel taxes at terminal locations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Other agencies monitor mode-specific activity </a:t>
            </a:r>
            <a:br>
              <a:rPr lang="en-US" dirty="0" smtClean="0"/>
            </a:br>
            <a:r>
              <a:rPr lang="en-US" dirty="0" smtClean="0"/>
              <a:t>(e.g., pipeline, waterborne activity, railroads)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CC07D9AC-02F3-442D-8C9A-6ECCE4974F8E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6615426"/>
            <a:ext cx="8367203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" indent="-171450" algn="just"/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Source: </a:t>
            </a:r>
            <a:r>
              <a:rPr lang="en-US" sz="1000" b="1" dirty="0" err="1" smtClean="0">
                <a:solidFill>
                  <a:schemeClr val="tx1"/>
                </a:solidFill>
                <a:cs typeface="Times New Roman" pitchFamily="18" charset="0"/>
              </a:rPr>
              <a:t>WSDOT</a:t>
            </a:r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 Development and Analysis of a GIS-Based Statewide Freight Data Flow Network; </a:t>
            </a:r>
            <a:r>
              <a:rPr lang="en-US" sz="1000" b="1" dirty="0" err="1" smtClean="0">
                <a:solidFill>
                  <a:schemeClr val="tx1"/>
                </a:solidFill>
                <a:cs typeface="Times New Roman" pitchFamily="18" charset="0"/>
              </a:rPr>
              <a:t>Goodchild</a:t>
            </a:r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, Jessup et al, 2009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Collecting Local Freight Data – Diesel Distribution  (continued)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6980"/>
          </a:xfrm>
        </p:spPr>
        <p:txBody>
          <a:bodyPr/>
          <a:lstStyle/>
          <a:p>
            <a:pPr>
              <a:spcBef>
                <a:spcPts val="2000"/>
              </a:spcBef>
            </a:pPr>
            <a:endParaRPr lang="en-US" dirty="0" smtClean="0"/>
          </a:p>
          <a:p>
            <a:pPr>
              <a:spcBef>
                <a:spcPts val="2000"/>
              </a:spcBef>
            </a:pPr>
            <a:endParaRPr lang="en-US" dirty="0" smtClean="0"/>
          </a:p>
          <a:p>
            <a:pPr>
              <a:spcBef>
                <a:spcPts val="2000"/>
              </a:spcBef>
            </a:pPr>
            <a:endParaRPr lang="en-US" dirty="0" smtClean="0"/>
          </a:p>
          <a:p>
            <a:pPr>
              <a:spcBef>
                <a:spcPts val="2000"/>
              </a:spcBef>
            </a:pPr>
            <a:endParaRPr lang="en-US" dirty="0" smtClean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F3E97468-D35A-47F3-969E-BEF07F84CA9E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6615426"/>
            <a:ext cx="8367203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" indent="-171450" algn="just"/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Source: WSDOT Development and Analysis of a GIS-Based Statewide Freight Data Flow Network; </a:t>
            </a:r>
            <a:r>
              <a:rPr lang="en-US" sz="1000" b="1" dirty="0" err="1" smtClean="0">
                <a:solidFill>
                  <a:schemeClr val="tx1"/>
                </a:solidFill>
                <a:cs typeface="Times New Roman" pitchFamily="18" charset="0"/>
              </a:rPr>
              <a:t>Goodchild</a:t>
            </a:r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, Jessup et al, 2009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54613" y="1665183"/>
            <a:ext cx="6116995" cy="46911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Development of Generic Supply Chain Descriptions</a:t>
            </a:r>
          </a:p>
        </p:txBody>
      </p:sp>
      <p:sp>
        <p:nvSpPr>
          <p:cNvPr id="13316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1225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 smtClean="0"/>
              <a:t>Identify commodities that represent high volume and high value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Identify industries and commodities where disaggregation have been problematic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Based on literature review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Identify industries and commodities where </a:t>
            </a:r>
            <a:r>
              <a:rPr lang="en-US" dirty="0" err="1" smtClean="0"/>
              <a:t>CFS</a:t>
            </a:r>
            <a:r>
              <a:rPr lang="en-US" dirty="0" smtClean="0"/>
              <a:t> data are weak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pPr>
              <a:spcBef>
                <a:spcPts val="2000"/>
              </a:spcBef>
            </a:pPr>
            <a:fld id="{8E4E18FC-FB67-4829-9A90-464431994D59}" type="slidenum">
              <a:rPr lang="en-US" smtClean="0"/>
              <a:pPr>
                <a:spcBef>
                  <a:spcPts val="2000"/>
                </a:spcBef>
              </a:pPr>
              <a:t>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Development of Generic Supply Chain Descriptions (continued)</a:t>
            </a:r>
          </a:p>
        </p:txBody>
      </p:sp>
      <p:sp>
        <p:nvSpPr>
          <p:cNvPr id="13316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1225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 smtClean="0"/>
              <a:t>Propose to identify five supply chains total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Potential candidates include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Containerized imports of retail consumer products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Bulk domestic products (e.g. agricultural products)</a:t>
            </a:r>
          </a:p>
          <a:p>
            <a:pPr lvl="1">
              <a:spcBef>
                <a:spcPts val="1500"/>
              </a:spcBef>
            </a:pPr>
            <a:r>
              <a:rPr lang="en-US" dirty="0" err="1" smtClean="0"/>
              <a:t>LTL</a:t>
            </a:r>
            <a:r>
              <a:rPr lang="en-US" dirty="0" smtClean="0"/>
              <a:t> shipments of mixed manufactured products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Domestic plastics and rubber manufacturing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Building and/or road construction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Parcel and mail shipped commodities</a:t>
            </a:r>
          </a:p>
          <a:p>
            <a:pPr lvl="1">
              <a:spcBef>
                <a:spcPts val="1500"/>
              </a:spcBef>
            </a:pPr>
            <a:endParaRPr lang="en-US" dirty="0" smtClean="0"/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pPr>
              <a:spcBef>
                <a:spcPts val="2000"/>
              </a:spcBef>
            </a:pPr>
            <a:fld id="{8E4E18FC-FB67-4829-9A90-464431994D59}" type="slidenum">
              <a:rPr lang="en-US" smtClean="0"/>
              <a:pPr>
                <a:spcBef>
                  <a:spcPts val="2000"/>
                </a:spcBef>
              </a:pPr>
              <a:t>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Supply Chain Example:  Supermarket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814427"/>
            <a:ext cx="8229600" cy="1760537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b="0" dirty="0" smtClean="0"/>
              <a:t>Transportation and shipment size: to D/C is rail carload and truckload; to stores are truckload; local vendors are small local peddle trucks </a:t>
            </a:r>
          </a:p>
          <a:p>
            <a:pPr marL="342900" indent="-342900">
              <a:spcBef>
                <a:spcPts val="0"/>
              </a:spcBef>
            </a:pPr>
            <a:r>
              <a:rPr lang="en-US" sz="2400" b="0" dirty="0" smtClean="0"/>
              <a:t>Distribution: Demand pull from point of sale data. Finished goods are nationwide; regional D/Cs are local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71588" y="1676400"/>
            <a:ext cx="6653212" cy="3225800"/>
            <a:chOff x="801" y="1056"/>
            <a:chExt cx="4191" cy="2032"/>
          </a:xfrm>
        </p:grpSpPr>
        <p:sp>
          <p:nvSpPr>
            <p:cNvPr id="402437" name="Rectangle 5"/>
            <p:cNvSpPr>
              <a:spLocks noChangeArrowheads="1"/>
            </p:cNvSpPr>
            <p:nvPr/>
          </p:nvSpPr>
          <p:spPr bwMode="auto">
            <a:xfrm>
              <a:off x="848" y="1360"/>
              <a:ext cx="240" cy="158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801" y="1056"/>
              <a:ext cx="9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Food Processors’</a:t>
              </a:r>
              <a:br>
                <a:rPr lang="en-US" sz="1200" i="0">
                  <a:solidFill>
                    <a:schemeClr val="tx1"/>
                  </a:solidFill>
                </a:rPr>
              </a:br>
              <a:r>
                <a:rPr lang="en-US" sz="1200" i="0">
                  <a:solidFill>
                    <a:schemeClr val="tx1"/>
                  </a:solidFill>
                </a:rPr>
                <a:t>Plants and D/Cs</a:t>
              </a:r>
            </a:p>
          </p:txBody>
        </p:sp>
        <p:sp>
          <p:nvSpPr>
            <p:cNvPr id="402439" name="Rectangle 7"/>
            <p:cNvSpPr>
              <a:spLocks noChangeArrowheads="1"/>
            </p:cNvSpPr>
            <p:nvPr/>
          </p:nvSpPr>
          <p:spPr bwMode="auto">
            <a:xfrm>
              <a:off x="1136" y="1360"/>
              <a:ext cx="576" cy="57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184" y="1504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Finished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Goods</a:t>
              </a:r>
            </a:p>
          </p:txBody>
        </p:sp>
        <p:sp>
          <p:nvSpPr>
            <p:cNvPr id="402441" name="Rectangle 9"/>
            <p:cNvSpPr>
              <a:spLocks noChangeArrowheads="1"/>
            </p:cNvSpPr>
            <p:nvPr/>
          </p:nvSpPr>
          <p:spPr bwMode="auto">
            <a:xfrm>
              <a:off x="4833" y="1360"/>
              <a:ext cx="144" cy="172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 rot="-5467148">
              <a:off x="4529" y="2032"/>
              <a:ext cx="7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Consumers</a:t>
              </a:r>
            </a:p>
          </p:txBody>
        </p:sp>
        <p:sp>
          <p:nvSpPr>
            <p:cNvPr id="402443" name="Rectangle 11"/>
            <p:cNvSpPr>
              <a:spLocks noChangeArrowheads="1"/>
            </p:cNvSpPr>
            <p:nvPr/>
          </p:nvSpPr>
          <p:spPr bwMode="auto">
            <a:xfrm>
              <a:off x="4256" y="1360"/>
              <a:ext cx="336" cy="128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4224" y="1913"/>
              <a:ext cx="4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Stores</a:t>
              </a:r>
            </a:p>
          </p:txBody>
        </p:sp>
        <p:sp>
          <p:nvSpPr>
            <p:cNvPr id="402445" name="Rectangle 13"/>
            <p:cNvSpPr>
              <a:spLocks noChangeArrowheads="1"/>
            </p:cNvSpPr>
            <p:nvPr/>
          </p:nvSpPr>
          <p:spPr bwMode="auto">
            <a:xfrm>
              <a:off x="2096" y="2368"/>
              <a:ext cx="57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2446" name="Rectangle 14"/>
            <p:cNvSpPr>
              <a:spLocks noChangeArrowheads="1"/>
            </p:cNvSpPr>
            <p:nvPr/>
          </p:nvSpPr>
          <p:spPr bwMode="auto">
            <a:xfrm>
              <a:off x="2848" y="1744"/>
              <a:ext cx="576" cy="57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875" y="1886"/>
              <a:ext cx="5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Regional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D/C</a:t>
              </a: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2134" y="2510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Local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Vendors</a:t>
              </a:r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2864" y="1056"/>
              <a:ext cx="1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200" i="0">
                  <a:solidFill>
                    <a:schemeClr val="tx1"/>
                  </a:solidFill>
                </a:rPr>
                <a:t>Supermarket’s Facilities</a:t>
              </a:r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4600" y="2176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AutoShape 19"/>
            <p:cNvSpPr>
              <a:spLocks noChangeArrowheads="1"/>
            </p:cNvSpPr>
            <p:nvPr/>
          </p:nvSpPr>
          <p:spPr bwMode="auto">
            <a:xfrm>
              <a:off x="3488" y="1696"/>
              <a:ext cx="720" cy="384"/>
            </a:xfrm>
            <a:prstGeom prst="rightArrow">
              <a:avLst>
                <a:gd name="adj1" fmla="val 50000"/>
                <a:gd name="adj2" fmla="val 46875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2720" y="2416"/>
              <a:ext cx="1440" cy="240"/>
            </a:xfrm>
            <a:prstGeom prst="rightArrow">
              <a:avLst>
                <a:gd name="adj1" fmla="val 50000"/>
                <a:gd name="adj2" fmla="val 1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AutoShape 21"/>
            <p:cNvSpPr>
              <a:spLocks noChangeArrowheads="1"/>
            </p:cNvSpPr>
            <p:nvPr/>
          </p:nvSpPr>
          <p:spPr bwMode="auto">
            <a:xfrm>
              <a:off x="1760" y="1648"/>
              <a:ext cx="1056" cy="432"/>
            </a:xfrm>
            <a:prstGeom prst="rightArrow">
              <a:avLst>
                <a:gd name="adj1" fmla="val 50000"/>
                <a:gd name="adj2" fmla="val 61111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 Construction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4937125"/>
            <a:ext cx="8229600" cy="1844675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</a:pPr>
            <a:r>
              <a:rPr lang="en-US" sz="2400" b="0" dirty="0" smtClean="0"/>
              <a:t>Transportation and shipment size: to site and yards are truck of various sizes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</a:pPr>
            <a:r>
              <a:rPr lang="en-US" sz="2400" b="0" dirty="0" smtClean="0"/>
              <a:t>Distribution: Timely sequencing/staging is key.  Materials to be installed are national; supplies and equipment for use in erection of facility are regional/local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1500" y="1371600"/>
            <a:ext cx="7786688" cy="3517900"/>
            <a:chOff x="360" y="864"/>
            <a:chExt cx="4905" cy="2216"/>
          </a:xfrm>
        </p:grpSpPr>
        <p:sp>
          <p:nvSpPr>
            <p:cNvPr id="6149" name="Line 5"/>
            <p:cNvSpPr>
              <a:spLocks noChangeShapeType="1"/>
            </p:cNvSpPr>
            <p:nvPr/>
          </p:nvSpPr>
          <p:spPr bwMode="auto">
            <a:xfrm flipH="1">
              <a:off x="1536" y="1776"/>
              <a:ext cx="2832" cy="48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1272" y="1216"/>
              <a:ext cx="1192" cy="240"/>
            </a:xfrm>
            <a:prstGeom prst="rightArrow">
              <a:avLst>
                <a:gd name="adj1" fmla="val 50000"/>
                <a:gd name="adj2" fmla="val 12416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>
              <a:off x="3256" y="1872"/>
              <a:ext cx="110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3272" y="1344"/>
              <a:ext cx="1056" cy="3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473" y="864"/>
              <a:ext cx="9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Construction Site</a:t>
              </a:r>
            </a:p>
          </p:txBody>
        </p:sp>
        <p:sp>
          <p:nvSpPr>
            <p:cNvPr id="404490" name="Rectangle 10"/>
            <p:cNvSpPr>
              <a:spLocks noChangeArrowheads="1"/>
            </p:cNvSpPr>
            <p:nvPr/>
          </p:nvSpPr>
          <p:spPr bwMode="auto">
            <a:xfrm>
              <a:off x="2471" y="1042"/>
              <a:ext cx="921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4491" name="Rectangle 11"/>
            <p:cNvSpPr>
              <a:spLocks noChangeArrowheads="1"/>
            </p:cNvSpPr>
            <p:nvPr/>
          </p:nvSpPr>
          <p:spPr bwMode="auto">
            <a:xfrm>
              <a:off x="4344" y="1545"/>
              <a:ext cx="921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4492" name="Rectangle 12"/>
            <p:cNvSpPr>
              <a:spLocks noChangeArrowheads="1"/>
            </p:cNvSpPr>
            <p:nvPr/>
          </p:nvSpPr>
          <p:spPr bwMode="auto">
            <a:xfrm>
              <a:off x="360" y="1042"/>
              <a:ext cx="921" cy="57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4344" y="1545"/>
              <a:ext cx="92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Erected</a:t>
              </a:r>
              <a:br>
                <a:rPr lang="en-US" sz="1200" i="0">
                  <a:solidFill>
                    <a:schemeClr val="tx1"/>
                  </a:solidFill>
                </a:rPr>
              </a:br>
              <a:r>
                <a:rPr lang="en-US" sz="1200" i="0">
                  <a:solidFill>
                    <a:schemeClr val="tx1"/>
                  </a:solidFill>
                </a:rPr>
                <a:t>Facility</a:t>
              </a: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360" y="864"/>
              <a:ext cx="9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200" i="0">
                  <a:solidFill>
                    <a:schemeClr val="tx1"/>
                  </a:solidFill>
                </a:rPr>
                <a:t>Distributors</a:t>
              </a:r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360" y="1184"/>
              <a:ext cx="9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Inventory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for Site</a:t>
              </a:r>
            </a:p>
          </p:txBody>
        </p:sp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2471" y="1048"/>
              <a:ext cx="92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200" i="0">
                  <a:solidFill>
                    <a:schemeClr val="bg1"/>
                  </a:solidFill>
                </a:rPr>
                <a:t>Short-Term Inventory;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Materials To Be Erected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864" y="2050"/>
              <a:ext cx="720" cy="720"/>
              <a:chOff x="864" y="2050"/>
              <a:chExt cx="720" cy="720"/>
            </a:xfrm>
          </p:grpSpPr>
          <p:sp>
            <p:nvSpPr>
              <p:cNvPr id="404498" name="Oval 18"/>
              <p:cNvSpPr>
                <a:spLocks noChangeArrowheads="1"/>
              </p:cNvSpPr>
              <p:nvPr/>
            </p:nvSpPr>
            <p:spPr bwMode="auto">
              <a:xfrm>
                <a:off x="864" y="2050"/>
                <a:ext cx="720" cy="7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1" name="Text Box 19"/>
              <p:cNvSpPr txBox="1">
                <a:spLocks noChangeArrowheads="1"/>
              </p:cNvSpPr>
              <p:nvPr/>
            </p:nvSpPr>
            <p:spPr bwMode="auto">
              <a:xfrm>
                <a:off x="870" y="2208"/>
                <a:ext cx="71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</a:pPr>
                <a:r>
                  <a:rPr lang="en-US" sz="1200" i="0">
                    <a:solidFill>
                      <a:schemeClr val="bg1"/>
                    </a:solidFill>
                  </a:rPr>
                  <a:t>Construction</a:t>
                </a:r>
                <a:br>
                  <a:rPr lang="en-US" sz="1200" i="0">
                    <a:solidFill>
                      <a:schemeClr val="bg1"/>
                    </a:solidFill>
                  </a:rPr>
                </a:br>
                <a:r>
                  <a:rPr lang="en-US" sz="1200" i="0">
                    <a:solidFill>
                      <a:schemeClr val="bg1"/>
                    </a:solidFill>
                  </a:rPr>
                  <a:t>Supplies,</a:t>
                </a:r>
                <a:br>
                  <a:rPr lang="en-US" sz="1200" i="0">
                    <a:solidFill>
                      <a:schemeClr val="bg1"/>
                    </a:solidFill>
                  </a:rPr>
                </a:br>
                <a:r>
                  <a:rPr lang="en-US" sz="1200" i="0">
                    <a:solidFill>
                      <a:schemeClr val="bg1"/>
                    </a:solidFill>
                  </a:rPr>
                  <a:t> Tools</a:t>
                </a:r>
              </a:p>
            </p:txBody>
          </p:sp>
        </p:grpSp>
        <p:sp>
          <p:nvSpPr>
            <p:cNvPr id="6162" name="Text Box 20"/>
            <p:cNvSpPr txBox="1">
              <a:spLocks noChangeArrowheads="1"/>
            </p:cNvSpPr>
            <p:nvPr/>
          </p:nvSpPr>
          <p:spPr bwMode="auto">
            <a:xfrm>
              <a:off x="792" y="2789"/>
              <a:ext cx="95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200" i="0">
                  <a:solidFill>
                    <a:schemeClr val="tx1"/>
                  </a:solidFill>
                </a:rPr>
                <a:t>Contractor’s Yard</a:t>
              </a:r>
            </a:p>
          </p:txBody>
        </p:sp>
        <p:sp>
          <p:nvSpPr>
            <p:cNvPr id="6163" name="Text Box 21"/>
            <p:cNvSpPr txBox="1">
              <a:spLocks noChangeArrowheads="1"/>
            </p:cNvSpPr>
            <p:nvPr/>
          </p:nvSpPr>
          <p:spPr bwMode="auto">
            <a:xfrm>
              <a:off x="2448" y="2789"/>
              <a:ext cx="9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200" i="0">
                  <a:solidFill>
                    <a:schemeClr val="tx1"/>
                  </a:solidFill>
                </a:rPr>
                <a:t>Temporary</a:t>
              </a:r>
              <a:br>
                <a:rPr lang="en-US" sz="1200" i="0">
                  <a:solidFill>
                    <a:schemeClr val="tx1"/>
                  </a:solidFill>
                </a:rPr>
              </a:br>
              <a:r>
                <a:rPr lang="en-US" sz="1200" i="0">
                  <a:solidFill>
                    <a:schemeClr val="tx1"/>
                  </a:solidFill>
                </a:rPr>
                <a:t>Yard; Near Site</a:t>
              </a: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568" y="2050"/>
              <a:ext cx="720" cy="720"/>
              <a:chOff x="2568" y="2050"/>
              <a:chExt cx="720" cy="720"/>
            </a:xfrm>
          </p:grpSpPr>
          <p:sp>
            <p:nvSpPr>
              <p:cNvPr id="404503" name="Oval 23"/>
              <p:cNvSpPr>
                <a:spLocks noChangeArrowheads="1"/>
              </p:cNvSpPr>
              <p:nvPr/>
            </p:nvSpPr>
            <p:spPr bwMode="auto">
              <a:xfrm>
                <a:off x="2568" y="2050"/>
                <a:ext cx="720" cy="72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9" name="Text Box 24"/>
              <p:cNvSpPr txBox="1">
                <a:spLocks noChangeArrowheads="1"/>
              </p:cNvSpPr>
              <p:nvPr/>
            </p:nvSpPr>
            <p:spPr bwMode="auto">
              <a:xfrm>
                <a:off x="2608" y="2151"/>
                <a:ext cx="640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</a:pPr>
                <a:r>
                  <a:rPr lang="en-US" sz="1200" i="0">
                    <a:solidFill>
                      <a:schemeClr val="bg1"/>
                    </a:solidFill>
                  </a:rPr>
                  <a:t>Equipment,</a:t>
                </a:r>
                <a:br>
                  <a:rPr lang="en-US" sz="1200" i="0">
                    <a:solidFill>
                      <a:schemeClr val="bg1"/>
                    </a:solidFill>
                  </a:rPr>
                </a:br>
                <a:r>
                  <a:rPr lang="en-US" sz="1200" i="0">
                    <a:solidFill>
                      <a:schemeClr val="bg1"/>
                    </a:solidFill>
                  </a:rPr>
                  <a:t>Forms, </a:t>
                </a:r>
                <a:br>
                  <a:rPr lang="en-US" sz="1200" i="0">
                    <a:solidFill>
                      <a:schemeClr val="bg1"/>
                    </a:solidFill>
                  </a:rPr>
                </a:br>
                <a:r>
                  <a:rPr lang="en-US" sz="1200" i="0">
                    <a:solidFill>
                      <a:schemeClr val="bg1"/>
                    </a:solidFill>
                  </a:rPr>
                  <a:t>Trucks,</a:t>
                </a:r>
                <a:br>
                  <a:rPr lang="en-US" sz="1200" i="0">
                    <a:solidFill>
                      <a:schemeClr val="bg1"/>
                    </a:solidFill>
                  </a:rPr>
                </a:br>
                <a:r>
                  <a:rPr lang="en-US" sz="1200" i="0">
                    <a:solidFill>
                      <a:schemeClr val="bg1"/>
                    </a:solidFill>
                  </a:rPr>
                  <a:t>etc.</a:t>
                </a:r>
              </a:p>
            </p:txBody>
          </p:sp>
        </p:grpSp>
        <p:sp>
          <p:nvSpPr>
            <p:cNvPr id="6165" name="Line 25"/>
            <p:cNvSpPr>
              <a:spLocks noChangeShapeType="1"/>
            </p:cNvSpPr>
            <p:nvPr/>
          </p:nvSpPr>
          <p:spPr bwMode="auto">
            <a:xfrm>
              <a:off x="2936" y="1632"/>
              <a:ext cx="0" cy="415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6"/>
            <p:cNvSpPr>
              <a:spLocks noChangeShapeType="1"/>
            </p:cNvSpPr>
            <p:nvPr/>
          </p:nvSpPr>
          <p:spPr bwMode="auto">
            <a:xfrm>
              <a:off x="1584" y="2408"/>
              <a:ext cx="979" cy="0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7"/>
            <p:cNvSpPr>
              <a:spLocks noChangeShapeType="1"/>
            </p:cNvSpPr>
            <p:nvPr/>
          </p:nvSpPr>
          <p:spPr bwMode="auto">
            <a:xfrm flipV="1">
              <a:off x="1536" y="1632"/>
              <a:ext cx="1104" cy="528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Example: Food Processing and Distribution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4922838"/>
            <a:ext cx="8229600" cy="2011362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</a:pPr>
            <a:r>
              <a:rPr lang="en-US" sz="2400" b="0" dirty="0" smtClean="0"/>
              <a:t>Transportation and shipment size: to warehouse, distributor, D/Cs, supermarkets’ D/Cs is rail carload and truckload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</a:pPr>
            <a:r>
              <a:rPr lang="en-US" sz="2400" b="0" dirty="0" smtClean="0"/>
              <a:t>Distribution: Slow, predictable. Finished goods are nationwide; D/Cs are regional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4825" y="1371600"/>
            <a:ext cx="8410575" cy="3378200"/>
            <a:chOff x="318" y="864"/>
            <a:chExt cx="5298" cy="2128"/>
          </a:xfrm>
        </p:grpSpPr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 flipV="1">
              <a:off x="4032" y="1056"/>
              <a:ext cx="864" cy="512"/>
            </a:xfrm>
            <a:custGeom>
              <a:avLst/>
              <a:gdLst>
                <a:gd name="T0" fmla="*/ 25 w 21600"/>
                <a:gd name="T1" fmla="*/ 0 h 21600"/>
                <a:gd name="T2" fmla="*/ 15 w 21600"/>
                <a:gd name="T3" fmla="*/ 4 h 21600"/>
                <a:gd name="T4" fmla="*/ 0 w 21600"/>
                <a:gd name="T5" fmla="*/ 10 h 21600"/>
                <a:gd name="T6" fmla="*/ 15 w 21600"/>
                <a:gd name="T7" fmla="*/ 12 h 21600"/>
                <a:gd name="T8" fmla="*/ 30 w 21600"/>
                <a:gd name="T9" fmla="*/ 8 h 21600"/>
                <a:gd name="T10" fmla="*/ 35 w 21600"/>
                <a:gd name="T11" fmla="*/ 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86 h 21600"/>
                <a:gd name="T20" fmla="*/ 185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lIns="63500" tIns="25400" rIns="63500" bIns="25400" anchor="ctr">
              <a:spAutoFit/>
            </a:bodyPr>
            <a:lstStyle/>
            <a:p>
              <a:endParaRPr lang="en-US"/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4032" y="2170"/>
              <a:ext cx="864" cy="512"/>
            </a:xfrm>
            <a:custGeom>
              <a:avLst/>
              <a:gdLst>
                <a:gd name="T0" fmla="*/ 25 w 21600"/>
                <a:gd name="T1" fmla="*/ 0 h 21600"/>
                <a:gd name="T2" fmla="*/ 15 w 21600"/>
                <a:gd name="T3" fmla="*/ 4 h 21600"/>
                <a:gd name="T4" fmla="*/ 0 w 21600"/>
                <a:gd name="T5" fmla="*/ 10 h 21600"/>
                <a:gd name="T6" fmla="*/ 15 w 21600"/>
                <a:gd name="T7" fmla="*/ 12 h 21600"/>
                <a:gd name="T8" fmla="*/ 30 w 21600"/>
                <a:gd name="T9" fmla="*/ 8 h 21600"/>
                <a:gd name="T10" fmla="*/ 35 w 21600"/>
                <a:gd name="T11" fmla="*/ 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86 h 21600"/>
                <a:gd name="T20" fmla="*/ 185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lIns="63500" tIns="25400" rIns="63500" bIns="25400" anchor="ctr">
              <a:spAutoFit/>
            </a:bodyPr>
            <a:lstStyle/>
            <a:p>
              <a:endParaRPr lang="en-US"/>
            </a:p>
          </p:txBody>
        </p:sp>
        <p:sp>
          <p:nvSpPr>
            <p:cNvPr id="7175" name="AutoShape 7"/>
            <p:cNvSpPr>
              <a:spLocks noChangeArrowheads="1"/>
            </p:cNvSpPr>
            <p:nvPr/>
          </p:nvSpPr>
          <p:spPr bwMode="auto">
            <a:xfrm rot="5400000">
              <a:off x="1864" y="1576"/>
              <a:ext cx="624" cy="432"/>
            </a:xfrm>
            <a:prstGeom prst="rightArrow">
              <a:avLst>
                <a:gd name="adj1" fmla="val 50000"/>
                <a:gd name="adj2" fmla="val 36111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448" y="1128"/>
              <a:ext cx="624" cy="432"/>
            </a:xfrm>
            <a:prstGeom prst="rightArrow">
              <a:avLst>
                <a:gd name="adj1" fmla="val 50000"/>
                <a:gd name="adj2" fmla="val 36111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2448" y="2178"/>
              <a:ext cx="624" cy="432"/>
            </a:xfrm>
            <a:prstGeom prst="rightArrow">
              <a:avLst>
                <a:gd name="adj1" fmla="val 50000"/>
                <a:gd name="adj2" fmla="val 36111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1064" y="1128"/>
              <a:ext cx="624" cy="432"/>
            </a:xfrm>
            <a:prstGeom prst="rightArrow">
              <a:avLst>
                <a:gd name="adj1" fmla="val 50000"/>
                <a:gd name="adj2" fmla="val 36111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4835" y="1288"/>
              <a:ext cx="7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Supermarkets’</a:t>
              </a:r>
              <a:br>
                <a:rPr lang="en-US" sz="1200" i="0">
                  <a:solidFill>
                    <a:schemeClr val="tx1"/>
                  </a:solidFill>
                </a:rPr>
              </a:br>
              <a:r>
                <a:rPr lang="en-US" sz="1200" i="0">
                  <a:solidFill>
                    <a:schemeClr val="tx1"/>
                  </a:solidFill>
                </a:rPr>
                <a:t>Regional D/C</a:t>
              </a:r>
            </a:p>
          </p:txBody>
        </p:sp>
        <p:sp>
          <p:nvSpPr>
            <p:cNvPr id="405516" name="Rectangle 12"/>
            <p:cNvSpPr>
              <a:spLocks noChangeArrowheads="1"/>
            </p:cNvSpPr>
            <p:nvPr/>
          </p:nvSpPr>
          <p:spPr bwMode="auto">
            <a:xfrm>
              <a:off x="4464" y="1580"/>
              <a:ext cx="950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4465" y="1724"/>
              <a:ext cx="9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Flow Thru;</a:t>
              </a:r>
              <a:br>
                <a:rPr lang="en-US" sz="1200" i="0">
                  <a:solidFill>
                    <a:schemeClr val="tx1"/>
                  </a:solidFill>
                </a:rPr>
              </a:br>
              <a:r>
                <a:rPr lang="en-US" sz="1200" i="0">
                  <a:solidFill>
                    <a:schemeClr val="tx1"/>
                  </a:solidFill>
                </a:rPr>
                <a:t>Consolidations</a:t>
              </a: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318" y="864"/>
              <a:ext cx="9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Growers</a:t>
              </a:r>
            </a:p>
          </p:txBody>
        </p:sp>
        <p:sp>
          <p:nvSpPr>
            <p:cNvPr id="405519" name="Rectangle 15"/>
            <p:cNvSpPr>
              <a:spLocks noChangeArrowheads="1"/>
            </p:cNvSpPr>
            <p:nvPr/>
          </p:nvSpPr>
          <p:spPr bwMode="auto">
            <a:xfrm>
              <a:off x="318" y="1058"/>
              <a:ext cx="950" cy="57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318" y="1145"/>
              <a:ext cx="9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Harvest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Slaughter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Ship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704" y="864"/>
              <a:ext cx="9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Processing Plant</a:t>
              </a:r>
            </a:p>
          </p:txBody>
        </p:sp>
        <p:sp>
          <p:nvSpPr>
            <p:cNvPr id="405522" name="Rectangle 18"/>
            <p:cNvSpPr>
              <a:spLocks noChangeArrowheads="1"/>
            </p:cNvSpPr>
            <p:nvPr/>
          </p:nvSpPr>
          <p:spPr bwMode="auto">
            <a:xfrm>
              <a:off x="1700" y="1058"/>
              <a:ext cx="95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1699" y="1145"/>
              <a:ext cx="9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Can, Dress,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 Freeze, Protect,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Inventory</a:t>
              </a: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1702" y="2704"/>
              <a:ext cx="9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Warehouse</a:t>
              </a:r>
              <a:br>
                <a:rPr lang="en-US" sz="1200" i="0">
                  <a:solidFill>
                    <a:schemeClr val="tx1"/>
                  </a:solidFill>
                </a:rPr>
              </a:br>
              <a:r>
                <a:rPr lang="en-US" sz="1200" i="0">
                  <a:solidFill>
                    <a:schemeClr val="tx1"/>
                  </a:solidFill>
                </a:rPr>
                <a:t>at Origin</a:t>
              </a:r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702" y="2106"/>
              <a:ext cx="950" cy="576"/>
              <a:chOff x="1706" y="2018"/>
              <a:chExt cx="950" cy="576"/>
            </a:xfrm>
          </p:grpSpPr>
          <p:sp>
            <p:nvSpPr>
              <p:cNvPr id="405526" name="Rectangle 22"/>
              <p:cNvSpPr>
                <a:spLocks noChangeArrowheads="1"/>
              </p:cNvSpPr>
              <p:nvPr/>
            </p:nvSpPr>
            <p:spPr bwMode="auto">
              <a:xfrm>
                <a:off x="1706" y="2018"/>
                <a:ext cx="950" cy="576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7" name="Text Box 23"/>
              <p:cNvSpPr txBox="1">
                <a:spLocks noChangeArrowheads="1"/>
              </p:cNvSpPr>
              <p:nvPr/>
            </p:nvSpPr>
            <p:spPr bwMode="auto">
              <a:xfrm>
                <a:off x="1706" y="2219"/>
                <a:ext cx="95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 eaLnBrk="1" hangingPunct="1">
                  <a:lnSpc>
                    <a:spcPct val="100000"/>
                  </a:lnSpc>
                </a:pPr>
                <a:r>
                  <a:rPr lang="en-US" sz="1200" i="0">
                    <a:solidFill>
                      <a:schemeClr val="bg1"/>
                    </a:solidFill>
                  </a:rPr>
                  <a:t>Inventory</a:t>
                </a:r>
              </a:p>
            </p:txBody>
          </p:sp>
        </p:grpSp>
        <p:sp>
          <p:nvSpPr>
            <p:cNvPr id="7190" name="Text Box 24"/>
            <p:cNvSpPr txBox="1">
              <a:spLocks noChangeArrowheads="1"/>
            </p:cNvSpPr>
            <p:nvPr/>
          </p:nvSpPr>
          <p:spPr bwMode="auto">
            <a:xfrm>
              <a:off x="3254" y="864"/>
              <a:ext cx="6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Distributor</a:t>
              </a:r>
            </a:p>
          </p:txBody>
        </p:sp>
        <p:sp>
          <p:nvSpPr>
            <p:cNvPr id="405529" name="Rectangle 25"/>
            <p:cNvSpPr>
              <a:spLocks noChangeArrowheads="1"/>
            </p:cNvSpPr>
            <p:nvPr/>
          </p:nvSpPr>
          <p:spPr bwMode="auto">
            <a:xfrm>
              <a:off x="3082" y="1056"/>
              <a:ext cx="950" cy="57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2" name="Text Box 26"/>
            <p:cNvSpPr txBox="1">
              <a:spLocks noChangeArrowheads="1"/>
            </p:cNvSpPr>
            <p:nvPr/>
          </p:nvSpPr>
          <p:spPr bwMode="auto">
            <a:xfrm>
              <a:off x="3082" y="1248"/>
              <a:ext cx="9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Inventory</a:t>
              </a:r>
            </a:p>
          </p:txBody>
        </p:sp>
        <p:sp>
          <p:nvSpPr>
            <p:cNvPr id="7193" name="Text Box 27"/>
            <p:cNvSpPr txBox="1">
              <a:spLocks noChangeArrowheads="1"/>
            </p:cNvSpPr>
            <p:nvPr/>
          </p:nvSpPr>
          <p:spPr bwMode="auto">
            <a:xfrm>
              <a:off x="3082" y="2704"/>
              <a:ext cx="9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Regional D/Cs</a:t>
              </a:r>
            </a:p>
          </p:txBody>
        </p:sp>
        <p:sp>
          <p:nvSpPr>
            <p:cNvPr id="405532" name="Rectangle 28"/>
            <p:cNvSpPr>
              <a:spLocks noChangeArrowheads="1"/>
            </p:cNvSpPr>
            <p:nvPr/>
          </p:nvSpPr>
          <p:spPr bwMode="auto">
            <a:xfrm>
              <a:off x="3082" y="2106"/>
              <a:ext cx="950" cy="57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5" name="Text Box 29"/>
            <p:cNvSpPr txBox="1">
              <a:spLocks noChangeArrowheads="1"/>
            </p:cNvSpPr>
            <p:nvPr/>
          </p:nvSpPr>
          <p:spPr bwMode="auto">
            <a:xfrm>
              <a:off x="3082" y="2296"/>
              <a:ext cx="9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Inventory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CornerGraphic_Fini">
  <a:themeElements>
    <a:clrScheme name="CornerGraphic_CS">
      <a:dk1>
        <a:srgbClr val="000000"/>
      </a:dk1>
      <a:lt1>
        <a:srgbClr val="FFFFFF"/>
      </a:lt1>
      <a:dk2>
        <a:srgbClr val="003A69"/>
      </a:dk2>
      <a:lt2>
        <a:srgbClr val="FFFFFF"/>
      </a:lt2>
      <a:accent1>
        <a:srgbClr val="CD912D"/>
      </a:accent1>
      <a:accent2>
        <a:srgbClr val="7092A5"/>
      </a:accent2>
      <a:accent3>
        <a:srgbClr val="009F50"/>
      </a:accent3>
      <a:accent4>
        <a:srgbClr val="DCCD9B"/>
      </a:accent4>
      <a:accent5>
        <a:srgbClr val="084CA1"/>
      </a:accent5>
      <a:accent6>
        <a:srgbClr val="C52B1C"/>
      </a:accent6>
      <a:hlink>
        <a:srgbClr val="C26558"/>
      </a:hlink>
      <a:folHlink>
        <a:srgbClr val="C7C8CA"/>
      </a:folHlink>
    </a:clrScheme>
    <a:fontScheme name="CornerGraphic_C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ornerGraphic_CS">
      <a:fillStyleLst>
        <a:gradFill rotWithShape="1">
          <a:gsLst>
            <a:gs pos="0">
              <a:schemeClr val="phClr">
                <a:tint val="50000"/>
              </a:schemeClr>
            </a:gs>
            <a:gs pos="100000">
              <a:schemeClr val="phClr"/>
            </a:gs>
          </a:gsLst>
          <a:lin ang="54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00000"/>
              </a:schemeClr>
            </a:gs>
            <a:gs pos="100000">
              <a:schemeClr val="phClr">
                <a:lumMod val="2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CS_CornerGraphic_Fini</Template>
  <TotalTime>761</TotalTime>
  <Words>425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CS_CornerGraphic_Fini</vt:lpstr>
      <vt:lpstr>Collecting Local Freight Data – Washington Potatoes</vt:lpstr>
      <vt:lpstr>Collecting Local Freight Data – Diesel Distribution</vt:lpstr>
      <vt:lpstr>Collecting Local Freight Data – Diesel Distribution  (continued)</vt:lpstr>
      <vt:lpstr>Development of Generic Supply Chain Descriptions</vt:lpstr>
      <vt:lpstr>Development of Generic Supply Chain Descriptions (continued)</vt:lpstr>
      <vt:lpstr>Supply Chain Example:  Supermarket</vt:lpstr>
      <vt:lpstr>Example:  Construction</vt:lpstr>
      <vt:lpstr>Example: Food Processing and Distribution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Dike Ahanotu</dc:creator>
  <cp:lastModifiedBy>Anne Goodchild</cp:lastModifiedBy>
  <cp:revision>77</cp:revision>
  <dcterms:created xsi:type="dcterms:W3CDTF">2010-05-26T14:41:33Z</dcterms:created>
  <dcterms:modified xsi:type="dcterms:W3CDTF">2010-07-23T20:16:30Z</dcterms:modified>
</cp:coreProperties>
</file>