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Lst>
  <p:notesMasterIdLst>
    <p:notesMasterId r:id="rId12"/>
  </p:notesMasterIdLst>
  <p:sldIdLst>
    <p:sldId id="256" r:id="rId2"/>
    <p:sldId id="257" r:id="rId3"/>
    <p:sldId id="258" r:id="rId4"/>
    <p:sldId id="269" r:id="rId5"/>
    <p:sldId id="260" r:id="rId6"/>
    <p:sldId id="261" r:id="rId7"/>
    <p:sldId id="262" r:id="rId8"/>
    <p:sldId id="265" r:id="rId9"/>
    <p:sldId id="266" r:id="rId10"/>
    <p:sldId id="267"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0" autoAdjust="0"/>
    <p:restoredTop sz="82653" autoAdjust="0"/>
  </p:normalViewPr>
  <p:slideViewPr>
    <p:cSldViewPr>
      <p:cViewPr varScale="1">
        <p:scale>
          <a:sx n="63" d="100"/>
          <a:sy n="63" d="100"/>
        </p:scale>
        <p:origin x="-153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CCDBDD-B3D1-45B3-9148-02177DC7797E}" type="datetimeFigureOut">
              <a:rPr lang="zh-TW" altLang="en-US" smtClean="0"/>
              <a:pPr/>
              <a:t>2010/12/7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5A309E-CECC-4E47-AA3F-480A07F5E3C5}" type="slidenum">
              <a:rPr lang="zh-TW" altLang="en-US" smtClean="0"/>
              <a:pPr/>
              <a:t>‹#›</a:t>
            </a:fld>
            <a:endParaRPr lang="zh-TW" altLang="en-US"/>
          </a:p>
        </p:txBody>
      </p:sp>
    </p:spTree>
    <p:extLst>
      <p:ext uri="{BB962C8B-B14F-4D97-AF65-F5344CB8AC3E}">
        <p14:creationId xmlns:p14="http://schemas.microsoft.com/office/powerpoint/2010/main" val="291167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CE5A309E-CECC-4E47-AA3F-480A07F5E3C5}" type="slidenum">
              <a:rPr lang="zh-TW" altLang="en-US" smtClean="0"/>
              <a:pPr/>
              <a:t>1</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We will be focusing specifically on Seattle</a:t>
            </a:r>
            <a:r>
              <a:rPr lang="en-US" altLang="zh-TW" baseline="0" dirty="0" smtClean="0"/>
              <a:t> </a:t>
            </a:r>
            <a:r>
              <a:rPr lang="en-US" altLang="zh-TW" dirty="0" smtClean="0"/>
              <a:t>residential areas</a:t>
            </a:r>
          </a:p>
          <a:p>
            <a:endParaRPr lang="zh-TW" altLang="en-US" dirty="0"/>
          </a:p>
        </p:txBody>
      </p:sp>
      <p:sp>
        <p:nvSpPr>
          <p:cNvPr id="4" name="投影片編號版面配置區 3"/>
          <p:cNvSpPr>
            <a:spLocks noGrp="1"/>
          </p:cNvSpPr>
          <p:nvPr>
            <p:ph type="sldNum" sz="quarter" idx="10"/>
          </p:nvPr>
        </p:nvSpPr>
        <p:spPr/>
        <p:txBody>
          <a:bodyPr/>
          <a:lstStyle/>
          <a:p>
            <a:fld id="{CE5A309E-CECC-4E47-AA3F-480A07F5E3C5}" type="slidenum">
              <a:rPr lang="zh-TW" altLang="en-US" smtClean="0"/>
              <a:pPr/>
              <a:t>2</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err="1" smtClean="0"/>
              <a:t>Adnan</a:t>
            </a:r>
            <a:r>
              <a:rPr lang="en-US" altLang="zh-TW" dirty="0" smtClean="0"/>
              <a:t>: Our data constraints are as follows: The soil type needed for the onsite wastewater treatment system are anything but clay and silt because clay and silt are impermeable, which would prevent the natural filtration that the wastewater should undergo. We determined our residential parcel size should be at least roughly 4000 square feet, which includes a Seattle average 2000 square foot house and calculations we made based off of the Washington state regulations of on site sewage systems for the size of the treatment system. To avoid our water being contaminated we will avoid wetlands by placing a buffer of 100 ft around the wetlands. A slope of less than 40 percent is required to avoid build up of sludge within the naturally permeable soil filtration system.</a:t>
            </a:r>
            <a:endParaRPr lang="zh-TW" altLang="en-US" dirty="0"/>
          </a:p>
        </p:txBody>
      </p:sp>
      <p:sp>
        <p:nvSpPr>
          <p:cNvPr id="4" name="投影片編號版面配置區 3"/>
          <p:cNvSpPr>
            <a:spLocks noGrp="1"/>
          </p:cNvSpPr>
          <p:nvPr>
            <p:ph type="sldNum" sz="quarter" idx="10"/>
          </p:nvPr>
        </p:nvSpPr>
        <p:spPr/>
        <p:txBody>
          <a:bodyPr/>
          <a:lstStyle/>
          <a:p>
            <a:fld id="{CE5A309E-CECC-4E47-AA3F-480A07F5E3C5}" type="slidenum">
              <a:rPr lang="zh-TW" altLang="en-US" smtClean="0"/>
              <a:pPr/>
              <a:t>3</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5A309E-CECC-4E47-AA3F-480A07F5E3C5}" type="slidenum">
              <a:rPr lang="zh-TW" altLang="en-US" smtClean="0"/>
              <a:pPr/>
              <a:t>6</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union</a:t>
            </a:r>
            <a:r>
              <a:rPr lang="en-US" baseline="0" dirty="0" smtClean="0"/>
              <a:t> dissolved</a:t>
            </a:r>
            <a:r>
              <a:rPr lang="en-US" dirty="0" smtClean="0"/>
              <a:t> all the criteria in one layer and we</a:t>
            </a:r>
            <a:r>
              <a:rPr lang="en-US" baseline="0" dirty="0" smtClean="0"/>
              <a:t> use that to clip our residential parcels that are greater than 400 square feet. And here is our result.</a:t>
            </a:r>
          </a:p>
          <a:p>
            <a:r>
              <a:rPr lang="en-US" baseline="0" dirty="0" smtClean="0"/>
              <a:t>The red shows the residential areas good for onsite wastewater treatment systems. </a:t>
            </a:r>
          </a:p>
          <a:p>
            <a:endParaRPr lang="en-US" baseline="0" dirty="0" smtClean="0"/>
          </a:p>
          <a:p>
            <a:r>
              <a:rPr lang="en-US" baseline="0" dirty="0" smtClean="0"/>
              <a:t>And it makes sense because all the residents are located mostly on the outer skirt of Seattle, and our result shows that characteristic.</a:t>
            </a:r>
            <a:endParaRPr lang="en-US" dirty="0"/>
          </a:p>
        </p:txBody>
      </p:sp>
      <p:sp>
        <p:nvSpPr>
          <p:cNvPr id="4" name="Slide Number Placeholder 3"/>
          <p:cNvSpPr>
            <a:spLocks noGrp="1"/>
          </p:cNvSpPr>
          <p:nvPr>
            <p:ph type="sldNum" sz="quarter" idx="10"/>
          </p:nvPr>
        </p:nvSpPr>
        <p:spPr/>
        <p:txBody>
          <a:bodyPr/>
          <a:lstStyle/>
          <a:p>
            <a:fld id="{CE5A309E-CECC-4E47-AA3F-480A07F5E3C5}" type="slidenum">
              <a:rPr lang="zh-TW" altLang="en-US" smtClean="0"/>
              <a:pPr/>
              <a:t>8</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Less cost because less construction material is needed.</a:t>
            </a:r>
            <a:r>
              <a:rPr lang="en-US" altLang="zh-TW" baseline="0" dirty="0" smtClean="0"/>
              <a:t> More sustainable because not only does construction work is reduced, but also allows more water reuse opportunity.</a:t>
            </a:r>
            <a:endParaRPr lang="zh-TW" altLang="en-US" dirty="0"/>
          </a:p>
        </p:txBody>
      </p:sp>
      <p:sp>
        <p:nvSpPr>
          <p:cNvPr id="4" name="投影片編號版面配置區 3"/>
          <p:cNvSpPr>
            <a:spLocks noGrp="1"/>
          </p:cNvSpPr>
          <p:nvPr>
            <p:ph type="sldNum" sz="quarter" idx="10"/>
          </p:nvPr>
        </p:nvSpPr>
        <p:spPr/>
        <p:txBody>
          <a:bodyPr/>
          <a:lstStyle/>
          <a:p>
            <a:fld id="{CE5A309E-CECC-4E47-AA3F-480A07F5E3C5}" type="slidenum">
              <a:rPr lang="zh-TW" altLang="en-US" smtClean="0"/>
              <a:pPr/>
              <a:t>9</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9" name="標題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30" name="日期版面配置區 29"/>
          <p:cNvSpPr>
            <a:spLocks noGrp="1"/>
          </p:cNvSpPr>
          <p:nvPr>
            <p:ph type="dt" sz="half" idx="10"/>
          </p:nvPr>
        </p:nvSpPr>
        <p:spPr/>
        <p:txBody>
          <a:bodyPr/>
          <a:lstStyle/>
          <a:p>
            <a:fld id="{4F407E05-DF67-4D79-9D95-8368DDCC1BCC}" type="datetimeFigureOut">
              <a:rPr lang="en-US" altLang="zh-TW" smtClean="0"/>
              <a:pPr/>
              <a:t>12/7/2010</a:t>
            </a:fld>
            <a:endParaRPr lang="en-US" altLang="zh-TW"/>
          </a:p>
        </p:txBody>
      </p:sp>
      <p:sp>
        <p:nvSpPr>
          <p:cNvPr id="19" name="頁尾版面配置區 18"/>
          <p:cNvSpPr>
            <a:spLocks noGrp="1"/>
          </p:cNvSpPr>
          <p:nvPr>
            <p:ph type="ftr" sz="quarter" idx="11"/>
          </p:nvPr>
        </p:nvSpPr>
        <p:spPr/>
        <p:txBody>
          <a:bodyPr/>
          <a:lstStyle/>
          <a:p>
            <a:endParaRPr lang="zh-TW" altLang="zh-TW"/>
          </a:p>
        </p:txBody>
      </p:sp>
      <p:sp>
        <p:nvSpPr>
          <p:cNvPr id="27" name="投影片編號版面配置區 26"/>
          <p:cNvSpPr>
            <a:spLocks noGrp="1"/>
          </p:cNvSpPr>
          <p:nvPr>
            <p:ph type="sldNum" sz="quarter" idx="12"/>
          </p:nvPr>
        </p:nvSpPr>
        <p:spPr/>
        <p:txBody>
          <a:bodyPr/>
          <a:lstStyle/>
          <a:p>
            <a:fld id="{690F82E4-D7F6-4106-AFBB-6325EA99E060}" type="slidenum">
              <a:rPr lang="en-US" altLang="zh-TW" smtClean="0"/>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4F407E05-DF67-4D79-9D95-8368DDCC1BCC}" type="datetimeFigureOut">
              <a:rPr lang="en-US" altLang="zh-TW" smtClean="0"/>
              <a:pPr/>
              <a:t>12/7/2010</a:t>
            </a:fld>
            <a:endParaRPr lang="en-US" altLang="zh-TW"/>
          </a:p>
        </p:txBody>
      </p:sp>
      <p:sp>
        <p:nvSpPr>
          <p:cNvPr id="5" name="頁尾版面配置區 4"/>
          <p:cNvSpPr>
            <a:spLocks noGrp="1"/>
          </p:cNvSpPr>
          <p:nvPr>
            <p:ph type="ftr" sz="quarter" idx="11"/>
          </p:nvPr>
        </p:nvSpPr>
        <p:spPr/>
        <p:txBody>
          <a:bodyPr/>
          <a:lstStyle/>
          <a:p>
            <a:endParaRPr lang="zh-TW" altLang="zh-TW"/>
          </a:p>
        </p:txBody>
      </p:sp>
      <p:sp>
        <p:nvSpPr>
          <p:cNvPr id="6" name="投影片編號版面配置區 5"/>
          <p:cNvSpPr>
            <a:spLocks noGrp="1"/>
          </p:cNvSpPr>
          <p:nvPr>
            <p:ph type="sldNum" sz="quarter" idx="12"/>
          </p:nvPr>
        </p:nvSpPr>
        <p:spPr/>
        <p:txBody>
          <a:bodyPr/>
          <a:lstStyle/>
          <a:p>
            <a:fld id="{690F82E4-D7F6-4106-AFBB-6325EA99E060}" type="slidenum">
              <a:rPr lang="en-US" altLang="zh-TW" smtClean="0"/>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914401"/>
            <a:ext cx="2057400" cy="52117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914401"/>
            <a:ext cx="6019800" cy="5211763"/>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4F407E05-DF67-4D79-9D95-8368DDCC1BCC}" type="datetimeFigureOut">
              <a:rPr lang="en-US" altLang="zh-TW" smtClean="0"/>
              <a:pPr/>
              <a:t>12/7/2010</a:t>
            </a:fld>
            <a:endParaRPr lang="en-US" altLang="zh-TW"/>
          </a:p>
        </p:txBody>
      </p:sp>
      <p:sp>
        <p:nvSpPr>
          <p:cNvPr id="5" name="頁尾版面配置區 4"/>
          <p:cNvSpPr>
            <a:spLocks noGrp="1"/>
          </p:cNvSpPr>
          <p:nvPr>
            <p:ph type="ftr" sz="quarter" idx="11"/>
          </p:nvPr>
        </p:nvSpPr>
        <p:spPr/>
        <p:txBody>
          <a:bodyPr/>
          <a:lstStyle/>
          <a:p>
            <a:endParaRPr lang="zh-TW" altLang="zh-TW"/>
          </a:p>
        </p:txBody>
      </p:sp>
      <p:sp>
        <p:nvSpPr>
          <p:cNvPr id="6" name="投影片編號版面配置區 5"/>
          <p:cNvSpPr>
            <a:spLocks noGrp="1"/>
          </p:cNvSpPr>
          <p:nvPr>
            <p:ph type="sldNum" sz="quarter" idx="12"/>
          </p:nvPr>
        </p:nvSpPr>
        <p:spPr/>
        <p:txBody>
          <a:bodyPr/>
          <a:lstStyle/>
          <a:p>
            <a:fld id="{690F82E4-D7F6-4106-AFBB-6325EA99E060}" type="slidenum">
              <a:rPr lang="en-US" altLang="zh-TW" smtClean="0"/>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4F407E05-DF67-4D79-9D95-8368DDCC1BCC}" type="datetimeFigureOut">
              <a:rPr lang="en-US" altLang="zh-TW" smtClean="0"/>
              <a:pPr/>
              <a:t>12/7/2010</a:t>
            </a:fld>
            <a:endParaRPr lang="en-US" altLang="zh-TW"/>
          </a:p>
        </p:txBody>
      </p:sp>
      <p:sp>
        <p:nvSpPr>
          <p:cNvPr id="5" name="頁尾版面配置區 4"/>
          <p:cNvSpPr>
            <a:spLocks noGrp="1"/>
          </p:cNvSpPr>
          <p:nvPr>
            <p:ph type="ftr" sz="quarter" idx="11"/>
          </p:nvPr>
        </p:nvSpPr>
        <p:spPr/>
        <p:txBody>
          <a:bodyPr/>
          <a:lstStyle/>
          <a:p>
            <a:endParaRPr lang="zh-TW" altLang="zh-TW"/>
          </a:p>
        </p:txBody>
      </p:sp>
      <p:sp>
        <p:nvSpPr>
          <p:cNvPr id="6" name="投影片編號版面配置區 5"/>
          <p:cNvSpPr>
            <a:spLocks noGrp="1"/>
          </p:cNvSpPr>
          <p:nvPr>
            <p:ph type="sldNum" sz="quarter" idx="12"/>
          </p:nvPr>
        </p:nvSpPr>
        <p:spPr/>
        <p:txBody>
          <a:bodyPr/>
          <a:lstStyle/>
          <a:p>
            <a:fld id="{690F82E4-D7F6-4106-AFBB-6325EA99E060}" type="slidenum">
              <a:rPr lang="en-US" altLang="zh-TW" smtClean="0"/>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4F407E05-DF67-4D79-9D95-8368DDCC1BCC}" type="datetimeFigureOut">
              <a:rPr lang="en-US" altLang="zh-TW" smtClean="0"/>
              <a:pPr/>
              <a:t>12/7/2010</a:t>
            </a:fld>
            <a:endParaRPr lang="en-US" altLang="zh-TW"/>
          </a:p>
        </p:txBody>
      </p:sp>
      <p:sp>
        <p:nvSpPr>
          <p:cNvPr id="5" name="頁尾版面配置區 4"/>
          <p:cNvSpPr>
            <a:spLocks noGrp="1"/>
          </p:cNvSpPr>
          <p:nvPr>
            <p:ph type="ftr" sz="quarter" idx="11"/>
          </p:nvPr>
        </p:nvSpPr>
        <p:spPr/>
        <p:txBody>
          <a:bodyPr/>
          <a:lstStyle/>
          <a:p>
            <a:endParaRPr lang="zh-TW" altLang="zh-TW"/>
          </a:p>
        </p:txBody>
      </p:sp>
      <p:sp>
        <p:nvSpPr>
          <p:cNvPr id="6" name="投影片編號版面配置區 5"/>
          <p:cNvSpPr>
            <a:spLocks noGrp="1"/>
          </p:cNvSpPr>
          <p:nvPr>
            <p:ph type="sldNum" sz="quarter" idx="12"/>
          </p:nvPr>
        </p:nvSpPr>
        <p:spPr/>
        <p:txBody>
          <a:bodyPr/>
          <a:lstStyle/>
          <a:p>
            <a:fld id="{690F82E4-D7F6-4106-AFBB-6325EA99E060}" type="slidenum">
              <a:rPr lang="en-US" altLang="zh-TW" smtClean="0"/>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4F407E05-DF67-4D79-9D95-8368DDCC1BCC}" type="datetimeFigureOut">
              <a:rPr lang="en-US" altLang="zh-TW" smtClean="0"/>
              <a:pPr/>
              <a:t>12/7/2010</a:t>
            </a:fld>
            <a:endParaRPr lang="en-US" altLang="zh-TW"/>
          </a:p>
        </p:txBody>
      </p:sp>
      <p:sp>
        <p:nvSpPr>
          <p:cNvPr id="6" name="頁尾版面配置區 5"/>
          <p:cNvSpPr>
            <a:spLocks noGrp="1"/>
          </p:cNvSpPr>
          <p:nvPr>
            <p:ph type="ftr" sz="quarter" idx="11"/>
          </p:nvPr>
        </p:nvSpPr>
        <p:spPr/>
        <p:txBody>
          <a:bodyPr/>
          <a:lstStyle/>
          <a:p>
            <a:endParaRPr lang="zh-TW" altLang="zh-TW"/>
          </a:p>
        </p:txBody>
      </p:sp>
      <p:sp>
        <p:nvSpPr>
          <p:cNvPr id="7" name="投影片編號版面配置區 6"/>
          <p:cNvSpPr>
            <a:spLocks noGrp="1"/>
          </p:cNvSpPr>
          <p:nvPr>
            <p:ph type="sldNum" sz="quarter" idx="12"/>
          </p:nvPr>
        </p:nvSpPr>
        <p:spPr/>
        <p:txBody>
          <a:bodyPr/>
          <a:lstStyle/>
          <a:p>
            <a:fld id="{690F82E4-D7F6-4106-AFBB-6325EA99E060}" type="slidenum">
              <a:rPr lang="en-US" altLang="zh-TW" smtClean="0"/>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tIns="45720" anchor="b"/>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4F407E05-DF67-4D79-9D95-8368DDCC1BCC}" type="datetimeFigureOut">
              <a:rPr lang="en-US" altLang="zh-TW" smtClean="0"/>
              <a:pPr/>
              <a:t>12/7/2010</a:t>
            </a:fld>
            <a:endParaRPr lang="en-US" altLang="zh-TW"/>
          </a:p>
        </p:txBody>
      </p:sp>
      <p:sp>
        <p:nvSpPr>
          <p:cNvPr id="8" name="頁尾版面配置區 7"/>
          <p:cNvSpPr>
            <a:spLocks noGrp="1"/>
          </p:cNvSpPr>
          <p:nvPr>
            <p:ph type="ftr" sz="quarter" idx="11"/>
          </p:nvPr>
        </p:nvSpPr>
        <p:spPr/>
        <p:txBody>
          <a:bodyPr/>
          <a:lstStyle/>
          <a:p>
            <a:endParaRPr lang="zh-TW" altLang="zh-TW"/>
          </a:p>
        </p:txBody>
      </p:sp>
      <p:sp>
        <p:nvSpPr>
          <p:cNvPr id="9" name="投影片編號版面配置區 8"/>
          <p:cNvSpPr>
            <a:spLocks noGrp="1"/>
          </p:cNvSpPr>
          <p:nvPr>
            <p:ph type="sldNum" sz="quarter" idx="12"/>
          </p:nvPr>
        </p:nvSpPr>
        <p:spPr/>
        <p:txBody>
          <a:bodyPr/>
          <a:lstStyle/>
          <a:p>
            <a:fld id="{690F82E4-D7F6-4106-AFBB-6325EA99E060}" type="slidenum">
              <a:rPr lang="en-US" altLang="zh-TW" smtClean="0"/>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4F407E05-DF67-4D79-9D95-8368DDCC1BCC}" type="datetimeFigureOut">
              <a:rPr lang="en-US" altLang="zh-TW" smtClean="0"/>
              <a:pPr/>
              <a:t>12/7/2010</a:t>
            </a:fld>
            <a:endParaRPr lang="en-US" altLang="zh-TW"/>
          </a:p>
        </p:txBody>
      </p:sp>
      <p:sp>
        <p:nvSpPr>
          <p:cNvPr id="4" name="頁尾版面配置區 3"/>
          <p:cNvSpPr>
            <a:spLocks noGrp="1"/>
          </p:cNvSpPr>
          <p:nvPr>
            <p:ph type="ftr" sz="quarter" idx="11"/>
          </p:nvPr>
        </p:nvSpPr>
        <p:spPr/>
        <p:txBody>
          <a:bodyPr/>
          <a:lstStyle/>
          <a:p>
            <a:endParaRPr lang="zh-TW" altLang="zh-TW"/>
          </a:p>
        </p:txBody>
      </p:sp>
      <p:sp>
        <p:nvSpPr>
          <p:cNvPr id="5" name="投影片編號版面配置區 4"/>
          <p:cNvSpPr>
            <a:spLocks noGrp="1"/>
          </p:cNvSpPr>
          <p:nvPr>
            <p:ph type="sldNum" sz="quarter" idx="12"/>
          </p:nvPr>
        </p:nvSpPr>
        <p:spPr/>
        <p:txBody>
          <a:bodyPr/>
          <a:lstStyle/>
          <a:p>
            <a:fld id="{690F82E4-D7F6-4106-AFBB-6325EA99E060}" type="slidenum">
              <a:rPr lang="en-US" altLang="zh-TW" smtClean="0"/>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F407E05-DF67-4D79-9D95-8368DDCC1BCC}" type="datetimeFigureOut">
              <a:rPr lang="en-US" altLang="zh-TW" smtClean="0"/>
              <a:pPr/>
              <a:t>12/7/2010</a:t>
            </a:fld>
            <a:endParaRPr lang="en-US" altLang="zh-TW"/>
          </a:p>
        </p:txBody>
      </p:sp>
      <p:sp>
        <p:nvSpPr>
          <p:cNvPr id="3" name="頁尾版面配置區 2"/>
          <p:cNvSpPr>
            <a:spLocks noGrp="1"/>
          </p:cNvSpPr>
          <p:nvPr>
            <p:ph type="ftr" sz="quarter" idx="11"/>
          </p:nvPr>
        </p:nvSpPr>
        <p:spPr/>
        <p:txBody>
          <a:bodyPr/>
          <a:lstStyle/>
          <a:p>
            <a:endParaRPr lang="zh-TW" altLang="zh-TW"/>
          </a:p>
        </p:txBody>
      </p:sp>
      <p:sp>
        <p:nvSpPr>
          <p:cNvPr id="4" name="投影片編號版面配置區 3"/>
          <p:cNvSpPr>
            <a:spLocks noGrp="1"/>
          </p:cNvSpPr>
          <p:nvPr>
            <p:ph type="sldNum" sz="quarter" idx="12"/>
          </p:nvPr>
        </p:nvSpPr>
        <p:spPr/>
        <p:txBody>
          <a:bodyPr/>
          <a:lstStyle/>
          <a:p>
            <a:fld id="{690F82E4-D7F6-4106-AFBB-6325EA99E060}" type="slidenum">
              <a:rPr lang="en-US" altLang="zh-TW" smtClean="0"/>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4F407E05-DF67-4D79-9D95-8368DDCC1BCC}" type="datetimeFigureOut">
              <a:rPr lang="en-US" altLang="zh-TW" smtClean="0"/>
              <a:pPr/>
              <a:t>12/7/2010</a:t>
            </a:fld>
            <a:endParaRPr lang="en-US" altLang="zh-TW"/>
          </a:p>
        </p:txBody>
      </p:sp>
      <p:sp>
        <p:nvSpPr>
          <p:cNvPr id="6" name="頁尾版面配置區 5"/>
          <p:cNvSpPr>
            <a:spLocks noGrp="1"/>
          </p:cNvSpPr>
          <p:nvPr>
            <p:ph type="ftr" sz="quarter" idx="11"/>
          </p:nvPr>
        </p:nvSpPr>
        <p:spPr/>
        <p:txBody>
          <a:bodyPr/>
          <a:lstStyle/>
          <a:p>
            <a:endParaRPr lang="zh-TW" altLang="zh-TW"/>
          </a:p>
        </p:txBody>
      </p:sp>
      <p:sp>
        <p:nvSpPr>
          <p:cNvPr id="7" name="投影片編號版面配置區 6"/>
          <p:cNvSpPr>
            <a:spLocks noGrp="1"/>
          </p:cNvSpPr>
          <p:nvPr>
            <p:ph type="sldNum" sz="quarter" idx="12"/>
          </p:nvPr>
        </p:nvSpPr>
        <p:spPr/>
        <p:txBody>
          <a:bodyPr/>
          <a:lstStyle/>
          <a:p>
            <a:fld id="{690F82E4-D7F6-4106-AFBB-6325EA99E060}" type="slidenum">
              <a:rPr lang="en-US" altLang="zh-TW" smtClean="0"/>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剪去並圓角化單一角落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標題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4F407E05-DF67-4D79-9D95-8368DDCC1BCC}" type="datetimeFigureOut">
              <a:rPr lang="en-US" altLang="zh-TW" smtClean="0"/>
              <a:pPr/>
              <a:t>12/7/2010</a:t>
            </a:fld>
            <a:endParaRPr lang="en-US" altLang="zh-TW"/>
          </a:p>
        </p:txBody>
      </p:sp>
      <p:sp>
        <p:nvSpPr>
          <p:cNvPr id="6" name="頁尾版面配置區 5"/>
          <p:cNvSpPr>
            <a:spLocks noGrp="1"/>
          </p:cNvSpPr>
          <p:nvPr>
            <p:ph type="ftr" sz="quarter" idx="11"/>
          </p:nvPr>
        </p:nvSpPr>
        <p:spPr/>
        <p:txBody>
          <a:bodyPr/>
          <a:lstStyle/>
          <a:p>
            <a:endParaRPr lang="zh-TW" altLang="zh-TW"/>
          </a:p>
        </p:txBody>
      </p:sp>
      <p:sp>
        <p:nvSpPr>
          <p:cNvPr id="7" name="投影片編號版面配置區 6"/>
          <p:cNvSpPr>
            <a:spLocks noGrp="1"/>
          </p:cNvSpPr>
          <p:nvPr>
            <p:ph type="sldNum" sz="quarter" idx="12"/>
          </p:nvPr>
        </p:nvSpPr>
        <p:spPr>
          <a:xfrm>
            <a:off x="8077200" y="6356350"/>
            <a:ext cx="609600" cy="365125"/>
          </a:xfrm>
        </p:spPr>
        <p:txBody>
          <a:bodyPr/>
          <a:lstStyle/>
          <a:p>
            <a:fld id="{690F82E4-D7F6-4106-AFBB-6325EA99E060}" type="slidenum">
              <a:rPr lang="en-US" altLang="zh-TW" smtClean="0"/>
              <a:pPr/>
              <a:t>‹#›</a:t>
            </a:fld>
            <a:endParaRPr lang="en-US" altLang="zh-TW"/>
          </a:p>
        </p:txBody>
      </p:sp>
      <p:sp>
        <p:nvSpPr>
          <p:cNvPr id="3" name="圖片版面配置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TW" altLang="en-US" smtClean="0"/>
              <a:t>按一下圖示以新增圖片</a:t>
            </a:r>
            <a:endParaRPr kumimoji="0" lang="en-US" dirty="0"/>
          </a:p>
        </p:txBody>
      </p:sp>
      <p:sp>
        <p:nvSpPr>
          <p:cNvPr id="10" name="手繪多邊形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手繪多邊形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手繪多邊形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手繪多邊形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標題版面配置區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TW" altLang="en-US" smtClean="0"/>
              <a:t>按一下以編輯母片標題樣式</a:t>
            </a:r>
            <a:endParaRPr kumimoji="0" lang="en-US"/>
          </a:p>
        </p:txBody>
      </p:sp>
      <p:sp>
        <p:nvSpPr>
          <p:cNvPr id="30" name="文字版面配置區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日期版面配置區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F407E05-DF67-4D79-9D95-8368DDCC1BCC}" type="datetimeFigureOut">
              <a:rPr lang="en-US" altLang="zh-TW" smtClean="0"/>
              <a:pPr/>
              <a:t>12/7/2010</a:t>
            </a:fld>
            <a:endParaRPr lang="en-US" altLang="zh-TW"/>
          </a:p>
        </p:txBody>
      </p:sp>
      <p:sp>
        <p:nvSpPr>
          <p:cNvPr id="22" name="頁尾版面配置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TW" altLang="zh-TW"/>
          </a:p>
        </p:txBody>
      </p:sp>
      <p:sp>
        <p:nvSpPr>
          <p:cNvPr id="18" name="投影片編號版面配置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90F82E4-D7F6-4106-AFBB-6325EA99E060}" type="slidenum">
              <a:rPr lang="en-US" altLang="zh-TW" smtClean="0"/>
              <a:pPr/>
              <a:t>‹#›</a:t>
            </a:fld>
            <a:endParaRPr lang="en-US" altLang="zh-TW"/>
          </a:p>
        </p:txBody>
      </p:sp>
      <p:grpSp>
        <p:nvGrpSpPr>
          <p:cNvPr id="2" name="群組 1"/>
          <p:cNvGrpSpPr/>
          <p:nvPr/>
        </p:nvGrpSpPr>
        <p:grpSpPr>
          <a:xfrm>
            <a:off x="-19017" y="202408"/>
            <a:ext cx="9180548" cy="649224"/>
            <a:chOff x="-19045" y="216550"/>
            <a:chExt cx="9180548" cy="649224"/>
          </a:xfrm>
        </p:grpSpPr>
        <p:sp>
          <p:nvSpPr>
            <p:cNvPr id="12" name="手繪多邊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手繪多邊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jesse find.jpg"/>
          <p:cNvPicPr>
            <a:picLocks noChangeAspect="1"/>
          </p:cNvPicPr>
          <p:nvPr/>
        </p:nvPicPr>
        <p:blipFill>
          <a:blip r:embed="rId3" cstate="print"/>
          <a:stretch>
            <a:fillRect/>
          </a:stretch>
        </p:blipFill>
        <p:spPr>
          <a:xfrm>
            <a:off x="1371600" y="1600200"/>
            <a:ext cx="6400800" cy="4800600"/>
          </a:xfrm>
          <a:prstGeom prst="rect">
            <a:avLst/>
          </a:prstGeom>
          <a:effectLst>
            <a:softEdge rad="127000"/>
          </a:effectLst>
        </p:spPr>
      </p:pic>
      <p:sp>
        <p:nvSpPr>
          <p:cNvPr id="5123" name="Subtitle 2"/>
          <p:cNvSpPr>
            <a:spLocks noGrp="1"/>
          </p:cNvSpPr>
          <p:nvPr>
            <p:ph type="subTitle" idx="1"/>
          </p:nvPr>
        </p:nvSpPr>
        <p:spPr>
          <a:xfrm>
            <a:off x="2971800" y="2133600"/>
            <a:ext cx="3429000" cy="1752600"/>
          </a:xfrm>
        </p:spPr>
        <p:txBody>
          <a:bodyPr>
            <a:normAutofit fontScale="92500" lnSpcReduction="10000"/>
          </a:bodyPr>
          <a:lstStyle/>
          <a:p>
            <a:pPr marR="0" algn="ctr">
              <a:buFont typeface="Arial" charset="0"/>
              <a:buNone/>
            </a:pPr>
            <a:r>
              <a:rPr lang="en-US" altLang="zh-TW" b="1" dirty="0" smtClean="0">
                <a:solidFill>
                  <a:schemeClr val="bg1"/>
                </a:solidFill>
              </a:rPr>
              <a:t> Jesse Greenough</a:t>
            </a:r>
          </a:p>
          <a:p>
            <a:pPr marR="0" algn="ctr">
              <a:buFont typeface="Arial" charset="0"/>
              <a:buNone/>
            </a:pPr>
            <a:r>
              <a:rPr lang="en-US" altLang="zh-TW" b="1" dirty="0" smtClean="0">
                <a:solidFill>
                  <a:schemeClr val="bg1"/>
                </a:solidFill>
              </a:rPr>
              <a:t>Ryan Mun</a:t>
            </a:r>
          </a:p>
          <a:p>
            <a:pPr marR="0" algn="ctr"/>
            <a:r>
              <a:rPr lang="en-US" altLang="zh-TW" b="1" dirty="0" smtClean="0">
                <a:solidFill>
                  <a:schemeClr val="bg1"/>
                </a:solidFill>
              </a:rPr>
              <a:t>Adnan Shabir</a:t>
            </a:r>
          </a:p>
          <a:p>
            <a:pPr marR="0" algn="ctr"/>
            <a:r>
              <a:rPr lang="en-US" altLang="zh-TW" b="1" dirty="0" smtClean="0">
                <a:solidFill>
                  <a:schemeClr val="bg1"/>
                </a:solidFill>
              </a:rPr>
              <a:t>Stephany Wei</a:t>
            </a:r>
          </a:p>
          <a:p>
            <a:pPr marR="0" algn="ctr">
              <a:buFont typeface="Arial" charset="0"/>
              <a:buNone/>
            </a:pPr>
            <a:endParaRPr lang="en-US" altLang="zh-TW" b="1" dirty="0" smtClean="0">
              <a:solidFill>
                <a:schemeClr val="bg1"/>
              </a:solidFill>
            </a:endParaRPr>
          </a:p>
        </p:txBody>
      </p:sp>
      <p:sp>
        <p:nvSpPr>
          <p:cNvPr id="2050" name="Title 1"/>
          <p:cNvSpPr>
            <a:spLocks noGrp="1"/>
          </p:cNvSpPr>
          <p:nvPr>
            <p:ph type="ctrTitle"/>
          </p:nvPr>
        </p:nvSpPr>
        <p:spPr>
          <a:xfrm>
            <a:off x="0" y="0"/>
            <a:ext cx="9067800" cy="1524000"/>
          </a:xfrm>
        </p:spPr>
        <p:txBody>
          <a:bodyPr>
            <a:noAutofit/>
          </a:bodyPr>
          <a:lstStyle/>
          <a:p>
            <a:pPr algn="ctr" fontAlgn="auto">
              <a:spcAft>
                <a:spcPts val="0"/>
              </a:spcAft>
              <a:defRPr/>
            </a:pPr>
            <a:r>
              <a:rPr lang="en-US" sz="3500" dirty="0" smtClean="0">
                <a:solidFill>
                  <a:schemeClr val="tx1"/>
                </a:solidFill>
                <a:latin typeface="Arial" charset="0"/>
                <a:cs typeface="Arial" charset="0"/>
              </a:rPr>
              <a:t>Where can an Onsite Wastewater Treatment System be built?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228600"/>
            <a:ext cx="8229600" cy="1143000"/>
          </a:xfrm>
        </p:spPr>
        <p:txBody>
          <a:bodyPr/>
          <a:lstStyle/>
          <a:p>
            <a:pPr algn="ctr"/>
            <a:r>
              <a:rPr lang="en-US" altLang="zh-TW" sz="2800" b="1" dirty="0" smtClean="0">
                <a:solidFill>
                  <a:srgbClr val="FFC000"/>
                </a:solidFill>
                <a:latin typeface="Arial" charset="0"/>
                <a:ea typeface="新細明體" charset="-120"/>
                <a:cs typeface="Arial" charset="0"/>
              </a:rPr>
              <a:t>Thank You!</a:t>
            </a:r>
            <a:endParaRPr lang="en-US" altLang="zh-TW" sz="2800" b="1" dirty="0" smtClean="0">
              <a:solidFill>
                <a:srgbClr val="FFC000"/>
              </a:solidFill>
              <a:ea typeface="新細明體" charset="-120"/>
            </a:endParaRPr>
          </a:p>
        </p:txBody>
      </p:sp>
      <p:sp>
        <p:nvSpPr>
          <p:cNvPr id="15363" name="Content Placeholder 2"/>
          <p:cNvSpPr>
            <a:spLocks noGrp="1"/>
          </p:cNvSpPr>
          <p:nvPr>
            <p:ph idx="1"/>
          </p:nvPr>
        </p:nvSpPr>
        <p:spPr>
          <a:xfrm>
            <a:off x="457200" y="1752600"/>
            <a:ext cx="8229600" cy="4389120"/>
          </a:xfrm>
        </p:spPr>
        <p:txBody>
          <a:bodyPr/>
          <a:lstStyle/>
          <a:p>
            <a:pPr>
              <a:buFont typeface="Arial" charset="0"/>
              <a:buNone/>
            </a:pPr>
            <a:r>
              <a:rPr lang="en-US" altLang="zh-TW" sz="1600" dirty="0" smtClean="0"/>
              <a:t>"City of Seattle GIS Data." </a:t>
            </a:r>
            <a:r>
              <a:rPr lang="en-US" altLang="zh-TW" sz="1600" i="1" dirty="0" smtClean="0"/>
              <a:t>WAGDA Home</a:t>
            </a:r>
            <a:r>
              <a:rPr lang="en-US" altLang="zh-TW" sz="1600" dirty="0" smtClean="0"/>
              <a:t>. Web. 30 Nov. 2010. &lt;https://wagda.lib.washington.edu/data/geography/wa_cities/seattle/index.html&gt;.</a:t>
            </a:r>
          </a:p>
          <a:p>
            <a:pPr>
              <a:buFont typeface="Arial" charset="0"/>
              <a:buNone/>
            </a:pPr>
            <a:endParaRPr lang="en-US" altLang="zh-TW" sz="1600" dirty="0" smtClean="0"/>
          </a:p>
          <a:p>
            <a:pPr>
              <a:buFont typeface="Arial" charset="0"/>
              <a:buNone/>
            </a:pPr>
            <a:r>
              <a:rPr lang="en-US" altLang="zh-TW" sz="1600" dirty="0" smtClean="0"/>
              <a:t>"King County GIS Data." </a:t>
            </a:r>
            <a:r>
              <a:rPr lang="en-US" altLang="zh-TW" sz="1600" i="1" dirty="0" smtClean="0"/>
              <a:t>WAGDA Home</a:t>
            </a:r>
            <a:r>
              <a:rPr lang="en-US" altLang="zh-TW" sz="1600" dirty="0" smtClean="0"/>
              <a:t>. Web. 30 Nov. 2010. &lt;https://wagda.lib.washington.edu/data/geography/wa_counties/king/index.html&gt;.</a:t>
            </a:r>
          </a:p>
          <a:p>
            <a:pPr>
              <a:buFont typeface="Arial" charset="0"/>
              <a:buNone/>
            </a:pPr>
            <a:endParaRPr lang="en-US" altLang="zh-TW" sz="1600" dirty="0" smtClean="0"/>
          </a:p>
          <a:p>
            <a:pPr>
              <a:buFont typeface="Arial" charset="0"/>
              <a:buNone/>
            </a:pPr>
            <a:r>
              <a:rPr lang="en-US" altLang="zh-TW" sz="1600" dirty="0" smtClean="0"/>
              <a:t>COHEN, AUBREY. "Bungalows Biting Dust for Suburban-size Homes." </a:t>
            </a:r>
            <a:r>
              <a:rPr lang="en-US" altLang="zh-TW" sz="1600" i="1" dirty="0" smtClean="0"/>
              <a:t>Seattle News, Sports, Events, Entertainment | Seattlepi.com - Seattle Post-Intelligencer</a:t>
            </a:r>
            <a:r>
              <a:rPr lang="en-US" altLang="zh-TW" sz="1600" dirty="0" smtClean="0"/>
              <a:t>. Web. 30 Nov. 2010. &lt;http://www.seattlepi.com/local/304253_teardown19.html&gt;.</a:t>
            </a:r>
          </a:p>
          <a:p>
            <a:pPr>
              <a:buFont typeface="Arial" charset="0"/>
              <a:buNone/>
            </a:pPr>
            <a:endParaRPr lang="en-US" altLang="zh-TW" sz="1600" dirty="0" smtClean="0"/>
          </a:p>
          <a:p>
            <a:pPr>
              <a:buFont typeface="Arial" charset="0"/>
              <a:buNone/>
            </a:pPr>
            <a:r>
              <a:rPr lang="en-US" altLang="zh-TW" sz="1600" dirty="0" smtClean="0"/>
              <a:t>"Chapter 246-272A WAC: On-site Sewage Systems." </a:t>
            </a:r>
            <a:r>
              <a:rPr lang="en-US" altLang="zh-TW" sz="1600" i="1" dirty="0" smtClean="0"/>
              <a:t>On-site Sewage Systems</a:t>
            </a:r>
            <a:r>
              <a:rPr lang="en-US" altLang="zh-TW" sz="1600" dirty="0" smtClean="0"/>
              <a:t>. Washington State Legislature. Web. 30 Nov. 2010. &lt;http://apps.leg.wa.gov/wac/default.aspx?cite=246-272A&gt;.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295400"/>
          </a:xfrm>
        </p:spPr>
        <p:txBody>
          <a:bodyPr>
            <a:noAutofit/>
          </a:bodyPr>
          <a:lstStyle/>
          <a:p>
            <a:pPr algn="ctr"/>
            <a:r>
              <a:rPr lang="en-US" altLang="zh-TW" sz="3200" dirty="0" smtClean="0">
                <a:ea typeface="新細明體" charset="-120"/>
              </a:rPr>
              <a:t/>
            </a:r>
            <a:br>
              <a:rPr lang="en-US" altLang="zh-TW" sz="3200" dirty="0" smtClean="0">
                <a:ea typeface="新細明體" charset="-120"/>
              </a:rPr>
            </a:br>
            <a:r>
              <a:rPr lang="en-US" altLang="zh-TW" sz="3200" b="1" dirty="0" smtClean="0">
                <a:ea typeface="新細明體" charset="-120"/>
              </a:rPr>
              <a:t>Why </a:t>
            </a:r>
            <a:r>
              <a:rPr lang="en-US" altLang="zh-TW" sz="3200" b="1" dirty="0" smtClean="0">
                <a:latin typeface="Arial" pitchFamily="34" charset="0"/>
                <a:ea typeface="新細明體" charset="-120"/>
                <a:cs typeface="Arial" pitchFamily="34" charset="0"/>
              </a:rPr>
              <a:t>Onsite Systems</a:t>
            </a:r>
            <a:r>
              <a:rPr lang="en-US" altLang="zh-TW" sz="3200" b="1" dirty="0" smtClean="0">
                <a:ea typeface="新細明體" charset="-120"/>
              </a:rPr>
              <a:t>?</a:t>
            </a:r>
            <a:br>
              <a:rPr lang="en-US" altLang="zh-TW" sz="3200" b="1" dirty="0" smtClean="0">
                <a:ea typeface="新細明體" charset="-120"/>
              </a:rPr>
            </a:br>
            <a:endParaRPr lang="en-US" altLang="zh-TW" sz="3200" b="1" dirty="0" smtClean="0">
              <a:ea typeface="新細明體" charset="-120"/>
            </a:endParaRPr>
          </a:p>
        </p:txBody>
      </p:sp>
      <p:pic>
        <p:nvPicPr>
          <p:cNvPr id="5" name="Picture 11"/>
          <p:cNvPicPr>
            <a:picLocks noChangeAspect="1" noChangeArrowheads="1"/>
          </p:cNvPicPr>
          <p:nvPr/>
        </p:nvPicPr>
        <p:blipFill>
          <a:blip r:embed="rId3" cstate="print"/>
          <a:srcRect/>
          <a:stretch>
            <a:fillRect/>
          </a:stretch>
        </p:blipFill>
        <p:spPr bwMode="auto">
          <a:xfrm>
            <a:off x="533400" y="2667000"/>
            <a:ext cx="4648200" cy="2816766"/>
          </a:xfrm>
          <a:prstGeom prst="rect">
            <a:avLst/>
          </a:prstGeom>
          <a:noFill/>
          <a:ln w="9525">
            <a:noFill/>
            <a:miter lim="800000"/>
            <a:headEnd/>
            <a:tailEnd/>
          </a:ln>
        </p:spPr>
      </p:pic>
      <p:pic>
        <p:nvPicPr>
          <p:cNvPr id="6" name="Picture 13"/>
          <p:cNvPicPr>
            <a:picLocks noChangeAspect="1" noChangeArrowheads="1"/>
          </p:cNvPicPr>
          <p:nvPr/>
        </p:nvPicPr>
        <p:blipFill>
          <a:blip r:embed="rId4" cstate="print"/>
          <a:srcRect/>
          <a:stretch>
            <a:fillRect/>
          </a:stretch>
        </p:blipFill>
        <p:spPr bwMode="auto">
          <a:xfrm>
            <a:off x="5410200" y="1371600"/>
            <a:ext cx="3222351" cy="5029200"/>
          </a:xfrm>
          <a:prstGeom prst="rect">
            <a:avLst/>
          </a:prstGeom>
          <a:noFill/>
          <a:ln w="9525">
            <a:noFill/>
            <a:miter lim="800000"/>
            <a:headEnd/>
            <a:tailEnd/>
          </a:ln>
        </p:spPr>
      </p:pic>
      <p:sp>
        <p:nvSpPr>
          <p:cNvPr id="4" name="內容版面配置區 3"/>
          <p:cNvSpPr>
            <a:spLocks noGrp="1"/>
          </p:cNvSpPr>
          <p:nvPr>
            <p:ph idx="1"/>
          </p:nvPr>
        </p:nvSpPr>
        <p:spPr>
          <a:xfrm>
            <a:off x="457200" y="1066800"/>
            <a:ext cx="7848600" cy="1341120"/>
          </a:xfrm>
        </p:spPr>
        <p:txBody>
          <a:bodyPr>
            <a:normAutofit fontScale="92500" lnSpcReduction="10000"/>
          </a:bodyPr>
          <a:lstStyle/>
          <a:p>
            <a:endParaRPr lang="en-US" altLang="zh-TW" sz="2800" dirty="0" smtClean="0"/>
          </a:p>
          <a:p>
            <a:pPr>
              <a:buFont typeface="Arial" pitchFamily="34" charset="0"/>
              <a:buChar char="•"/>
            </a:pPr>
            <a:r>
              <a:rPr lang="en-US" altLang="zh-TW" sz="2800" dirty="0" smtClean="0"/>
              <a:t> Avoid conveyance cost- </a:t>
            </a:r>
            <a:r>
              <a:rPr lang="en-US" altLang="zh-TW" sz="2800" b="1" dirty="0" smtClean="0">
                <a:solidFill>
                  <a:srgbClr val="FFC000"/>
                </a:solidFill>
              </a:rPr>
              <a:t>Cheaper</a:t>
            </a:r>
          </a:p>
          <a:p>
            <a:pPr>
              <a:buFont typeface="Arial" pitchFamily="34" charset="0"/>
              <a:buChar char="•"/>
            </a:pPr>
            <a:r>
              <a:rPr lang="en-US" altLang="zh-TW" sz="2800" dirty="0" smtClean="0"/>
              <a:t> Allow water reuse- </a:t>
            </a:r>
            <a:r>
              <a:rPr lang="en-US" altLang="zh-TW" sz="2800" b="1" dirty="0" smtClean="0">
                <a:solidFill>
                  <a:srgbClr val="FFC000"/>
                </a:solidFill>
              </a:rPr>
              <a:t>More Sustainable</a:t>
            </a:r>
            <a:endParaRPr lang="zh-TW" altLang="en-US" dirty="0">
              <a:solidFill>
                <a:srgbClr val="FFC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0"/>
            <a:ext cx="8229600" cy="1143000"/>
          </a:xfrm>
        </p:spPr>
        <p:txBody>
          <a:bodyPr/>
          <a:lstStyle/>
          <a:p>
            <a:pPr algn="ctr"/>
            <a:r>
              <a:rPr lang="en-US" altLang="zh-TW" sz="3200" b="1" dirty="0" smtClean="0">
                <a:latin typeface="Arial" charset="0"/>
                <a:ea typeface="新細明體" charset="-120"/>
                <a:cs typeface="Arial" charset="0"/>
              </a:rPr>
              <a:t>Onsite System Constraints</a:t>
            </a:r>
          </a:p>
        </p:txBody>
      </p:sp>
      <p:sp>
        <p:nvSpPr>
          <p:cNvPr id="7171" name="Content Placeholder 2"/>
          <p:cNvSpPr>
            <a:spLocks noGrp="1"/>
          </p:cNvSpPr>
          <p:nvPr>
            <p:ph idx="1"/>
          </p:nvPr>
        </p:nvSpPr>
        <p:spPr>
          <a:xfrm>
            <a:off x="457200" y="1676400"/>
            <a:ext cx="8229600" cy="4389438"/>
          </a:xfrm>
        </p:spPr>
        <p:txBody>
          <a:bodyPr>
            <a:normAutofit lnSpcReduction="10000"/>
          </a:bodyPr>
          <a:lstStyle/>
          <a:p>
            <a:pPr>
              <a:buFont typeface="Arial" charset="0"/>
              <a:buNone/>
            </a:pPr>
            <a:r>
              <a:rPr lang="en-US" altLang="zh-TW" dirty="0" smtClean="0"/>
              <a:t>	</a:t>
            </a:r>
            <a:r>
              <a:rPr lang="en-US" altLang="zh-TW" dirty="0" smtClean="0">
                <a:solidFill>
                  <a:srgbClr val="FFC000"/>
                </a:solidFill>
              </a:rPr>
              <a:t>1.) Soil type</a:t>
            </a:r>
          </a:p>
          <a:p>
            <a:pPr>
              <a:buFont typeface="Arial" charset="0"/>
              <a:buNone/>
            </a:pPr>
            <a:r>
              <a:rPr lang="en-US" altLang="zh-TW" dirty="0" smtClean="0"/>
              <a:t>		Avoid clay or silt.  </a:t>
            </a:r>
            <a:br>
              <a:rPr lang="en-US" altLang="zh-TW" dirty="0" smtClean="0"/>
            </a:br>
            <a:r>
              <a:rPr lang="en-US" altLang="zh-TW" dirty="0" smtClean="0"/>
              <a:t/>
            </a:r>
            <a:br>
              <a:rPr lang="en-US" altLang="zh-TW" dirty="0" smtClean="0"/>
            </a:br>
            <a:r>
              <a:rPr lang="en-US" altLang="zh-TW" dirty="0" smtClean="0">
                <a:solidFill>
                  <a:srgbClr val="FFC000"/>
                </a:solidFill>
              </a:rPr>
              <a:t>2.) Residential parcel </a:t>
            </a:r>
          </a:p>
          <a:p>
            <a:pPr>
              <a:buFont typeface="Arial" charset="0"/>
              <a:buNone/>
            </a:pPr>
            <a:r>
              <a:rPr lang="en-US" altLang="zh-TW" dirty="0" smtClean="0"/>
              <a:t>		Size ≧ 4000 sq ft</a:t>
            </a:r>
            <a:br>
              <a:rPr lang="en-US" altLang="zh-TW" dirty="0" smtClean="0"/>
            </a:br>
            <a:r>
              <a:rPr lang="en-US" altLang="zh-TW" dirty="0" smtClean="0"/>
              <a:t/>
            </a:r>
            <a:br>
              <a:rPr lang="en-US" altLang="zh-TW" dirty="0" smtClean="0"/>
            </a:br>
            <a:r>
              <a:rPr lang="en-US" altLang="zh-TW" dirty="0" smtClean="0">
                <a:solidFill>
                  <a:srgbClr val="FFC000"/>
                </a:solidFill>
              </a:rPr>
              <a:t>3.) Avoid Wetlands </a:t>
            </a:r>
          </a:p>
          <a:p>
            <a:pPr>
              <a:buFont typeface="Arial" charset="0"/>
              <a:buNone/>
            </a:pPr>
            <a:r>
              <a:rPr lang="en-US" altLang="zh-TW" dirty="0" smtClean="0"/>
              <a:t>		At least 100 feet away</a:t>
            </a:r>
            <a:br>
              <a:rPr lang="en-US" altLang="zh-TW" dirty="0" smtClean="0"/>
            </a:br>
            <a:r>
              <a:rPr lang="en-US" altLang="zh-TW" dirty="0" smtClean="0"/>
              <a:t/>
            </a:r>
            <a:br>
              <a:rPr lang="en-US" altLang="zh-TW" dirty="0" smtClean="0"/>
            </a:br>
            <a:r>
              <a:rPr lang="en-US" altLang="zh-TW" dirty="0" smtClean="0">
                <a:solidFill>
                  <a:srgbClr val="FFC000"/>
                </a:solidFill>
              </a:rPr>
              <a:t>4.) Slope </a:t>
            </a:r>
          </a:p>
          <a:p>
            <a:pPr>
              <a:buFont typeface="Arial" charset="0"/>
              <a:buNone/>
            </a:pPr>
            <a:r>
              <a:rPr lang="en-US" altLang="zh-TW" dirty="0" smtClean="0"/>
              <a:t>		 less than 40%</a:t>
            </a:r>
          </a:p>
          <a:p>
            <a:pPr>
              <a:buFont typeface="Arial" charset="0"/>
              <a:buNone/>
            </a:pPr>
            <a:endParaRPr lang="en-US" altLang="zh-TW" dirty="0" smtClean="0">
              <a:solidFill>
                <a:srgbClr val="FF0000"/>
              </a:solidFill>
            </a:endParaRPr>
          </a:p>
        </p:txBody>
      </p:sp>
      <p:pic>
        <p:nvPicPr>
          <p:cNvPr id="7" name="Picture 12"/>
          <p:cNvPicPr>
            <a:picLocks noChangeAspect="1" noChangeArrowheads="1"/>
          </p:cNvPicPr>
          <p:nvPr/>
        </p:nvPicPr>
        <p:blipFill>
          <a:blip r:embed="rId3" cstate="print"/>
          <a:srcRect/>
          <a:stretch>
            <a:fillRect/>
          </a:stretch>
        </p:blipFill>
        <p:spPr bwMode="auto">
          <a:xfrm>
            <a:off x="4572000" y="2057400"/>
            <a:ext cx="4223757"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 y="0"/>
            <a:ext cx="8229600" cy="781050"/>
          </a:xfrm>
        </p:spPr>
        <p:txBody>
          <a:bodyPr/>
          <a:lstStyle/>
          <a:p>
            <a:pPr algn="ctr"/>
            <a:r>
              <a:rPr lang="en-US" altLang="zh-TW" sz="3600" b="1" dirty="0" smtClean="0">
                <a:ea typeface="新細明體" charset="-120"/>
              </a:rPr>
              <a:t>GIS Analysis</a:t>
            </a:r>
          </a:p>
        </p:txBody>
      </p:sp>
      <p:pic>
        <p:nvPicPr>
          <p:cNvPr id="7" name="Content Placeholder 6"/>
          <p:cNvPicPr>
            <a:picLocks noGrp="1"/>
          </p:cNvPicPr>
          <p:nvPr>
            <p:ph idx="1"/>
          </p:nvPr>
        </p:nvPicPr>
        <p:blipFill>
          <a:blip r:embed="rId2" cstate="print"/>
          <a:srcRect l="46795" t="12051" r="21795" b="9487"/>
          <a:stretch>
            <a:fillRect/>
          </a:stretch>
        </p:blipFill>
        <p:spPr>
          <a:xfrm>
            <a:off x="2667000" y="1752600"/>
            <a:ext cx="3240000" cy="4680000"/>
          </a:xfrm>
          <a:ln w="88900" cap="sq" cmpd="thickThin">
            <a:solidFill>
              <a:srgbClr val="000000"/>
            </a:solidFill>
          </a:ln>
          <a:effectLst>
            <a:innerShdw blurRad="76200">
              <a:srgbClr val="000000"/>
            </a:innerShdw>
          </a:effectLst>
        </p:spPr>
      </p:pic>
      <p:pic>
        <p:nvPicPr>
          <p:cNvPr id="9219" name="Picture 4"/>
          <p:cNvPicPr>
            <a:picLocks noChangeAspect="1" noChangeArrowheads="1"/>
          </p:cNvPicPr>
          <p:nvPr/>
        </p:nvPicPr>
        <p:blipFill>
          <a:blip r:embed="rId3" cstate="print"/>
          <a:srcRect l="911" t="72543" r="89745" b="14104"/>
          <a:stretch>
            <a:fillRect/>
          </a:stretch>
        </p:blipFill>
        <p:spPr bwMode="auto">
          <a:xfrm>
            <a:off x="6400800" y="2971800"/>
            <a:ext cx="1985853" cy="2667000"/>
          </a:xfrm>
          <a:prstGeom prst="rect">
            <a:avLst/>
          </a:prstGeom>
          <a:noFill/>
          <a:ln w="9525">
            <a:noFill/>
            <a:miter lim="800000"/>
            <a:headEnd/>
            <a:tailEnd/>
          </a:ln>
        </p:spPr>
      </p:pic>
      <p:sp>
        <p:nvSpPr>
          <p:cNvPr id="6" name="文字方塊 5"/>
          <p:cNvSpPr txBox="1"/>
          <p:nvPr/>
        </p:nvSpPr>
        <p:spPr>
          <a:xfrm>
            <a:off x="0" y="1066800"/>
            <a:ext cx="7010400" cy="553998"/>
          </a:xfrm>
          <a:prstGeom prst="rect">
            <a:avLst/>
          </a:prstGeom>
          <a:noFill/>
        </p:spPr>
        <p:txBody>
          <a:bodyPr wrap="square" rtlCol="0">
            <a:spAutoFit/>
          </a:bodyPr>
          <a:lstStyle/>
          <a:p>
            <a:pPr algn="ctr"/>
            <a:r>
              <a:rPr lang="en-US" altLang="zh-TW" sz="3000" dirty="0" smtClean="0">
                <a:solidFill>
                  <a:srgbClr val="FFC000"/>
                </a:solidFill>
                <a:latin typeface="+mn-lt"/>
              </a:rPr>
              <a:t>Scope: </a:t>
            </a:r>
            <a:r>
              <a:rPr lang="en-US" altLang="zh-TW" sz="3000" dirty="0" smtClean="0">
                <a:latin typeface="+mn-lt"/>
              </a:rPr>
              <a:t>Individual houses in Seattle</a:t>
            </a:r>
            <a:endParaRPr lang="zh-TW" altLang="en-US" sz="3000" dirty="0">
              <a:latin typeface="+mn-lt"/>
            </a:endParaRPr>
          </a:p>
        </p:txBody>
      </p:sp>
      <p:sp>
        <p:nvSpPr>
          <p:cNvPr id="8" name="文字方塊 7"/>
          <p:cNvSpPr txBox="1"/>
          <p:nvPr/>
        </p:nvSpPr>
        <p:spPr>
          <a:xfrm>
            <a:off x="609600" y="1981200"/>
            <a:ext cx="4953000" cy="1292662"/>
          </a:xfrm>
          <a:prstGeom prst="rect">
            <a:avLst/>
          </a:prstGeom>
          <a:noFill/>
        </p:spPr>
        <p:txBody>
          <a:bodyPr wrap="square" rtlCol="0">
            <a:spAutoFit/>
          </a:bodyPr>
          <a:lstStyle/>
          <a:p>
            <a:pPr marL="514350" indent="-514350">
              <a:buAutoNum type="arabicPeriod"/>
            </a:pPr>
            <a:r>
              <a:rPr lang="en-US" altLang="zh-TW" sz="2600" dirty="0" smtClean="0">
                <a:solidFill>
                  <a:srgbClr val="FFC000"/>
                </a:solidFill>
                <a:latin typeface="+mn-lt"/>
              </a:rPr>
              <a:t>Soils</a:t>
            </a:r>
          </a:p>
          <a:p>
            <a:pPr marL="514350" indent="-514350"/>
            <a:r>
              <a:rPr lang="en-US" altLang="zh-TW" sz="2600" dirty="0" smtClean="0">
                <a:latin typeface="+mn-lt"/>
              </a:rPr>
              <a:t>Avoid clay </a:t>
            </a:r>
          </a:p>
          <a:p>
            <a:pPr marL="514350" indent="-514350"/>
            <a:r>
              <a:rPr lang="en-US" altLang="zh-TW" sz="2600" dirty="0" smtClean="0">
                <a:latin typeface="+mn-lt"/>
              </a:rPr>
              <a:t>and silt</a:t>
            </a:r>
            <a:endParaRPr lang="zh-TW" altLang="en-US" sz="2600" dirty="0">
              <a:latin typeface="+mn-lt"/>
            </a:endParaRPr>
          </a:p>
        </p:txBody>
      </p:sp>
      <p:sp>
        <p:nvSpPr>
          <p:cNvPr id="11" name="向右箭號 10"/>
          <p:cNvSpPr/>
          <p:nvPr/>
        </p:nvSpPr>
        <p:spPr>
          <a:xfrm flipV="1">
            <a:off x="5181600" y="3352800"/>
            <a:ext cx="1752600" cy="76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pic>
        <p:nvPicPr>
          <p:cNvPr id="1027" name="Picture 1"/>
          <p:cNvPicPr>
            <a:picLocks noChangeAspect="1" noChangeArrowheads="1"/>
          </p:cNvPicPr>
          <p:nvPr/>
        </p:nvPicPr>
        <p:blipFill>
          <a:blip r:embed="rId4" cstate="print"/>
          <a:srcRect l="80968" t="47523" r="10101" b="38348"/>
          <a:stretch>
            <a:fillRect/>
          </a:stretch>
        </p:blipFill>
        <p:spPr bwMode="auto">
          <a:xfrm>
            <a:off x="2743200" y="5562600"/>
            <a:ext cx="606425" cy="60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457200"/>
            <a:ext cx="8229600" cy="4389438"/>
          </a:xfrm>
        </p:spPr>
        <p:txBody>
          <a:bodyPr/>
          <a:lstStyle/>
          <a:p>
            <a:r>
              <a:rPr lang="en-US" altLang="zh-TW" dirty="0" smtClean="0">
                <a:solidFill>
                  <a:srgbClr val="FFC000"/>
                </a:solidFill>
              </a:rPr>
              <a:t>Residential parcel size: </a:t>
            </a:r>
            <a:r>
              <a:rPr lang="en-US" altLang="zh-TW" dirty="0" smtClean="0"/>
              <a:t>at least 4000 sq ft needed</a:t>
            </a:r>
          </a:p>
          <a:p>
            <a:endParaRPr lang="en-US" altLang="zh-TW" dirty="0" smtClean="0"/>
          </a:p>
        </p:txBody>
      </p:sp>
      <p:pic>
        <p:nvPicPr>
          <p:cNvPr id="4" name="Picture 3"/>
          <p:cNvPicPr/>
          <p:nvPr/>
        </p:nvPicPr>
        <p:blipFill>
          <a:blip r:embed="rId2" cstate="print"/>
          <a:srcRect l="46697" t="11220" r="21911" b="9646"/>
          <a:stretch>
            <a:fillRect/>
          </a:stretch>
        </p:blipFill>
        <p:spPr bwMode="auto">
          <a:xfrm>
            <a:off x="1066800" y="1676400"/>
            <a:ext cx="3240000" cy="4680000"/>
          </a:xfrm>
          <a:prstGeom prst="rect">
            <a:avLst/>
          </a:prstGeom>
          <a:ln w="88900" cap="sq" cmpd="thickThin">
            <a:solidFill>
              <a:srgbClr val="000000"/>
            </a:solidFill>
            <a:prstDash val="solid"/>
            <a:miter lim="800000"/>
          </a:ln>
          <a:effectLst>
            <a:innerShdw blurRad="76200">
              <a:srgbClr val="000000"/>
            </a:innerShdw>
          </a:effectLst>
        </p:spPr>
      </p:pic>
      <p:pic>
        <p:nvPicPr>
          <p:cNvPr id="10245" name="Picture 5"/>
          <p:cNvPicPr>
            <a:picLocks noChangeAspect="1" noChangeArrowheads="1"/>
          </p:cNvPicPr>
          <p:nvPr/>
        </p:nvPicPr>
        <p:blipFill>
          <a:blip r:embed="rId3" cstate="print"/>
          <a:srcRect l="1100" t="60272" r="88870" b="14275"/>
          <a:stretch>
            <a:fillRect/>
          </a:stretch>
        </p:blipFill>
        <p:spPr bwMode="auto">
          <a:xfrm>
            <a:off x="4876800" y="3124200"/>
            <a:ext cx="2030924" cy="2819400"/>
          </a:xfrm>
          <a:prstGeom prst="rect">
            <a:avLst/>
          </a:prstGeom>
          <a:noFill/>
          <a:ln w="9525">
            <a:noFill/>
            <a:miter lim="800000"/>
            <a:headEnd/>
            <a:tailEnd/>
          </a:ln>
        </p:spPr>
      </p:pic>
      <p:pic>
        <p:nvPicPr>
          <p:cNvPr id="2050" name="Picture 1"/>
          <p:cNvPicPr>
            <a:picLocks noChangeAspect="1" noChangeArrowheads="1"/>
          </p:cNvPicPr>
          <p:nvPr/>
        </p:nvPicPr>
        <p:blipFill>
          <a:blip r:embed="rId4" cstate="print"/>
          <a:srcRect l="80968" t="47523" r="10101" b="38348"/>
          <a:stretch>
            <a:fillRect/>
          </a:stretch>
        </p:blipFill>
        <p:spPr bwMode="auto">
          <a:xfrm>
            <a:off x="1143000" y="5638800"/>
            <a:ext cx="606425" cy="60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457200" y="457200"/>
            <a:ext cx="8229600" cy="4389438"/>
          </a:xfrm>
        </p:spPr>
        <p:txBody>
          <a:bodyPr/>
          <a:lstStyle/>
          <a:p>
            <a:r>
              <a:rPr lang="en-US" altLang="zh-TW" dirty="0" smtClean="0">
                <a:solidFill>
                  <a:srgbClr val="FFC000"/>
                </a:solidFill>
              </a:rPr>
              <a:t>Wetlands:</a:t>
            </a:r>
            <a:r>
              <a:rPr lang="en-US" altLang="zh-TW" dirty="0" smtClean="0"/>
              <a:t> At least 100 ft away</a:t>
            </a:r>
          </a:p>
        </p:txBody>
      </p:sp>
      <p:pic>
        <p:nvPicPr>
          <p:cNvPr id="4" name="Picture 3"/>
          <p:cNvPicPr/>
          <p:nvPr/>
        </p:nvPicPr>
        <p:blipFill>
          <a:blip r:embed="rId3" cstate="print"/>
          <a:srcRect l="48399" t="13142" r="23276" b="10610"/>
          <a:stretch>
            <a:fillRect/>
          </a:stretch>
        </p:blipFill>
        <p:spPr bwMode="auto">
          <a:xfrm>
            <a:off x="990600" y="1676400"/>
            <a:ext cx="3240000" cy="4680000"/>
          </a:xfrm>
          <a:prstGeom prst="rect">
            <a:avLst/>
          </a:prstGeom>
          <a:ln w="88900" cap="sq" cmpd="thickThin">
            <a:solidFill>
              <a:srgbClr val="000000"/>
            </a:solidFill>
            <a:prstDash val="solid"/>
            <a:miter lim="800000"/>
          </a:ln>
          <a:effectLst>
            <a:innerShdw blurRad="76200">
              <a:srgbClr val="000000"/>
            </a:innerShdw>
          </a:effectLst>
        </p:spPr>
      </p:pic>
      <p:pic>
        <p:nvPicPr>
          <p:cNvPr id="11269" name="Picture 4"/>
          <p:cNvPicPr>
            <a:picLocks noChangeAspect="1" noChangeArrowheads="1"/>
          </p:cNvPicPr>
          <p:nvPr/>
        </p:nvPicPr>
        <p:blipFill>
          <a:blip r:embed="rId4" cstate="print"/>
          <a:srcRect l="1405" t="69685" r="89610" b="13156"/>
          <a:stretch>
            <a:fillRect/>
          </a:stretch>
        </p:blipFill>
        <p:spPr bwMode="auto">
          <a:xfrm>
            <a:off x="5257800" y="4114800"/>
            <a:ext cx="1676400" cy="1933847"/>
          </a:xfrm>
          <a:prstGeom prst="rect">
            <a:avLst/>
          </a:prstGeom>
          <a:noFill/>
          <a:ln w="9525">
            <a:noFill/>
            <a:miter lim="800000"/>
            <a:headEnd/>
            <a:tailEnd/>
          </a:ln>
        </p:spPr>
      </p:pic>
      <p:pic>
        <p:nvPicPr>
          <p:cNvPr id="6" name="Picture 5"/>
          <p:cNvPicPr/>
          <p:nvPr/>
        </p:nvPicPr>
        <p:blipFill>
          <a:blip r:embed="rId5" cstate="print"/>
          <a:srcRect l="26194" t="11927" r="3901" b="11743"/>
          <a:stretch>
            <a:fillRect/>
          </a:stretch>
        </p:blipFill>
        <p:spPr bwMode="auto">
          <a:xfrm>
            <a:off x="4724400" y="1676400"/>
            <a:ext cx="3200400" cy="2209800"/>
          </a:xfrm>
          <a:prstGeom prst="rect">
            <a:avLst/>
          </a:prstGeom>
          <a:ln w="88900" cap="sq" cmpd="thickThin">
            <a:solidFill>
              <a:srgbClr val="000000"/>
            </a:solidFill>
            <a:prstDash val="solid"/>
            <a:miter lim="800000"/>
          </a:ln>
          <a:effectLst>
            <a:innerShdw blurRad="76200">
              <a:srgbClr val="000000"/>
            </a:innerShdw>
          </a:effectLst>
        </p:spPr>
      </p:pic>
      <p:sp>
        <p:nvSpPr>
          <p:cNvPr id="7" name="Oval 6"/>
          <p:cNvSpPr/>
          <p:nvPr/>
        </p:nvSpPr>
        <p:spPr>
          <a:xfrm>
            <a:off x="1066800" y="2819400"/>
            <a:ext cx="28194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zh-TW">
              <a:solidFill>
                <a:srgbClr val="FFFFFF"/>
              </a:solidFill>
            </a:endParaRPr>
          </a:p>
        </p:txBody>
      </p:sp>
      <p:sp>
        <p:nvSpPr>
          <p:cNvPr id="13" name="向右箭號 12"/>
          <p:cNvSpPr/>
          <p:nvPr/>
        </p:nvSpPr>
        <p:spPr>
          <a:xfrm>
            <a:off x="3886200" y="3276600"/>
            <a:ext cx="11430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074" name="Picture 1"/>
          <p:cNvPicPr>
            <a:picLocks noChangeAspect="1" noChangeArrowheads="1"/>
          </p:cNvPicPr>
          <p:nvPr/>
        </p:nvPicPr>
        <p:blipFill>
          <a:blip r:embed="rId6" cstate="print"/>
          <a:srcRect l="80968" t="47523" r="10101" b="38348"/>
          <a:stretch>
            <a:fillRect/>
          </a:stretch>
        </p:blipFill>
        <p:spPr bwMode="auto">
          <a:xfrm>
            <a:off x="1066800" y="5562600"/>
            <a:ext cx="606425" cy="60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81000" y="457200"/>
            <a:ext cx="8229600" cy="4389438"/>
          </a:xfrm>
        </p:spPr>
        <p:txBody>
          <a:bodyPr/>
          <a:lstStyle/>
          <a:p>
            <a:r>
              <a:rPr lang="en-US" altLang="zh-TW" dirty="0" smtClean="0">
                <a:solidFill>
                  <a:srgbClr val="FFC000"/>
                </a:solidFill>
              </a:rPr>
              <a:t>Slopes:</a:t>
            </a:r>
            <a:r>
              <a:rPr lang="en-US" altLang="zh-TW" dirty="0" smtClean="0"/>
              <a:t> should be less than 40% </a:t>
            </a:r>
          </a:p>
        </p:txBody>
      </p:sp>
      <p:pic>
        <p:nvPicPr>
          <p:cNvPr id="4" name="Picture 3"/>
          <p:cNvPicPr/>
          <p:nvPr/>
        </p:nvPicPr>
        <p:blipFill>
          <a:blip r:embed="rId2" cstate="print"/>
          <a:srcRect l="49395" t="13761" r="23760" b="12566"/>
          <a:stretch>
            <a:fillRect/>
          </a:stretch>
        </p:blipFill>
        <p:spPr bwMode="auto">
          <a:xfrm>
            <a:off x="990600" y="1600200"/>
            <a:ext cx="3240000" cy="4680000"/>
          </a:xfrm>
          <a:prstGeom prst="rect">
            <a:avLst/>
          </a:prstGeom>
          <a:ln w="88900" cap="sq" cmpd="thickThin">
            <a:solidFill>
              <a:srgbClr val="000000"/>
            </a:solidFill>
            <a:prstDash val="solid"/>
            <a:miter lim="800000"/>
          </a:ln>
          <a:effectLst>
            <a:innerShdw blurRad="76200">
              <a:srgbClr val="000000"/>
            </a:innerShdw>
          </a:effectLst>
        </p:spPr>
      </p:pic>
      <p:pic>
        <p:nvPicPr>
          <p:cNvPr id="12293" name="Picture 4"/>
          <p:cNvPicPr>
            <a:picLocks noChangeAspect="1" noChangeArrowheads="1"/>
          </p:cNvPicPr>
          <p:nvPr/>
        </p:nvPicPr>
        <p:blipFill>
          <a:blip r:embed="rId3" cstate="print"/>
          <a:srcRect l="1158" t="78925" r="90450" b="13562"/>
          <a:stretch>
            <a:fillRect/>
          </a:stretch>
        </p:blipFill>
        <p:spPr bwMode="auto">
          <a:xfrm>
            <a:off x="5181600" y="3200400"/>
            <a:ext cx="2011680" cy="1676400"/>
          </a:xfrm>
          <a:prstGeom prst="rect">
            <a:avLst/>
          </a:prstGeom>
          <a:noFill/>
          <a:ln w="9525">
            <a:noFill/>
            <a:miter lim="800000"/>
            <a:headEnd/>
            <a:tailEnd/>
          </a:ln>
        </p:spPr>
      </p:pic>
      <p:sp>
        <p:nvSpPr>
          <p:cNvPr id="10" name="向右箭號 9"/>
          <p:cNvSpPr/>
          <p:nvPr/>
        </p:nvSpPr>
        <p:spPr>
          <a:xfrm>
            <a:off x="3505200" y="1828800"/>
            <a:ext cx="21336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5715000" y="1752600"/>
            <a:ext cx="2362200" cy="400110"/>
          </a:xfrm>
          <a:prstGeom prst="rect">
            <a:avLst/>
          </a:prstGeom>
          <a:noFill/>
        </p:spPr>
        <p:txBody>
          <a:bodyPr wrap="square" rtlCol="0">
            <a:spAutoFit/>
          </a:bodyPr>
          <a:lstStyle/>
          <a:p>
            <a:r>
              <a:rPr lang="en-US" altLang="zh-TW" sz="2000" dirty="0" smtClean="0">
                <a:latin typeface="+mn-lt"/>
              </a:rPr>
              <a:t>Slope &gt; 40%</a:t>
            </a:r>
            <a:endParaRPr lang="zh-TW" altLang="en-US" sz="2000" dirty="0">
              <a:latin typeface="+mn-lt"/>
            </a:endParaRPr>
          </a:p>
        </p:txBody>
      </p:sp>
      <p:pic>
        <p:nvPicPr>
          <p:cNvPr id="4098" name="Picture 1"/>
          <p:cNvPicPr>
            <a:picLocks noChangeAspect="1" noChangeArrowheads="1"/>
          </p:cNvPicPr>
          <p:nvPr/>
        </p:nvPicPr>
        <p:blipFill>
          <a:blip r:embed="rId4" cstate="print"/>
          <a:srcRect l="80968" t="47523" r="10101" b="38348"/>
          <a:stretch>
            <a:fillRect/>
          </a:stretch>
        </p:blipFill>
        <p:spPr bwMode="auto">
          <a:xfrm>
            <a:off x="1066800" y="5562600"/>
            <a:ext cx="606425" cy="60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304800"/>
            <a:ext cx="8229600" cy="552450"/>
          </a:xfrm>
        </p:spPr>
        <p:txBody>
          <a:bodyPr/>
          <a:lstStyle/>
          <a:p>
            <a:pPr algn="ctr"/>
            <a:r>
              <a:rPr lang="en-US" altLang="zh-TW" sz="2800" b="1" dirty="0" smtClean="0">
                <a:latin typeface="Arial" charset="0"/>
                <a:ea typeface="新細明體" charset="-120"/>
                <a:cs typeface="Arial" charset="0"/>
              </a:rPr>
              <a:t>Results</a:t>
            </a:r>
          </a:p>
        </p:txBody>
      </p:sp>
      <p:pic>
        <p:nvPicPr>
          <p:cNvPr id="5" name="Content Placeholder 4"/>
          <p:cNvPicPr>
            <a:picLocks noGrp="1"/>
          </p:cNvPicPr>
          <p:nvPr>
            <p:ph idx="1"/>
          </p:nvPr>
        </p:nvPicPr>
        <p:blipFill>
          <a:blip r:embed="rId3" cstate="print"/>
          <a:srcRect l="48692" t="12661" r="23071" b="10826"/>
          <a:stretch>
            <a:fillRect/>
          </a:stretch>
        </p:blipFill>
        <p:spPr>
          <a:xfrm>
            <a:off x="1143000" y="1295400"/>
            <a:ext cx="3240000" cy="4680000"/>
          </a:xfrm>
          <a:ln w="88900" cap="sq" cmpd="thickThin">
            <a:solidFill>
              <a:srgbClr val="000000"/>
            </a:solidFill>
          </a:ln>
          <a:effectLst>
            <a:innerShdw blurRad="76200">
              <a:srgbClr val="000000"/>
            </a:innerShdw>
          </a:effectLst>
        </p:spPr>
      </p:pic>
      <p:pic>
        <p:nvPicPr>
          <p:cNvPr id="13316" name="Picture 5"/>
          <p:cNvPicPr>
            <a:picLocks noChangeAspect="1" noChangeArrowheads="1"/>
          </p:cNvPicPr>
          <p:nvPr/>
        </p:nvPicPr>
        <p:blipFill>
          <a:blip r:embed="rId4" cstate="print"/>
          <a:srcRect l="1273" t="58716" r="89186" b="13760"/>
          <a:stretch>
            <a:fillRect/>
          </a:stretch>
        </p:blipFill>
        <p:spPr bwMode="auto">
          <a:xfrm>
            <a:off x="4953000" y="2819400"/>
            <a:ext cx="1981200" cy="3092718"/>
          </a:xfrm>
          <a:prstGeom prst="rect">
            <a:avLst/>
          </a:prstGeom>
          <a:noFill/>
          <a:ln w="9525">
            <a:noFill/>
            <a:miter lim="800000"/>
            <a:headEnd/>
            <a:tailEnd/>
          </a:ln>
        </p:spPr>
      </p:pic>
      <p:sp>
        <p:nvSpPr>
          <p:cNvPr id="6" name="矩形 5"/>
          <p:cNvSpPr/>
          <p:nvPr/>
        </p:nvSpPr>
        <p:spPr>
          <a:xfrm>
            <a:off x="4800600" y="1524000"/>
            <a:ext cx="3581400" cy="923330"/>
          </a:xfrm>
          <a:prstGeom prst="rect">
            <a:avLst/>
          </a:prstGeom>
        </p:spPr>
        <p:txBody>
          <a:bodyPr wrap="square">
            <a:spAutoFit/>
          </a:bodyPr>
          <a:lstStyle/>
          <a:p>
            <a:r>
              <a:rPr lang="en-US" altLang="zh-TW" b="1" dirty="0" smtClean="0">
                <a:solidFill>
                  <a:srgbClr val="FFC000"/>
                </a:solidFill>
                <a:latin typeface="+mn-lt"/>
              </a:rPr>
              <a:t>Residential areas good for on site wastewater treatment systems</a:t>
            </a:r>
            <a:endParaRPr lang="zh-TW" altLang="en-US" b="1" dirty="0">
              <a:solidFill>
                <a:srgbClr val="FFC000"/>
              </a:solidFill>
              <a:latin typeface="+mn-lt"/>
            </a:endParaRPr>
          </a:p>
        </p:txBody>
      </p:sp>
      <p:sp>
        <p:nvSpPr>
          <p:cNvPr id="8" name="矩形 7"/>
          <p:cNvSpPr/>
          <p:nvPr/>
        </p:nvSpPr>
        <p:spPr>
          <a:xfrm>
            <a:off x="4876800" y="1295400"/>
            <a:ext cx="685800"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122" name="Picture 1"/>
          <p:cNvPicPr>
            <a:picLocks noChangeAspect="1" noChangeArrowheads="1"/>
          </p:cNvPicPr>
          <p:nvPr/>
        </p:nvPicPr>
        <p:blipFill>
          <a:blip r:embed="rId5" cstate="print"/>
          <a:srcRect l="80968" t="47523" r="10101" b="38348"/>
          <a:stretch>
            <a:fillRect/>
          </a:stretch>
        </p:blipFill>
        <p:spPr bwMode="auto">
          <a:xfrm>
            <a:off x="1219200" y="5257800"/>
            <a:ext cx="606425" cy="60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381000"/>
            <a:ext cx="8229600" cy="704850"/>
          </a:xfrm>
        </p:spPr>
        <p:txBody>
          <a:bodyPr/>
          <a:lstStyle/>
          <a:p>
            <a:pPr algn="ctr"/>
            <a:r>
              <a:rPr lang="en-US" altLang="zh-TW" sz="2800" b="1" dirty="0" smtClean="0">
                <a:latin typeface="Arial" charset="0"/>
                <a:ea typeface="新細明體" charset="-120"/>
                <a:cs typeface="Arial" charset="0"/>
              </a:rPr>
              <a:t>Conclusion</a:t>
            </a:r>
          </a:p>
        </p:txBody>
      </p:sp>
      <p:sp>
        <p:nvSpPr>
          <p:cNvPr id="4" name="內容版面配置區 3"/>
          <p:cNvSpPr>
            <a:spLocks noGrp="1"/>
          </p:cNvSpPr>
          <p:nvPr>
            <p:ph idx="1"/>
          </p:nvPr>
        </p:nvSpPr>
        <p:spPr>
          <a:xfrm>
            <a:off x="457200" y="1752600"/>
            <a:ext cx="8229600" cy="4389120"/>
          </a:xfrm>
        </p:spPr>
        <p:txBody>
          <a:bodyPr>
            <a:normAutofit/>
          </a:bodyPr>
          <a:lstStyle/>
          <a:p>
            <a:r>
              <a:rPr lang="en-US" altLang="zh-TW" sz="2800" dirty="0" smtClean="0"/>
              <a:t>Even though only a small percentage of the Seattle residential area allows implementation of onsite sewage treatment systems, they should be built anywhere possible. Because this will allow:</a:t>
            </a:r>
          </a:p>
          <a:p>
            <a:endParaRPr lang="en-US" altLang="zh-TW" sz="2800" dirty="0" smtClean="0"/>
          </a:p>
          <a:p>
            <a:pPr>
              <a:buFont typeface="Arial" pitchFamily="34" charset="0"/>
              <a:buChar char="•"/>
            </a:pPr>
            <a:r>
              <a:rPr lang="en-US" altLang="zh-TW" sz="2800" dirty="0" smtClean="0"/>
              <a:t> </a:t>
            </a:r>
            <a:r>
              <a:rPr lang="en-US" altLang="zh-TW" sz="2800" dirty="0" smtClean="0">
                <a:solidFill>
                  <a:srgbClr val="FFC000"/>
                </a:solidFill>
              </a:rPr>
              <a:t>Less cost </a:t>
            </a:r>
            <a:endParaRPr lang="en-US" altLang="zh-TW" sz="2800" dirty="0" smtClean="0"/>
          </a:p>
          <a:p>
            <a:pPr>
              <a:buFont typeface="Arial" pitchFamily="34" charset="0"/>
              <a:buChar char="•"/>
            </a:pPr>
            <a:r>
              <a:rPr lang="en-US" altLang="zh-TW" sz="2800" dirty="0" smtClean="0">
                <a:solidFill>
                  <a:srgbClr val="FFC000"/>
                </a:solidFill>
              </a:rPr>
              <a:t> More sustainable</a:t>
            </a:r>
            <a:endParaRPr lang="zh-TW" alt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線">
  <a:themeElements>
    <a:clrScheme name="灰階">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348</TotalTime>
  <Words>485</Words>
  <Application>Microsoft Office PowerPoint</Application>
  <PresentationFormat>On-screen Show (4:3)</PresentationFormat>
  <Paragraphs>52</Paragraphs>
  <Slides>10</Slides>
  <Notes>6</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流線</vt:lpstr>
      <vt:lpstr>Where can an Onsite Wastewater Treatment System be built?</vt:lpstr>
      <vt:lpstr> Why Onsite Systems? </vt:lpstr>
      <vt:lpstr>Onsite System Constraints</vt:lpstr>
      <vt:lpstr>GIS Analysis</vt:lpstr>
      <vt:lpstr>PowerPoint Presentation</vt:lpstr>
      <vt:lpstr>PowerPoint Presentation</vt:lpstr>
      <vt:lpstr>PowerPoint Presentation</vt:lpstr>
      <vt:lpstr>Results</vt:lpstr>
      <vt:lpstr>Conclusion</vt:lpstr>
      <vt:lpstr>Thank You!</vt:lpstr>
    </vt:vector>
  </TitlesOfParts>
  <Company>University of Washington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can an Onsite Wastewater Treatment System be built?</dc:title>
  <dc:creator>student</dc:creator>
  <cp:lastModifiedBy>Jesse Y Edith</cp:lastModifiedBy>
  <cp:revision>54</cp:revision>
  <dcterms:created xsi:type="dcterms:W3CDTF">2010-12-06T21:21:05Z</dcterms:created>
  <dcterms:modified xsi:type="dcterms:W3CDTF">2010-12-08T03:54:28Z</dcterms:modified>
</cp:coreProperties>
</file>