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56" r:id="rId3"/>
    <p:sldId id="283" r:id="rId4"/>
    <p:sldId id="270" r:id="rId5"/>
    <p:sldId id="275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3" autoAdjust="0"/>
    <p:restoredTop sz="94660"/>
  </p:normalViewPr>
  <p:slideViewPr>
    <p:cSldViewPr>
      <p:cViewPr>
        <p:scale>
          <a:sx n="70" d="100"/>
          <a:sy n="70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5C0F-7981-4B03-AB14-574745C175F7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E305C-5C42-48DF-BFA4-427E2358B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Question:  How do we prioritize sites for restoration and protection?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305C-5C42-48DF-BFA4-427E2358B5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F6C7C8-16A2-469E-8538-E2218C4C73E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96C7-EAD7-4C94-97BE-A0D8EA1E0FC9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CCA-DB29-42A3-9A4F-7B0156C69CBF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B92-B924-4A40-9956-2875A06A2B5B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CC61-1B98-4D0E-8524-91771D1B035F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5194-A472-4295-A789-0E8BA21DD2D2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C04-AD98-49D6-980C-AA13222E1E2C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DBE3-B76E-4DB4-A626-7E20517F603B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E927-8761-4475-8C83-3B39DE6CCD89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D7F9-A26A-4EAE-9A75-0840844EC19E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C442-95D2-47D6-8B46-7418DD1D4209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4A36-20CB-405D-99BF-936C5ECABEB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4CC15-54DB-4EC6-96DA-10559ED48A5A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N://wet/wtshd/2009_PS/WRIA11_13 Analysis Maps.ppt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F68A-508B-4E96-ABB6-CDD803CE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dbey w Surrounding 30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200"/>
            <a:ext cx="5417128" cy="701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Big Question:  How do we prioritize sites for restoration and </a:t>
            </a:r>
            <a:r>
              <a:rPr lang="en-US" sz="3600" b="1" dirty="0" smtClean="0"/>
              <a:t>protection to protect water quality?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Approach from Ecology: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WRIA </a:t>
            </a:r>
            <a:r>
              <a:rPr lang="en-US" dirty="0" smtClean="0"/>
              <a:t>6 Draft Analysis Maps for Island Watersheds</a:t>
            </a:r>
            <a:br>
              <a:rPr lang="en-US" dirty="0" smtClean="0"/>
            </a:br>
            <a:r>
              <a:rPr lang="en-US" sz="2700" dirty="0" smtClean="0"/>
              <a:t>November 8, 2010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Water Flow Assessment as part of the Puget Sound Characterization Project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905000" y="64928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N://wet/wtshd/2009_PS/WRIA6_ Draft Results_11_8_2010.ppt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9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Lake Analysis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"/>
          <p:cNvSpPr>
            <a:spLocks noChangeArrowheads="1"/>
          </p:cNvSpPr>
          <p:nvPr/>
        </p:nvSpPr>
        <p:spPr bwMode="auto">
          <a:xfrm>
            <a:off x="6324600" y="2590800"/>
            <a:ext cx="16002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9"/>
          <p:cNvSpPr>
            <a:spLocks noChangeArrowheads="1"/>
          </p:cNvSpPr>
          <p:nvPr/>
        </p:nvSpPr>
        <p:spPr bwMode="auto">
          <a:xfrm>
            <a:off x="6324600" y="3505200"/>
            <a:ext cx="16002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0"/>
          <p:cNvSpPr>
            <a:spLocks noChangeArrowheads="1"/>
          </p:cNvSpPr>
          <p:nvPr/>
        </p:nvSpPr>
        <p:spPr bwMode="auto">
          <a:xfrm>
            <a:off x="6324600" y="1676400"/>
            <a:ext cx="1600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41"/>
          <p:cNvSpPr>
            <a:spLocks noChangeArrowheads="1"/>
          </p:cNvSpPr>
          <p:nvPr/>
        </p:nvSpPr>
        <p:spPr bwMode="auto">
          <a:xfrm>
            <a:off x="6324600" y="4419600"/>
            <a:ext cx="1600200" cy="914400"/>
          </a:xfrm>
          <a:prstGeom prst="rect">
            <a:avLst/>
          </a:prstGeom>
          <a:solidFill>
            <a:srgbClr val="FF65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6" name="Rectangle 37"/>
          <p:cNvSpPr>
            <a:spLocks noChangeArrowheads="1"/>
          </p:cNvSpPr>
          <p:nvPr/>
        </p:nvSpPr>
        <p:spPr bwMode="auto">
          <a:xfrm>
            <a:off x="3124200" y="4419600"/>
            <a:ext cx="1600200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3124200" y="2590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4724400" y="2590800"/>
            <a:ext cx="16002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3124200" y="3505200"/>
            <a:ext cx="1600200" cy="914400"/>
          </a:xfrm>
          <a:prstGeom prst="rect">
            <a:avLst/>
          </a:prstGeom>
          <a:solidFill>
            <a:srgbClr val="B5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4724400" y="3505200"/>
            <a:ext cx="16002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1524000" y="1676400"/>
            <a:ext cx="1600200" cy="9144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3124200" y="1676400"/>
            <a:ext cx="1600200" cy="9144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4724400" y="1676400"/>
            <a:ext cx="1600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Management Matrix for Restoration &amp; Protection</a:t>
            </a:r>
            <a:br>
              <a:rPr lang="en-US" sz="3200" dirty="0" smtClean="0"/>
            </a:br>
            <a:r>
              <a:rPr lang="en-US" sz="2400" dirty="0" smtClean="0"/>
              <a:t>With GIS Attributes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838200" y="5410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Low</a:t>
            </a: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838200" y="1219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High</a:t>
            </a: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2889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8" name="Rectangle 26"/>
          <p:cNvSpPr>
            <a:spLocks noChangeArrowheads="1"/>
          </p:cNvSpPr>
          <p:nvPr/>
        </p:nvSpPr>
        <p:spPr bwMode="auto">
          <a:xfrm>
            <a:off x="1524000" y="2590800"/>
            <a:ext cx="1600200" cy="914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39" name="Rectangle 27"/>
          <p:cNvSpPr>
            <a:spLocks noChangeArrowheads="1"/>
          </p:cNvSpPr>
          <p:nvPr/>
        </p:nvSpPr>
        <p:spPr bwMode="auto">
          <a:xfrm>
            <a:off x="1524000" y="3505200"/>
            <a:ext cx="1600200" cy="914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34"/>
          <p:cNvSpPr>
            <a:spLocks noChangeArrowheads="1"/>
          </p:cNvSpPr>
          <p:nvPr/>
        </p:nvSpPr>
        <p:spPr bwMode="auto">
          <a:xfrm>
            <a:off x="1524000" y="4419600"/>
            <a:ext cx="16002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36"/>
          <p:cNvSpPr>
            <a:spLocks noChangeArrowheads="1"/>
          </p:cNvSpPr>
          <p:nvPr/>
        </p:nvSpPr>
        <p:spPr bwMode="auto">
          <a:xfrm>
            <a:off x="4724400" y="4419600"/>
            <a:ext cx="1600200" cy="914400"/>
          </a:xfrm>
          <a:prstGeom prst="rect">
            <a:avLst/>
          </a:prstGeom>
          <a:solidFill>
            <a:srgbClr val="FFA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4" name="Rectangle 42"/>
          <p:cNvSpPr>
            <a:spLocks noChangeArrowheads="1"/>
          </p:cNvSpPr>
          <p:nvPr/>
        </p:nvSpPr>
        <p:spPr bwMode="auto">
          <a:xfrm rot="10800000">
            <a:off x="1524000" y="5486400"/>
            <a:ext cx="6400800" cy="301625"/>
          </a:xfrm>
          <a:prstGeom prst="rect">
            <a:avLst/>
          </a:prstGeom>
          <a:gradFill>
            <a:gsLst>
              <a:gs pos="0">
                <a:srgbClr val="FF6577"/>
              </a:gs>
              <a:gs pos="100000">
                <a:srgbClr val="86EC40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43" name="Rectangle 43"/>
          <p:cNvSpPr>
            <a:spLocks noChangeArrowheads="1"/>
          </p:cNvSpPr>
          <p:nvPr/>
        </p:nvSpPr>
        <p:spPr bwMode="auto">
          <a:xfrm>
            <a:off x="1524000" y="1219200"/>
            <a:ext cx="6400800" cy="3016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Rectangle 44"/>
          <p:cNvSpPr>
            <a:spLocks noChangeArrowheads="1"/>
          </p:cNvSpPr>
          <p:nvPr/>
        </p:nvSpPr>
        <p:spPr bwMode="auto">
          <a:xfrm rot="-5400000">
            <a:off x="-611187" y="3354387"/>
            <a:ext cx="3657600" cy="301625"/>
          </a:xfrm>
          <a:prstGeom prst="rect">
            <a:avLst/>
          </a:prstGeom>
          <a:gradFill rotWithShape="1">
            <a:gsLst>
              <a:gs pos="0">
                <a:srgbClr val="86EC4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45"/>
          <p:cNvSpPr>
            <a:spLocks noChangeArrowheads="1"/>
          </p:cNvSpPr>
          <p:nvPr/>
        </p:nvSpPr>
        <p:spPr bwMode="auto">
          <a:xfrm rot="16200000">
            <a:off x="6399213" y="3354387"/>
            <a:ext cx="3657600" cy="301625"/>
          </a:xfrm>
          <a:prstGeom prst="rect">
            <a:avLst/>
          </a:prstGeom>
          <a:gradFill rotWithShape="1">
            <a:gsLst>
              <a:gs pos="0">
                <a:srgbClr val="FF6577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6400800" y="1676400"/>
            <a:ext cx="137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40" rIns="0" bIns="9144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RESTORATION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,H</a:t>
            </a:r>
            <a:endParaRPr lang="en-US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6400800" y="4495800"/>
            <a:ext cx="13636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Development 1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D1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CC0066"/>
                </a:solidFill>
              </a:rPr>
              <a:t>L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,H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1600200" y="44958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Conservation 1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C1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,L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49" name="Text Box 54"/>
          <p:cNvSpPr txBox="1">
            <a:spLocks noChangeArrowheads="1"/>
          </p:cNvSpPr>
          <p:nvPr/>
        </p:nvSpPr>
        <p:spPr bwMode="auto">
          <a:xfrm>
            <a:off x="8001000" y="5486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High</a:t>
            </a:r>
          </a:p>
        </p:txBody>
      </p:sp>
      <p:sp>
        <p:nvSpPr>
          <p:cNvPr id="5150" name="Text Box 23"/>
          <p:cNvSpPr txBox="1">
            <a:spLocks noChangeArrowheads="1"/>
          </p:cNvSpPr>
          <p:nvPr/>
        </p:nvSpPr>
        <p:spPr bwMode="auto">
          <a:xfrm>
            <a:off x="3810000" y="59436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Level of </a:t>
            </a:r>
            <a:r>
              <a:rPr lang="en-US" sz="1600" b="1" dirty="0" smtClean="0"/>
              <a:t>Degradation</a:t>
            </a:r>
            <a:endParaRPr lang="en-US" sz="1600" b="1" dirty="0"/>
          </a:p>
        </p:txBody>
      </p:sp>
      <p:sp>
        <p:nvSpPr>
          <p:cNvPr id="5151" name="Text Box 55"/>
          <p:cNvSpPr txBox="1">
            <a:spLocks noChangeArrowheads="1"/>
          </p:cNvSpPr>
          <p:nvPr/>
        </p:nvSpPr>
        <p:spPr bwMode="auto">
          <a:xfrm rot="-5400000">
            <a:off x="-566737" y="3309937"/>
            <a:ext cx="259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Level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of  Importance</a:t>
            </a:r>
          </a:p>
        </p:txBody>
      </p:sp>
      <p:sp>
        <p:nvSpPr>
          <p:cNvPr id="5152" name="Rectangle 63"/>
          <p:cNvSpPr>
            <a:spLocks noChangeArrowheads="1"/>
          </p:cNvSpPr>
          <p:nvPr/>
        </p:nvSpPr>
        <p:spPr bwMode="auto">
          <a:xfrm>
            <a:off x="3124200" y="2590800"/>
            <a:ext cx="16002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1600200" y="36576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Protection 3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P3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M, 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1676400" y="27432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Protection 2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P2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MH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L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1676400" y="1752600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P1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3200400" y="45720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Conservation 2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C2</a:t>
            </a:r>
            <a:r>
              <a:rPr lang="en-US" sz="1400" dirty="0">
                <a:solidFill>
                  <a:srgbClr val="333333"/>
                </a:solidFill>
              </a:rPr>
              <a:t> 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,M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3276600" y="35052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333333"/>
                </a:solidFill>
              </a:rPr>
              <a:t>Protection  3 Restoration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P3R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,M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3200400" y="25908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Protection 2   Restoration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P2R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MH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,M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3276600" y="16764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Protection  1  Restoration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P1R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4800600" y="44958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333333"/>
                </a:solidFill>
              </a:rPr>
              <a:t>Development 2</a:t>
            </a:r>
            <a:endParaRPr lang="en-US" sz="1400" dirty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333333"/>
                </a:solidFill>
              </a:rPr>
              <a:t>D2</a:t>
            </a:r>
            <a:r>
              <a:rPr lang="en-US" sz="1600" b="1" dirty="0" smtClean="0">
                <a:solidFill>
                  <a:srgbClr val="333333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L,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MH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4808622" y="3525253"/>
            <a:ext cx="1371600" cy="89255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Restoration </a:t>
            </a:r>
            <a:r>
              <a:rPr lang="en-US" sz="1400" dirty="0" smtClean="0">
                <a:solidFill>
                  <a:srgbClr val="333333"/>
                </a:solidFill>
              </a:rPr>
              <a:t>With Development</a:t>
            </a:r>
            <a:endParaRPr lang="en-US" sz="1400" dirty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333333"/>
                </a:solidFill>
              </a:rPr>
              <a:t>RD2</a:t>
            </a:r>
            <a:r>
              <a:rPr lang="en-US" sz="1400" dirty="0" smtClean="0">
                <a:solidFill>
                  <a:srgbClr val="333333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333333"/>
                </a:solidFill>
              </a:rPr>
              <a:t>,MH  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4800600" y="26670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Restoration 2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R2X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MH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,MH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4876800" y="17526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Restoration 1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R1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,MH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6400800" y="3505200"/>
            <a:ext cx="137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Restoration  </a:t>
            </a:r>
            <a:r>
              <a:rPr lang="en-US" sz="1400" dirty="0" smtClean="0">
                <a:solidFill>
                  <a:srgbClr val="333333"/>
                </a:solidFill>
              </a:rPr>
              <a:t>With Development</a:t>
            </a:r>
            <a:endParaRPr lang="en-US" sz="1400" dirty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333333"/>
                </a:solidFill>
              </a:rPr>
              <a:t>RD1</a:t>
            </a:r>
            <a:r>
              <a:rPr lang="en-US" sz="1400" dirty="0" smtClean="0">
                <a:solidFill>
                  <a:srgbClr val="333333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,H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6400800" y="26670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333333"/>
                </a:solidFill>
              </a:rPr>
              <a:t>Restoration 2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333333"/>
                </a:solidFill>
              </a:rPr>
              <a:t>R2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MH</a:t>
            </a:r>
            <a:r>
              <a:rPr lang="en-US" sz="16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,H</a:t>
            </a:r>
            <a:endParaRPr lang="en-US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" y="6019800"/>
            <a:ext cx="274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Letter </a:t>
            </a:r>
            <a:r>
              <a:rPr lang="en-US" dirty="0" smtClean="0"/>
              <a:t>= H, MH, M, or L</a:t>
            </a:r>
          </a:p>
          <a:p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Importance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96000" y="6019800"/>
            <a:ext cx="287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Letter = H, MH, M, or L</a:t>
            </a:r>
          </a:p>
          <a:p>
            <a:r>
              <a:rPr lang="en-US" dirty="0" smtClean="0"/>
              <a:t> for Degradation Score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_RP – 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Restoration &amp; Protection for 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echarge</a:t>
            </a:r>
          </a:p>
        </p:txBody>
      </p:sp>
      <p:pic>
        <p:nvPicPr>
          <p:cNvPr id="7" name="Picture 6" descr="Coupville w Recharge Resto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8763" y="609600"/>
            <a:ext cx="5063837" cy="6553200"/>
          </a:xfrm>
          <a:prstGeom prst="rect">
            <a:avLst/>
          </a:prstGeom>
        </p:spPr>
      </p:pic>
      <p:pic>
        <p:nvPicPr>
          <p:cNvPr id="8" name="Picture 7" descr="Whidbey w Recharge Rest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474" y="609600"/>
            <a:ext cx="5063837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pupville w WF Resto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399" y="304800"/>
            <a:ext cx="5063837" cy="6553200"/>
          </a:xfrm>
          <a:prstGeom prst="rect">
            <a:avLst/>
          </a:prstGeom>
        </p:spPr>
      </p:pic>
      <p:pic>
        <p:nvPicPr>
          <p:cNvPr id="10" name="Picture 9" descr="Whidbey w WF Rest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304800"/>
            <a:ext cx="5063837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&amp;#x0D;&amp;#x0A;One Approach from Ecology:&amp;#x0D;&amp;#x0A;WRIA 6 Draft Analysis Maps for Island Watersheds&amp;#x0D;&amp;#x0A;November 8, 2010&amp;quot;&quot;/&gt;&lt;property id=&quot;20307&quot; value=&quot;256&quot;/&gt;&lt;/object&gt;&lt;object type=&quot;3&quot; unique_id=&quot;10011&quot;&gt;&lt;property id=&quot;20148&quot; value=&quot;5&quot;/&gt;&lt;property id=&quot;20300&quot; value=&quot;Slide 3 - &amp;quot;Management Matrix for Restoration &amp;amp; Protection&amp;#x0D;&amp;#x0A;With GIS Attributes&amp;quot;&quot;/&gt;&lt;property id=&quot;20307&quot; value=&quot;283&quot;/&gt;&lt;/object&gt;&lt;object type=&quot;3&quot; unique_id=&quot;10018&quot;&gt;&lt;property id=&quot;20148&quot; value=&quot;5&quot;/&gt;&lt;property id=&quot;20300&quot; value=&quot;Slide 4&quot;/&gt;&lt;property id=&quot;20307&quot; value=&quot;270&quot;/&gt;&lt;/object&gt;&lt;object type=&quot;3&quot; unique_id=&quot;10024&quot;&gt;&lt;property id=&quot;20148&quot; value=&quot;5&quot;/&gt;&lt;property id=&quot;20300&quot; value=&quot;Slide 5&quot;/&gt;&lt;property id=&quot;20307&quot; value=&quot;275&quot;/&gt;&lt;/object&gt;&lt;object type=&quot;3&quot; unique_id=&quot;10218&quot;&gt;&lt;property id=&quot;20148&quot; value=&quot;5&quot;/&gt;&lt;property id=&quot;20300&quot; value=&quot;Slide 1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179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 One Approach from Ecology: WRIA 6 Draft Analysis Maps for Island Watersheds November 8, 2010</vt:lpstr>
      <vt:lpstr>Management Matrix for Restoration &amp; Protection With GIS Attributes</vt:lpstr>
      <vt:lpstr>Slide 4</vt:lpstr>
      <vt:lpstr>Slide 5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Thurston Analysis Maps</dc:title>
  <dc:creator>Susan Grigsby</dc:creator>
  <cp:lastModifiedBy>Peg</cp:lastModifiedBy>
  <cp:revision>147</cp:revision>
  <dcterms:created xsi:type="dcterms:W3CDTF">2010-01-14T19:18:43Z</dcterms:created>
  <dcterms:modified xsi:type="dcterms:W3CDTF">2010-12-06T19:08:11Z</dcterms:modified>
</cp:coreProperties>
</file>