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79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4" r:id="rId18"/>
    <p:sldId id="273" r:id="rId19"/>
    <p:sldId id="280" r:id="rId20"/>
    <p:sldId id="282" r:id="rId21"/>
    <p:sldId id="283" r:id="rId22"/>
    <p:sldId id="281" r:id="rId23"/>
    <p:sldId id="276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383E-0108-474B-9A25-AF63A6F19FC6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033-CAE5-4B94-B1CC-A5E88C72F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383E-0108-474B-9A25-AF63A6F19FC6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033-CAE5-4B94-B1CC-A5E88C72F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383E-0108-474B-9A25-AF63A6F19FC6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033-CAE5-4B94-B1CC-A5E88C72F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383E-0108-474B-9A25-AF63A6F19FC6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033-CAE5-4B94-B1CC-A5E88C72F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383E-0108-474B-9A25-AF63A6F19FC6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033-CAE5-4B94-B1CC-A5E88C72F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383E-0108-474B-9A25-AF63A6F19FC6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033-CAE5-4B94-B1CC-A5E88C72F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383E-0108-474B-9A25-AF63A6F19FC6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033-CAE5-4B94-B1CC-A5E88C72F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383E-0108-474B-9A25-AF63A6F19FC6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033-CAE5-4B94-B1CC-A5E88C72F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383E-0108-474B-9A25-AF63A6F19FC6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033-CAE5-4B94-B1CC-A5E88C72F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383E-0108-474B-9A25-AF63A6F19FC6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033-CAE5-4B94-B1CC-A5E88C72F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383E-0108-474B-9A25-AF63A6F19FC6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1FD033-CAE5-4B94-B1CC-A5E88C72F7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CD383E-0108-474B-9A25-AF63A6F19FC6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1FD033-CAE5-4B94-B1CC-A5E88C72F7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2362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GIS Analysis to Identify Future Study Site Locations in the Cedar River Municipal Watershed, WA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57600"/>
            <a:ext cx="7854696" cy="2743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Jenna Forsyth</a:t>
            </a:r>
          </a:p>
          <a:p>
            <a:r>
              <a:rPr lang="en-US" dirty="0" smtClean="0"/>
              <a:t>12/07/09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l"/>
            <a:r>
              <a:rPr lang="en-US" sz="2000" dirty="0" smtClean="0"/>
              <a:t>Chester Morse Lake, Cedar River Watershed, WA</a:t>
            </a:r>
          </a:p>
          <a:p>
            <a:pPr algn="l"/>
            <a:endParaRPr lang="en-US" sz="1400" dirty="0" smtClean="0"/>
          </a:p>
          <a:p>
            <a:pPr algn="l"/>
            <a:endParaRPr lang="en-US" sz="1400" dirty="0" smtClean="0"/>
          </a:p>
          <a:p>
            <a:pPr algn="l"/>
            <a:r>
              <a:rPr lang="en-US" sz="1400" dirty="0" smtClean="0"/>
              <a:t>Photo Courtesy of  </a:t>
            </a:r>
            <a:r>
              <a:rPr lang="en-US" sz="1200" dirty="0" smtClean="0"/>
              <a:t>http://www.seattle.gov/UTIL/About_SPU/Water_System/Water_Sources_&amp;_Treatment/Cedar_River_Watershed/COS_002326.asp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edar_Watershed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429000"/>
            <a:ext cx="5550865" cy="1854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895600"/>
          <a:ext cx="7696199" cy="3352800"/>
        </p:xfrm>
        <a:graphic>
          <a:graphicData uri="http://schemas.openxmlformats.org/drawingml/2006/table">
            <a:tbl>
              <a:tblPr/>
              <a:tblGrid>
                <a:gridCol w="451677"/>
                <a:gridCol w="927466"/>
                <a:gridCol w="1094636"/>
                <a:gridCol w="1518986"/>
                <a:gridCol w="1663652"/>
                <a:gridCol w="2039782"/>
              </a:tblGrid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Elevation (feet)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Slope (degrees)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Aspect (cardinal direction)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Canopy Density (percentage)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Forest Age (years)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Site 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1,731- 2,207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0-11.077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West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90-100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Site 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1,731- 2,207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0-11.077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South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90-100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Site 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2,207 - 2,676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0-11.077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North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Old Growth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are the forest and topographical characteristics of the sites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46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Locate 3 potential sites to be pairs for the current sites:</a:t>
            </a:r>
          </a:p>
          <a:p>
            <a:pPr lvl="1"/>
            <a:r>
              <a:rPr lang="en-US" dirty="0" smtClean="0"/>
              <a:t>Similar forest and topographical characteristics</a:t>
            </a:r>
          </a:p>
          <a:p>
            <a:pPr lvl="2"/>
            <a:r>
              <a:rPr lang="en-US" dirty="0" smtClean="0"/>
              <a:t>Elevation</a:t>
            </a:r>
          </a:p>
          <a:p>
            <a:pPr lvl="2"/>
            <a:r>
              <a:rPr lang="en-US" dirty="0" smtClean="0"/>
              <a:t>Slope</a:t>
            </a:r>
          </a:p>
          <a:p>
            <a:pPr lvl="2"/>
            <a:r>
              <a:rPr lang="en-US" dirty="0" smtClean="0"/>
              <a:t>Aspect</a:t>
            </a:r>
          </a:p>
          <a:p>
            <a:pPr lvl="2"/>
            <a:r>
              <a:rPr lang="en-US" dirty="0" smtClean="0"/>
              <a:t>Canopy Density</a:t>
            </a:r>
          </a:p>
          <a:p>
            <a:pPr lvl="2"/>
            <a:r>
              <a:rPr lang="en-US" dirty="0" smtClean="0"/>
              <a:t>Forest Age</a:t>
            </a:r>
          </a:p>
          <a:p>
            <a:pPr lvl="1"/>
            <a:r>
              <a:rPr lang="en-US" dirty="0" smtClean="0"/>
              <a:t>Easily accessible (within 100 feet, but no more than 1,000 feet from the nearest road)</a:t>
            </a:r>
          </a:p>
          <a:p>
            <a:pPr lvl="1"/>
            <a:r>
              <a:rPr lang="en-US" dirty="0" smtClean="0"/>
              <a:t>Not overlapping with lakes, streams, or pre-existing study sites or meteorological stations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are the objectives of the current GIS analysis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123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Objectives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89120"/>
          </a:xfrm>
        </p:spPr>
        <p:txBody>
          <a:bodyPr/>
          <a:lstStyle/>
          <a:p>
            <a:r>
              <a:rPr lang="en-US" sz="2400" dirty="0" smtClean="0"/>
              <a:t>Elevation</a:t>
            </a:r>
          </a:p>
          <a:p>
            <a:pPr lvl="1"/>
            <a:r>
              <a:rPr lang="en-US" sz="2000" dirty="0" smtClean="0"/>
              <a:t>Reclassified to include only elevations of interest, then new layers with only those elevations for each site</a:t>
            </a:r>
            <a:endParaRPr lang="en-US" sz="20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was this accomplished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00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Analysis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6" descr="ElevationSiteView.bmp"/>
          <p:cNvPicPr>
            <a:picLocks noChangeAspect="1"/>
          </p:cNvPicPr>
          <p:nvPr/>
        </p:nvPicPr>
        <p:blipFill>
          <a:blip r:embed="rId3" cstate="print"/>
          <a:srcRect r="-1515" b="23333"/>
          <a:stretch>
            <a:fillRect/>
          </a:stretch>
        </p:blipFill>
        <p:spPr>
          <a:xfrm>
            <a:off x="1088627" y="2362200"/>
            <a:ext cx="7238221" cy="42240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1080"/>
            <a:ext cx="8229600" cy="4389120"/>
          </a:xfrm>
        </p:spPr>
        <p:txBody>
          <a:bodyPr/>
          <a:lstStyle/>
          <a:p>
            <a:r>
              <a:rPr lang="en-US" sz="2400" dirty="0" smtClean="0"/>
              <a:t>Slope</a:t>
            </a:r>
          </a:p>
          <a:p>
            <a:pPr lvl="1"/>
            <a:r>
              <a:rPr lang="en-US" sz="2000" dirty="0" smtClean="0"/>
              <a:t>First calculated slope ranges from elevation</a:t>
            </a:r>
          </a:p>
          <a:p>
            <a:pPr lvl="1"/>
            <a:r>
              <a:rPr lang="en-US" sz="2000" dirty="0" smtClean="0"/>
              <a:t>Second, analyzed similar to elevation technique, reclassified and created a new layer: slope range equal for all sites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00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Analysis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was this accomplished?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Slope.bmp"/>
          <p:cNvPicPr>
            <a:picLocks noChangeAspect="1"/>
          </p:cNvPicPr>
          <p:nvPr/>
        </p:nvPicPr>
        <p:blipFill>
          <a:blip r:embed="rId3" cstate="print"/>
          <a:srcRect r="202" b="23333"/>
          <a:stretch>
            <a:fillRect/>
          </a:stretch>
        </p:blipFill>
        <p:spPr>
          <a:xfrm>
            <a:off x="990600" y="2514600"/>
            <a:ext cx="7162800" cy="42520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89120"/>
          </a:xfrm>
        </p:spPr>
        <p:txBody>
          <a:bodyPr/>
          <a:lstStyle/>
          <a:p>
            <a:r>
              <a:rPr lang="en-US" dirty="0" smtClean="0"/>
              <a:t>Aspect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was this accomplished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00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Analysis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6" descr="Aspect.bmp"/>
          <p:cNvPicPr>
            <a:picLocks noChangeAspect="1"/>
          </p:cNvPicPr>
          <p:nvPr/>
        </p:nvPicPr>
        <p:blipFill>
          <a:blip r:embed="rId3" cstate="print"/>
          <a:srcRect r="-1515" b="23333"/>
          <a:stretch>
            <a:fillRect/>
          </a:stretch>
        </p:blipFill>
        <p:spPr>
          <a:xfrm>
            <a:off x="914400" y="1905000"/>
            <a:ext cx="7333130" cy="4279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/>
          <a:lstStyle/>
          <a:p>
            <a:r>
              <a:rPr lang="en-US" dirty="0" smtClean="0"/>
              <a:t>Canopy Density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was this accomplished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00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Analysis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6" descr="CanopyDensity.bmp"/>
          <p:cNvPicPr>
            <a:picLocks noChangeAspect="1"/>
          </p:cNvPicPr>
          <p:nvPr/>
        </p:nvPicPr>
        <p:blipFill>
          <a:blip r:embed="rId3" cstate="print"/>
          <a:srcRect r="-1515" b="23333"/>
          <a:stretch>
            <a:fillRect/>
          </a:stretch>
        </p:blipFill>
        <p:spPr>
          <a:xfrm>
            <a:off x="1143000" y="2209800"/>
            <a:ext cx="6875930" cy="40126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/>
          <a:lstStyle/>
          <a:p>
            <a:r>
              <a:rPr lang="en-US" dirty="0" smtClean="0"/>
              <a:t>Forest Age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was this accomplished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00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Analysis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6" descr="Forests.bmp"/>
          <p:cNvPicPr>
            <a:picLocks noChangeAspect="1"/>
          </p:cNvPicPr>
          <p:nvPr/>
        </p:nvPicPr>
        <p:blipFill>
          <a:blip r:embed="rId3" cstate="print"/>
          <a:srcRect r="202" b="22222"/>
          <a:stretch>
            <a:fillRect/>
          </a:stretch>
        </p:blipFill>
        <p:spPr>
          <a:xfrm>
            <a:off x="1219200" y="2438400"/>
            <a:ext cx="6934200" cy="41759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r>
              <a:rPr lang="en-US" dirty="0" smtClean="0"/>
              <a:t>Buffer within a buffer</a:t>
            </a:r>
          </a:p>
          <a:p>
            <a:pPr lvl="1"/>
            <a:r>
              <a:rPr lang="en-US" dirty="0" smtClean="0"/>
              <a:t>New site&gt;100 feet from road but &lt;1,000feet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was this accomplished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00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Analysis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6" descr="Roads.bmp"/>
          <p:cNvPicPr>
            <a:picLocks noChangeAspect="1"/>
          </p:cNvPicPr>
          <p:nvPr/>
        </p:nvPicPr>
        <p:blipFill>
          <a:blip r:embed="rId3" cstate="print"/>
          <a:srcRect r="-1515" b="23333"/>
          <a:stretch>
            <a:fillRect/>
          </a:stretch>
        </p:blipFill>
        <p:spPr>
          <a:xfrm>
            <a:off x="1219200" y="2690884"/>
            <a:ext cx="6618292" cy="38623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Intersected above layers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New Site 1 Potential Area: 5,368,861 sq. feet</a:t>
            </a:r>
          </a:p>
          <a:p>
            <a:pPr lvl="1"/>
            <a:r>
              <a:rPr lang="en-US" dirty="0" smtClean="0"/>
              <a:t>New site 1</a:t>
            </a:r>
          </a:p>
          <a:p>
            <a:pPr lvl="2"/>
            <a:r>
              <a:rPr lang="en-US" dirty="0" smtClean="0"/>
              <a:t>At least </a:t>
            </a:r>
            <a:r>
              <a:rPr lang="en-US" dirty="0" smtClean="0"/>
              <a:t>28,632.02 </a:t>
            </a:r>
            <a:r>
              <a:rPr lang="en-US" dirty="0" smtClean="0"/>
              <a:t>sq. </a:t>
            </a:r>
            <a:r>
              <a:rPr lang="en-US" dirty="0" smtClean="0"/>
              <a:t>feet </a:t>
            </a:r>
            <a:r>
              <a:rPr lang="en-US" dirty="0" smtClean="0"/>
              <a:t>in area (5x5 cells)</a:t>
            </a:r>
          </a:p>
          <a:p>
            <a:pPr lvl="2"/>
            <a:r>
              <a:rPr lang="en-US" dirty="0" smtClean="0"/>
              <a:t>1,854 feet from previous site (skiing)</a:t>
            </a:r>
          </a:p>
          <a:p>
            <a:pPr lvl="2"/>
            <a:r>
              <a:rPr lang="en-US" dirty="0" smtClean="0"/>
              <a:t>8,158.4 feet from previous site (along the road)</a:t>
            </a:r>
          </a:p>
          <a:p>
            <a:r>
              <a:rPr lang="en-US" dirty="0" smtClean="0"/>
              <a:t>New Site 2 Potential Area: 4,273,018 sq. feet</a:t>
            </a:r>
          </a:p>
          <a:p>
            <a:pPr lvl="1"/>
            <a:r>
              <a:rPr lang="en-US" dirty="0" smtClean="0"/>
              <a:t>New site 2 </a:t>
            </a:r>
          </a:p>
          <a:p>
            <a:pPr lvl="2"/>
            <a:r>
              <a:rPr lang="en-US" dirty="0" smtClean="0"/>
              <a:t>At least </a:t>
            </a:r>
            <a:r>
              <a:rPr lang="en-US" dirty="0" smtClean="0"/>
              <a:t>28,632.02 </a:t>
            </a:r>
            <a:r>
              <a:rPr lang="en-US" dirty="0" smtClean="0"/>
              <a:t>sq. feet in area (5x5 cells)</a:t>
            </a:r>
          </a:p>
          <a:p>
            <a:pPr lvl="2"/>
            <a:r>
              <a:rPr lang="en-US" dirty="0" smtClean="0"/>
              <a:t>7,532.67 feet from previous site (skiing)</a:t>
            </a:r>
          </a:p>
          <a:p>
            <a:pPr lvl="2"/>
            <a:r>
              <a:rPr lang="en-US" dirty="0" smtClean="0"/>
              <a:t>8,035.22 feet from previous site (along the road)</a:t>
            </a:r>
          </a:p>
          <a:p>
            <a:r>
              <a:rPr lang="en-US" dirty="0" smtClean="0"/>
              <a:t>New Site 3 Potential Area: 1,458,128 sq. feet</a:t>
            </a:r>
          </a:p>
          <a:p>
            <a:pPr lvl="1"/>
            <a:r>
              <a:rPr lang="en-US" dirty="0" smtClean="0"/>
              <a:t>New site 3</a:t>
            </a:r>
          </a:p>
          <a:p>
            <a:pPr lvl="2"/>
            <a:r>
              <a:rPr lang="en-US" dirty="0" smtClean="0"/>
              <a:t>Not possible due to overlap with current site area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60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Results and Conclusions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 potential sites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_Site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1136" b="9979"/>
          <a:stretch>
            <a:fillRect/>
          </a:stretch>
        </p:blipFill>
        <p:spPr>
          <a:xfrm>
            <a:off x="325870" y="1219200"/>
            <a:ext cx="7446530" cy="5121708"/>
          </a:xfrm>
        </p:spPr>
      </p:pic>
      <p:grpSp>
        <p:nvGrpSpPr>
          <p:cNvPr id="20" name="Group 19"/>
          <p:cNvGrpSpPr/>
          <p:nvPr/>
        </p:nvGrpSpPr>
        <p:grpSpPr>
          <a:xfrm>
            <a:off x="6172200" y="4572000"/>
            <a:ext cx="2743200" cy="1676400"/>
            <a:chOff x="6172200" y="4572000"/>
            <a:chExt cx="2743200" cy="1676400"/>
          </a:xfrm>
        </p:grpSpPr>
        <p:sp>
          <p:nvSpPr>
            <p:cNvPr id="12" name="Multiply 11"/>
            <p:cNvSpPr/>
            <p:nvPr/>
          </p:nvSpPr>
          <p:spPr>
            <a:xfrm>
              <a:off x="6172200" y="5791200"/>
              <a:ext cx="533400" cy="457200"/>
            </a:xfrm>
            <a:prstGeom prst="mathMultiply">
              <a:avLst/>
            </a:prstGeom>
            <a:solidFill>
              <a:srgbClr val="FF000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577492" y="4572000"/>
              <a:ext cx="2337908" cy="1329008"/>
              <a:chOff x="6577492" y="4572000"/>
              <a:chExt cx="2337908" cy="1329008"/>
            </a:xfrm>
          </p:grpSpPr>
          <p:cxnSp>
            <p:nvCxnSpPr>
              <p:cNvPr id="14" name="Straight Arrow Connector 13"/>
              <p:cNvCxnSpPr>
                <a:endCxn id="12" idx="1"/>
              </p:cNvCxnSpPr>
              <p:nvPr/>
            </p:nvCxnSpPr>
            <p:spPr>
              <a:xfrm rot="10800000" flipV="1">
                <a:off x="6577492" y="5105400"/>
                <a:ext cx="1271109" cy="79560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7620000" y="4572000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Site 3 Not Possible</a:t>
                </a:r>
                <a:endParaRPr lang="en-US" dirty="0"/>
              </a:p>
            </p:txBody>
          </p:sp>
        </p:grp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260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Results and Conclusions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</a:p>
          <a:p>
            <a:pPr algn="ctr"/>
            <a:r>
              <a:rPr lang="en-US" dirty="0" smtClean="0"/>
              <a:t>Objectives</a:t>
            </a:r>
          </a:p>
          <a:p>
            <a:pPr algn="ctr"/>
            <a:r>
              <a:rPr lang="en-US" dirty="0" smtClean="0"/>
              <a:t>Analysis</a:t>
            </a:r>
          </a:p>
          <a:p>
            <a:pPr algn="ctr"/>
            <a:r>
              <a:rPr lang="en-US" dirty="0" smtClean="0"/>
              <a:t>Results</a:t>
            </a:r>
          </a:p>
          <a:p>
            <a:pPr algn="ctr"/>
            <a:r>
              <a:rPr lang="en-US" dirty="0" smtClean="0"/>
              <a:t>Conclusions</a:t>
            </a:r>
          </a:p>
          <a:p>
            <a:pPr algn="ctr"/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Site 3: Re-calculating Potential New Site Area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8077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Tried with new parameter ranges for elevation, slope, and aspect: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2819400"/>
          <a:ext cx="8991598" cy="2059463"/>
        </p:xfrm>
        <a:graphic>
          <a:graphicData uri="http://schemas.openxmlformats.org/drawingml/2006/table">
            <a:tbl>
              <a:tblPr/>
              <a:tblGrid>
                <a:gridCol w="1295398"/>
                <a:gridCol w="1219202"/>
                <a:gridCol w="1219200"/>
                <a:gridCol w="1676398"/>
                <a:gridCol w="1981200"/>
                <a:gridCol w="1600200"/>
              </a:tblGrid>
              <a:tr h="482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Elevation (feet)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Slope (degrees)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Aspect (cardinal direction)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Canopy Density (percentage)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Forest Age (years)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Potential Site 3 Pair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1,731-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2,676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(DIFFERENT)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0-17.09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(DIFFERENT)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North, East, or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West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(DIFFERENT)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(SAME)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Old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Growth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(SAME)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56" marR="62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260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Results and Conclusions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89120"/>
          </a:xfrm>
        </p:spPr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New Site 3 Potential Area: 7,528,051.11 sq. feet</a:t>
            </a:r>
          </a:p>
          <a:p>
            <a:pPr lvl="1"/>
            <a:r>
              <a:rPr lang="en-US" dirty="0" smtClean="0"/>
              <a:t>New site 3</a:t>
            </a:r>
          </a:p>
          <a:p>
            <a:pPr lvl="2"/>
            <a:r>
              <a:rPr lang="en-US" dirty="0" smtClean="0"/>
              <a:t>At least </a:t>
            </a:r>
            <a:r>
              <a:rPr lang="en-US" dirty="0" smtClean="0"/>
              <a:t>28,632.02 </a:t>
            </a:r>
            <a:r>
              <a:rPr lang="en-US" dirty="0" smtClean="0"/>
              <a:t>sq. feet in area (5x5 cells)</a:t>
            </a:r>
          </a:p>
          <a:p>
            <a:pPr lvl="2"/>
            <a:r>
              <a:rPr lang="en-US" dirty="0" smtClean="0"/>
              <a:t>6,433.21 feet from previous site (skiing)</a:t>
            </a:r>
          </a:p>
          <a:p>
            <a:pPr lvl="2"/>
            <a:r>
              <a:rPr lang="en-US" dirty="0" smtClean="0"/>
              <a:t>14,415.37 feet from previous site (along the road)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Site 3: Success!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260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Results and Conclusions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mpleteNewSite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565"/>
          <a:stretch>
            <a:fillRect/>
          </a:stretch>
        </p:blipFill>
        <p:spPr>
          <a:xfrm>
            <a:off x="990600" y="1697182"/>
            <a:ext cx="6934200" cy="4792188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Site 3: Success!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260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Results and Conclusions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Questions?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0835" t="7993" r="13892" b="10416"/>
          <a:stretch>
            <a:fillRect/>
          </a:stretch>
        </p:blipFill>
        <p:spPr bwMode="auto">
          <a:xfrm>
            <a:off x="2057400" y="16002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191000" y="2362200"/>
            <a:ext cx="4953000" cy="3962400"/>
            <a:chOff x="3810000" y="2362200"/>
            <a:chExt cx="4953000" cy="3962400"/>
          </a:xfrm>
        </p:grpSpPr>
        <p:grpSp>
          <p:nvGrpSpPr>
            <p:cNvPr id="11" name="Group 7"/>
            <p:cNvGrpSpPr/>
            <p:nvPr/>
          </p:nvGrpSpPr>
          <p:grpSpPr>
            <a:xfrm>
              <a:off x="5867400" y="5410200"/>
              <a:ext cx="609600" cy="914400"/>
              <a:chOff x="5867400" y="5410200"/>
              <a:chExt cx="609600" cy="914400"/>
            </a:xfrm>
          </p:grpSpPr>
          <p:pic>
            <p:nvPicPr>
              <p:cNvPr id="19" name="Content Placeholder 5" descr="CompleteNewSites.bmp"/>
              <p:cNvPicPr>
                <a:picLocks noChangeAspect="1"/>
              </p:cNvPicPr>
              <p:nvPr/>
            </p:nvPicPr>
            <p:blipFill>
              <a:blip r:embed="rId4" cstate="print"/>
              <a:srcRect l="4081" t="72268" r="87755" b="15847"/>
              <a:stretch>
                <a:fillRect/>
              </a:stretch>
            </p:blipFill>
            <p:spPr>
              <a:xfrm>
                <a:off x="5867400" y="5638800"/>
                <a:ext cx="609600" cy="68580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5878975" y="5410200"/>
                <a:ext cx="58645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4"/>
              <p:cNvSpPr txBox="1"/>
              <p:nvPr/>
            </p:nvSpPr>
            <p:spPr>
              <a:xfrm>
                <a:off x="6019800" y="542186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  <p:grpSp>
          <p:nvGrpSpPr>
            <p:cNvPr id="12" name="Group 27"/>
            <p:cNvGrpSpPr/>
            <p:nvPr/>
          </p:nvGrpSpPr>
          <p:grpSpPr>
            <a:xfrm>
              <a:off x="3810000" y="2362200"/>
              <a:ext cx="4953000" cy="1969532"/>
              <a:chOff x="3810000" y="2362200"/>
              <a:chExt cx="4953000" cy="1969532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rot="10800000" flipV="1">
                <a:off x="3810000" y="2514600"/>
                <a:ext cx="3276600" cy="4572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0800000" flipV="1">
                <a:off x="4648200" y="2971800"/>
                <a:ext cx="2438400" cy="3048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0800000" flipV="1">
                <a:off x="5334000" y="4114800"/>
                <a:ext cx="1828800" cy="1524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086600" y="2362200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New Site 2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086600" y="2754868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New Site 1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162800" y="3962400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New Site 3</a:t>
                </a:r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35327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Thank You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Owned and operated by Seattle Public Utilities</a:t>
            </a:r>
          </a:p>
          <a:p>
            <a:r>
              <a:rPr lang="en-US" dirty="0" smtClean="0"/>
              <a:t>Provides fresh water for the ~ 1.45 million residents of Seattle</a:t>
            </a:r>
          </a:p>
          <a:p>
            <a:r>
              <a:rPr lang="en-US" dirty="0" smtClean="0"/>
              <a:t>Area: 3,946,330,736.44 sq. feet</a:t>
            </a:r>
          </a:p>
          <a:p>
            <a:r>
              <a:rPr lang="en-US" dirty="0" smtClean="0"/>
              <a:t>Located approximately 34 miles east of Seattle, off Interstate-90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Cedar River Watershed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46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Where is the Cedar River Watershed?</a:t>
            </a:r>
            <a:endParaRPr lang="en-US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820" t="14414" r="5405" b="28153"/>
          <a:stretch>
            <a:fillRect/>
          </a:stretch>
        </p:blipFill>
        <p:spPr bwMode="auto">
          <a:xfrm>
            <a:off x="1219200" y="1905000"/>
            <a:ext cx="694465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146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3657600"/>
            <a:ext cx="8382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question: What is the effect of forest density and structure on snow accumulation in the watershed?</a:t>
            </a:r>
          </a:p>
          <a:p>
            <a:pPr lvl="1"/>
            <a:r>
              <a:rPr lang="en-US" sz="2000" dirty="0" smtClean="0"/>
              <a:t>Forest density relates to </a:t>
            </a:r>
            <a:r>
              <a:rPr lang="en-US" sz="2000" b="1" dirty="0" smtClean="0"/>
              <a:t>canopy density</a:t>
            </a:r>
          </a:p>
          <a:p>
            <a:pPr lvl="1"/>
            <a:r>
              <a:rPr lang="en-US" sz="2000" dirty="0" smtClean="0"/>
              <a:t>Forest structure relates to forest stand </a:t>
            </a:r>
            <a:r>
              <a:rPr lang="en-US" sz="2000" b="1" dirty="0" smtClean="0"/>
              <a:t>age</a:t>
            </a:r>
            <a:r>
              <a:rPr lang="en-US" sz="2000" dirty="0" smtClean="0"/>
              <a:t> and </a:t>
            </a:r>
            <a:r>
              <a:rPr lang="en-US" sz="2000" b="1" dirty="0" smtClean="0"/>
              <a:t>type</a:t>
            </a:r>
            <a:r>
              <a:rPr lang="en-US" sz="2000" dirty="0" smtClean="0"/>
              <a:t> (coniferous vs. deciduous)</a:t>
            </a:r>
          </a:p>
          <a:p>
            <a:endParaRPr lang="en-US" sz="2800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the Scientific study in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Cedar River Watershed?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46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55093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200" y="3886200"/>
          <a:ext cx="6019799" cy="2453640"/>
        </p:xfrm>
        <a:graphic>
          <a:graphicData uri="http://schemas.openxmlformats.org/drawingml/2006/table">
            <a:tbl>
              <a:tblPr/>
              <a:tblGrid>
                <a:gridCol w="980423"/>
                <a:gridCol w="2512548"/>
                <a:gridCol w="2526828"/>
              </a:tblGrid>
              <a:tr h="3014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  <a:sym typeface="Wingdings 3"/>
                        </a:rPr>
                        <a:t>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snow accumulation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  <a:sym typeface="Wingdings 3"/>
                        </a:rPr>
                        <a:t>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 snow accumulation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Canopy Density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Low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density?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High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Density?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Forest Age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Old/Primary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Growth?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Young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Forest Type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Deciduous?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Coniferous?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question: What is the effect of forest density and structure on </a:t>
            </a:r>
            <a:r>
              <a:rPr lang="en-US" b="1" dirty="0" smtClean="0"/>
              <a:t>snow accumulation </a:t>
            </a:r>
            <a:r>
              <a:rPr lang="en-US" dirty="0" smtClean="0"/>
              <a:t>in the watershed?</a:t>
            </a:r>
          </a:p>
          <a:p>
            <a:pPr lvl="1"/>
            <a:r>
              <a:rPr lang="en-US" dirty="0" smtClean="0"/>
              <a:t>Snow accumulation in forested areas such as the Cedar River Watershed, largely depends on how much snow is </a:t>
            </a:r>
            <a:r>
              <a:rPr lang="en-US" b="1" dirty="0" smtClean="0"/>
              <a:t>intercepted</a:t>
            </a:r>
            <a:r>
              <a:rPr lang="en-US" dirty="0" smtClean="0"/>
              <a:t> or “stuck” in the trees.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the Scientific study in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Cedar River Watershed?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Continued…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46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the Scientific study in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Cedar River Watershed?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Continued…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46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rees_snow_williamsclass"/>
          <p:cNvPicPr/>
          <p:nvPr/>
        </p:nvPicPr>
        <p:blipFill>
          <a:blip r:embed="rId3" cstate="print"/>
          <a:srcRect l="4167" t="30556" r="4167" b="21759"/>
          <a:stretch>
            <a:fillRect/>
          </a:stretch>
        </p:blipFill>
        <p:spPr bwMode="auto">
          <a:xfrm>
            <a:off x="1447800" y="1981200"/>
            <a:ext cx="60198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44196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(a</a:t>
            </a:r>
            <a:r>
              <a:rPr lang="en-US" i="1" dirty="0"/>
              <a:t>) Turbulence within the forest canopy causes variability in how snow is deposited. </a:t>
            </a:r>
            <a:endParaRPr lang="en-US" i="1" dirty="0" smtClean="0"/>
          </a:p>
          <a:p>
            <a:r>
              <a:rPr lang="en-US" i="1" dirty="0" smtClean="0"/>
              <a:t>(</a:t>
            </a:r>
            <a:r>
              <a:rPr lang="en-US" i="1" dirty="0"/>
              <a:t>b) Snow </a:t>
            </a:r>
            <a:r>
              <a:rPr lang="en-US" b="1" i="1" dirty="0"/>
              <a:t>intercepted </a:t>
            </a:r>
            <a:r>
              <a:rPr lang="en-US" i="1" dirty="0"/>
              <a:t>in the canopy sublimates</a:t>
            </a:r>
            <a:r>
              <a:rPr lang="en-US" i="1" dirty="0" smtClean="0"/>
              <a:t>, </a:t>
            </a:r>
            <a:r>
              <a:rPr lang="en-US" i="1" dirty="0"/>
              <a:t>or falls to the </a:t>
            </a:r>
            <a:r>
              <a:rPr lang="en-US" i="1" dirty="0" smtClean="0"/>
              <a:t>ground.  </a:t>
            </a:r>
          </a:p>
          <a:p>
            <a:r>
              <a:rPr lang="en-US" i="1" dirty="0" smtClean="0"/>
              <a:t>(</a:t>
            </a:r>
            <a:r>
              <a:rPr lang="en-US" i="1" dirty="0"/>
              <a:t>c) </a:t>
            </a:r>
            <a:r>
              <a:rPr lang="en-US" b="1" i="1" dirty="0"/>
              <a:t>Interception</a:t>
            </a:r>
            <a:r>
              <a:rPr lang="en-US" i="1" dirty="0"/>
              <a:t> between different species of conifers is not significant, but </a:t>
            </a:r>
            <a:endParaRPr lang="en-US" i="1" dirty="0" smtClean="0"/>
          </a:p>
          <a:p>
            <a:r>
              <a:rPr lang="en-US" i="1" dirty="0" smtClean="0"/>
              <a:t>(</a:t>
            </a:r>
            <a:r>
              <a:rPr lang="en-US" i="1" dirty="0"/>
              <a:t>d) </a:t>
            </a:r>
            <a:r>
              <a:rPr lang="en-US" b="1" i="1" dirty="0" smtClean="0"/>
              <a:t>Interception</a:t>
            </a:r>
            <a:r>
              <a:rPr lang="en-US" i="1" dirty="0" smtClean="0"/>
              <a:t> </a:t>
            </a:r>
            <a:r>
              <a:rPr lang="en-US" i="1" dirty="0"/>
              <a:t>in conifers is significantly greater than interception by deciduous trees. </a:t>
            </a:r>
            <a:endParaRPr lang="en-US" i="1" dirty="0" smtClean="0"/>
          </a:p>
          <a:p>
            <a:r>
              <a:rPr lang="en-US" i="1" dirty="0" smtClean="0"/>
              <a:t>(</a:t>
            </a:r>
            <a:r>
              <a:rPr lang="en-US" i="1" dirty="0"/>
              <a:t>e) Because of interception, 20-45% more snow accumulates in clear-cut areas or clearings. </a:t>
            </a:r>
            <a:endParaRPr lang="en-US" i="1" dirty="0" smtClean="0"/>
          </a:p>
          <a:p>
            <a:r>
              <a:rPr lang="en-US" sz="1400" dirty="0" smtClean="0"/>
              <a:t>(</a:t>
            </a:r>
            <a:r>
              <a:rPr lang="en-US" sz="1400" dirty="0"/>
              <a:t>Graphics from Mark Williams, CU Boulder)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88720"/>
          </a:xfrm>
        </p:spPr>
        <p:txBody>
          <a:bodyPr>
            <a:normAutofit/>
          </a:bodyPr>
          <a:lstStyle/>
          <a:p>
            <a:r>
              <a:rPr lang="en-US" dirty="0" smtClean="0"/>
              <a:t>Three coniferous forest sites of ~ 50x50meter plots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and where are the current study sites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146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Picture 6" descr="FullWatershedView.bmp"/>
          <p:cNvPicPr>
            <a:picLocks noChangeAspect="1"/>
          </p:cNvPicPr>
          <p:nvPr/>
        </p:nvPicPr>
        <p:blipFill>
          <a:blip r:embed="rId3" cstate="print"/>
          <a:srcRect r="11364" b="23333"/>
          <a:stretch>
            <a:fillRect/>
          </a:stretch>
        </p:blipFill>
        <p:spPr>
          <a:xfrm>
            <a:off x="1295400" y="2514600"/>
            <a:ext cx="6400800" cy="41762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riginalSiteView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67" r="-969" b="25333"/>
          <a:stretch>
            <a:fillRect/>
          </a:stretch>
        </p:blipFill>
        <p:spPr>
          <a:xfrm>
            <a:off x="457200" y="1295400"/>
            <a:ext cx="8435622" cy="46482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39" t="11858" r="74545" b="62845"/>
          <a:stretch>
            <a:fillRect/>
          </a:stretch>
        </p:blipFill>
        <p:spPr bwMode="auto">
          <a:xfrm>
            <a:off x="8079125" y="36650"/>
            <a:ext cx="1007000" cy="8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736</TotalTime>
  <Words>858</Words>
  <Application>Microsoft Office PowerPoint</Application>
  <PresentationFormat>On-screen Show (4:3)</PresentationFormat>
  <Paragraphs>169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A GIS Analysis to Identify Future Study Site Locations in the Cedar River Municipal Watershed, WA</vt:lpstr>
      <vt:lpstr>Outline</vt:lpstr>
      <vt:lpstr>Slide 3</vt:lpstr>
      <vt:lpstr>Where is the Cedar River Watershed?</vt:lpstr>
      <vt:lpstr>Slide 5</vt:lpstr>
      <vt:lpstr>Slide 6</vt:lpstr>
      <vt:lpstr>Slide 7</vt:lpstr>
      <vt:lpstr>Slide 8</vt:lpstr>
      <vt:lpstr>Slide 9</vt:lpstr>
      <vt:lpstr>What are the forest and topographical characteristics of the sites?</vt:lpstr>
      <vt:lpstr>What are the objectives of the current GIS analysis?</vt:lpstr>
      <vt:lpstr>How was this accomplished?</vt:lpstr>
      <vt:lpstr>Slide 13</vt:lpstr>
      <vt:lpstr>How was this accomplished?</vt:lpstr>
      <vt:lpstr>How was this accomplished?</vt:lpstr>
      <vt:lpstr>How was this accomplished?</vt:lpstr>
      <vt:lpstr>How was this accomplished?</vt:lpstr>
      <vt:lpstr>New potential sites?</vt:lpstr>
      <vt:lpstr>Slide 19</vt:lpstr>
      <vt:lpstr>Site 3: Re-calculating Potential New Site Area</vt:lpstr>
      <vt:lpstr>Slide 21</vt:lpstr>
      <vt:lpstr>Slide 22</vt:lpstr>
      <vt:lpstr>Questions?</vt:lpstr>
      <vt:lpstr>Slide 24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GIS Analysis to Identify Future Study Site Locations in the Cedar River Municipal Watershed, WA</dc:title>
  <dc:creator>Jenna</dc:creator>
  <cp:lastModifiedBy>Jenna</cp:lastModifiedBy>
  <cp:revision>59</cp:revision>
  <dcterms:created xsi:type="dcterms:W3CDTF">2009-12-04T23:59:33Z</dcterms:created>
  <dcterms:modified xsi:type="dcterms:W3CDTF">2009-12-07T18:48:57Z</dcterms:modified>
</cp:coreProperties>
</file>