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21488400" cy="3246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8" autoAdjust="0"/>
    <p:restoredTop sz="86444" autoAdjust="0"/>
  </p:normalViewPr>
  <p:slideViewPr>
    <p:cSldViewPr>
      <p:cViewPr>
        <p:scale>
          <a:sx n="106" d="100"/>
          <a:sy n="106" d="100"/>
        </p:scale>
        <p:origin x="180" y="13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3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9312275" cy="1622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2171363" y="0"/>
            <a:ext cx="9312275" cy="1622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B5272C-78EE-4805-A26F-F4B6CB02DC2D}" type="datetimeFigureOut">
              <a:rPr lang="en-US" smtClean="0"/>
              <a:pPr/>
              <a:t>12/10/2009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28900" y="2435225"/>
            <a:ext cx="16230600" cy="121729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149475" y="15419388"/>
            <a:ext cx="17189450" cy="14606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0832425"/>
            <a:ext cx="9312275" cy="1622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2171363" y="30832425"/>
            <a:ext cx="9312275" cy="1622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BA28E-058E-4134-ACB8-57741DEFB0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BA28E-058E-4134-ACB8-57741DEFB0A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0B81-00B2-419D-A115-B836AC4653E3}" type="datetimeFigureOut">
              <a:rPr lang="en-US" smtClean="0"/>
              <a:pPr/>
              <a:t>12/10/2009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4B46-8599-435A-AF5B-36D87C211C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0B81-00B2-419D-A115-B836AC4653E3}" type="datetimeFigureOut">
              <a:rPr lang="en-US" smtClean="0"/>
              <a:pPr/>
              <a:t>12/10/2009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4B46-8599-435A-AF5B-36D87C211C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0B81-00B2-419D-A115-B836AC4653E3}" type="datetimeFigureOut">
              <a:rPr lang="en-US" smtClean="0"/>
              <a:pPr/>
              <a:t>12/10/2009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4B46-8599-435A-AF5B-36D87C211C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0B81-00B2-419D-A115-B836AC4653E3}" type="datetimeFigureOut">
              <a:rPr lang="en-US" smtClean="0"/>
              <a:pPr/>
              <a:t>12/10/2009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4B46-8599-435A-AF5B-36D87C211C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0B81-00B2-419D-A115-B836AC4653E3}" type="datetimeFigureOut">
              <a:rPr lang="en-US" smtClean="0"/>
              <a:pPr/>
              <a:t>12/10/2009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4B46-8599-435A-AF5B-36D87C211C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0B81-00B2-419D-A115-B836AC4653E3}" type="datetimeFigureOut">
              <a:rPr lang="en-US" smtClean="0"/>
              <a:pPr/>
              <a:t>12/10/2009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4B46-8599-435A-AF5B-36D87C211C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0B81-00B2-419D-A115-B836AC4653E3}" type="datetimeFigureOut">
              <a:rPr lang="en-US" smtClean="0"/>
              <a:pPr/>
              <a:t>12/10/2009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4B46-8599-435A-AF5B-36D87C211C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0B81-00B2-419D-A115-B836AC4653E3}" type="datetimeFigureOut">
              <a:rPr lang="en-US" smtClean="0"/>
              <a:pPr/>
              <a:t>12/10/2009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4B46-8599-435A-AF5B-36D87C211C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0B81-00B2-419D-A115-B836AC4653E3}" type="datetimeFigureOut">
              <a:rPr lang="en-US" smtClean="0"/>
              <a:pPr/>
              <a:t>12/10/2009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4B46-8599-435A-AF5B-36D87C211C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0B81-00B2-419D-A115-B836AC4653E3}" type="datetimeFigureOut">
              <a:rPr lang="en-US" smtClean="0"/>
              <a:pPr/>
              <a:t>12/10/2009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4B46-8599-435A-AF5B-36D87C211C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0B81-00B2-419D-A115-B836AC4653E3}" type="datetimeFigureOut">
              <a:rPr lang="en-US" smtClean="0"/>
              <a:pPr/>
              <a:t>12/10/2009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4B46-8599-435A-AF5B-36D87C211C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D0B81-00B2-419D-A115-B836AC4653E3}" type="datetimeFigureOut">
              <a:rPr lang="en-US" smtClean="0"/>
              <a:pPr/>
              <a:t>12/10/2009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B4B46-8599-435A-AF5B-36D87C211C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andUseLandCov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7400" y="914400"/>
            <a:ext cx="2667000" cy="24003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28600"/>
            <a:ext cx="7620000" cy="688975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Hydrologic Model Preparation (EPA SWMM) for Covington Creek Basin</a:t>
            </a:r>
            <a:br>
              <a:rPr lang="en-US" sz="2000" b="1" dirty="0" smtClean="0"/>
            </a:br>
            <a:endParaRPr lang="en-US" sz="2000" b="1" dirty="0"/>
          </a:p>
        </p:txBody>
      </p:sp>
      <p:pic>
        <p:nvPicPr>
          <p:cNvPr id="6" name="Picture 5" descr="Soil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00400" y="914400"/>
            <a:ext cx="2667000" cy="2400300"/>
          </a:xfrm>
          <a:prstGeom prst="rect">
            <a:avLst/>
          </a:prstGeom>
        </p:spPr>
      </p:pic>
      <p:pic>
        <p:nvPicPr>
          <p:cNvPr id="8" name="Picture 7" descr="ProjectSit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4800" y="3276600"/>
            <a:ext cx="2709333" cy="2438400"/>
          </a:xfrm>
          <a:prstGeom prst="rect">
            <a:avLst/>
          </a:prstGeom>
        </p:spPr>
      </p:pic>
      <p:pic>
        <p:nvPicPr>
          <p:cNvPr id="9" name="Picture 8" descr="Inse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781800" y="5105400"/>
            <a:ext cx="1752600" cy="1460500"/>
          </a:xfrm>
          <a:prstGeom prst="rect">
            <a:avLst/>
          </a:prstGeom>
        </p:spPr>
      </p:pic>
      <p:pic>
        <p:nvPicPr>
          <p:cNvPr id="10" name="Picture 9" descr="terrain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04800" y="914400"/>
            <a:ext cx="2667000" cy="24003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657600" y="609600"/>
            <a:ext cx="117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 Data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324600" y="3733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781800" y="3962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934200" y="411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086600" y="4267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781800" y="3200400"/>
            <a:ext cx="16002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/>
              <a:t>Land Use Land Cover Key</a:t>
            </a:r>
            <a:endParaRPr lang="en-US" sz="600" dirty="0"/>
          </a:p>
          <a:p>
            <a:r>
              <a:rPr lang="en-US" sz="600" b="1" dirty="0"/>
              <a:t> </a:t>
            </a:r>
            <a:endParaRPr lang="en-US" sz="600" dirty="0"/>
          </a:p>
          <a:p>
            <a:r>
              <a:rPr lang="en-US" sz="600" u="sng" dirty="0" smtClean="0"/>
              <a:t>Code</a:t>
            </a:r>
            <a:r>
              <a:rPr lang="en-US" sz="600" dirty="0" smtClean="0"/>
              <a:t>  </a:t>
            </a:r>
            <a:r>
              <a:rPr lang="en-US" sz="600" u="sng" dirty="0" smtClean="0"/>
              <a:t>Land </a:t>
            </a:r>
            <a:r>
              <a:rPr lang="en-US" sz="600" u="sng" dirty="0"/>
              <a:t>Use Land Cover Classification</a:t>
            </a:r>
            <a:endParaRPr lang="en-US" sz="600" dirty="0"/>
          </a:p>
          <a:p>
            <a:r>
              <a:rPr lang="en-US" sz="600" dirty="0" smtClean="0"/>
              <a:t>2         High </a:t>
            </a:r>
            <a:r>
              <a:rPr lang="en-US" sz="600" dirty="0"/>
              <a:t>Intensity Development</a:t>
            </a:r>
          </a:p>
          <a:p>
            <a:r>
              <a:rPr lang="en-US" sz="600" dirty="0" smtClean="0"/>
              <a:t>3         Medium </a:t>
            </a:r>
            <a:r>
              <a:rPr lang="en-US" sz="600" dirty="0"/>
              <a:t>Intensity Development</a:t>
            </a:r>
          </a:p>
          <a:p>
            <a:r>
              <a:rPr lang="en-US" sz="600" dirty="0" smtClean="0"/>
              <a:t>4         Low </a:t>
            </a:r>
            <a:r>
              <a:rPr lang="en-US" sz="600" dirty="0"/>
              <a:t>Intensity Development</a:t>
            </a:r>
          </a:p>
          <a:p>
            <a:r>
              <a:rPr lang="en-US" sz="600" dirty="0" smtClean="0"/>
              <a:t>5         Developed </a:t>
            </a:r>
            <a:r>
              <a:rPr lang="en-US" sz="600" dirty="0"/>
              <a:t>Open Space</a:t>
            </a:r>
          </a:p>
          <a:p>
            <a:r>
              <a:rPr lang="en-US" sz="600" dirty="0" smtClean="0"/>
              <a:t>7         Pasture</a:t>
            </a:r>
            <a:endParaRPr lang="en-US" sz="600" dirty="0"/>
          </a:p>
          <a:p>
            <a:r>
              <a:rPr lang="en-US" sz="600" dirty="0" smtClean="0"/>
              <a:t>8         Grassland</a:t>
            </a:r>
            <a:endParaRPr lang="en-US" sz="600" dirty="0"/>
          </a:p>
          <a:p>
            <a:r>
              <a:rPr lang="en-US" sz="600" dirty="0" smtClean="0"/>
              <a:t>9         Deciduous </a:t>
            </a:r>
            <a:r>
              <a:rPr lang="en-US" sz="600" dirty="0"/>
              <a:t>Forest</a:t>
            </a:r>
          </a:p>
          <a:p>
            <a:r>
              <a:rPr lang="en-US" sz="600" dirty="0" smtClean="0"/>
              <a:t>10       Evergreen </a:t>
            </a:r>
            <a:r>
              <a:rPr lang="en-US" sz="600" dirty="0"/>
              <a:t>Forest</a:t>
            </a:r>
          </a:p>
          <a:p>
            <a:r>
              <a:rPr lang="en-US" sz="600" dirty="0" smtClean="0"/>
              <a:t>11       Mixed </a:t>
            </a:r>
            <a:r>
              <a:rPr lang="en-US" sz="600" dirty="0"/>
              <a:t>Forest</a:t>
            </a:r>
          </a:p>
          <a:p>
            <a:r>
              <a:rPr lang="en-US" sz="600" dirty="0" smtClean="0"/>
              <a:t>12        Scrub/Shrub</a:t>
            </a:r>
            <a:endParaRPr lang="en-US" sz="600" dirty="0"/>
          </a:p>
          <a:p>
            <a:r>
              <a:rPr lang="en-US" sz="600" dirty="0" smtClean="0"/>
              <a:t>13        Palustrine </a:t>
            </a:r>
            <a:r>
              <a:rPr lang="en-US" sz="600" dirty="0"/>
              <a:t>Forested Wetland</a:t>
            </a:r>
          </a:p>
          <a:p>
            <a:r>
              <a:rPr lang="en-US" sz="600" dirty="0" smtClean="0"/>
              <a:t>14        Palustrine </a:t>
            </a:r>
            <a:r>
              <a:rPr lang="en-US" sz="600" dirty="0"/>
              <a:t>Scrub/Shrub Wetland</a:t>
            </a:r>
          </a:p>
          <a:p>
            <a:r>
              <a:rPr lang="en-US" sz="600" dirty="0" smtClean="0"/>
              <a:t>15        Palustrine </a:t>
            </a:r>
            <a:r>
              <a:rPr lang="en-US" sz="600" dirty="0"/>
              <a:t>Emergent Wetland</a:t>
            </a:r>
          </a:p>
          <a:p>
            <a:r>
              <a:rPr lang="en-US" sz="600" dirty="0" smtClean="0"/>
              <a:t>19        Unconsolidated </a:t>
            </a:r>
            <a:r>
              <a:rPr lang="en-US" sz="600" dirty="0"/>
              <a:t>Shore</a:t>
            </a:r>
          </a:p>
          <a:p>
            <a:r>
              <a:rPr lang="en-US" sz="600" dirty="0" smtClean="0"/>
              <a:t>20        Bare </a:t>
            </a:r>
            <a:r>
              <a:rPr lang="en-US" sz="600" dirty="0"/>
              <a:t>land</a:t>
            </a:r>
          </a:p>
          <a:p>
            <a:endParaRPr lang="en-US" sz="600" dirty="0"/>
          </a:p>
        </p:txBody>
      </p:sp>
      <p:sp>
        <p:nvSpPr>
          <p:cNvPr id="21" name="TextBox 20"/>
          <p:cNvSpPr txBox="1"/>
          <p:nvPr/>
        </p:nvSpPr>
        <p:spPr>
          <a:xfrm>
            <a:off x="381000" y="55626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/>
              <a:t>Description of Project Area</a:t>
            </a:r>
            <a:endParaRPr lang="en-US" sz="600" dirty="0"/>
          </a:p>
          <a:p>
            <a:r>
              <a:rPr lang="en-US" sz="600" dirty="0" smtClean="0"/>
              <a:t>The </a:t>
            </a:r>
            <a:r>
              <a:rPr lang="en-US" sz="600" dirty="0"/>
              <a:t>study area, Covington Creek Basin, is located in Southern King </a:t>
            </a:r>
            <a:r>
              <a:rPr lang="en-US" sz="600" dirty="0" smtClean="0"/>
              <a:t>County</a:t>
            </a:r>
          </a:p>
          <a:p>
            <a:r>
              <a:rPr lang="en-US" sz="600" dirty="0" smtClean="0"/>
              <a:t> near the town of </a:t>
            </a:r>
            <a:r>
              <a:rPr lang="en-US" sz="600" dirty="0" smtClean="0"/>
              <a:t>Black Diamond</a:t>
            </a:r>
            <a:r>
              <a:rPr lang="en-US" sz="600" dirty="0" smtClean="0"/>
              <a:t> </a:t>
            </a:r>
            <a:r>
              <a:rPr lang="en-US" sz="600" dirty="0" smtClean="0"/>
              <a:t>It is made up of five catchments and covers an</a:t>
            </a:r>
          </a:p>
          <a:p>
            <a:r>
              <a:rPr lang="en-US" sz="600" dirty="0" smtClean="0"/>
              <a:t> area of 6.5 square </a:t>
            </a:r>
            <a:r>
              <a:rPr lang="en-US" sz="600" dirty="0"/>
              <a:t>miles. Land use is mixed, ranging from woods </a:t>
            </a:r>
            <a:r>
              <a:rPr lang="en-US" sz="600" dirty="0" smtClean="0"/>
              <a:t>and</a:t>
            </a:r>
          </a:p>
          <a:p>
            <a:r>
              <a:rPr lang="en-US" sz="600" dirty="0" smtClean="0"/>
              <a:t>pasture to high intensity urban </a:t>
            </a:r>
            <a:r>
              <a:rPr lang="en-US" sz="600" dirty="0"/>
              <a:t>development. Terrain is made up of rolling </a:t>
            </a:r>
            <a:endParaRPr lang="en-US" sz="600" dirty="0" smtClean="0"/>
          </a:p>
          <a:p>
            <a:r>
              <a:rPr lang="en-US" sz="600" dirty="0" smtClean="0"/>
              <a:t>hills </a:t>
            </a:r>
            <a:r>
              <a:rPr lang="en-US" sz="600" dirty="0"/>
              <a:t>with an elevation </a:t>
            </a:r>
            <a:r>
              <a:rPr lang="en-US" sz="600" dirty="0" smtClean="0"/>
              <a:t>range of </a:t>
            </a:r>
            <a:r>
              <a:rPr lang="en-US" sz="600" dirty="0"/>
              <a:t>480 to 1177 feet. </a:t>
            </a:r>
          </a:p>
          <a:p>
            <a:endParaRPr lang="en-US" sz="600" dirty="0"/>
          </a:p>
        </p:txBody>
      </p:sp>
      <p:sp>
        <p:nvSpPr>
          <p:cNvPr id="22" name="TextBox 21"/>
          <p:cNvSpPr txBox="1"/>
          <p:nvPr/>
        </p:nvSpPr>
        <p:spPr>
          <a:xfrm>
            <a:off x="2971800" y="3200400"/>
            <a:ext cx="33634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 smtClean="0"/>
              <a:t>Project Objectives</a:t>
            </a:r>
            <a:endParaRPr lang="en-US" sz="600" dirty="0"/>
          </a:p>
          <a:p>
            <a:r>
              <a:rPr lang="en-US" sz="600" dirty="0"/>
              <a:t>The purpose of this study is to test the viability of using a Geographic Information System (</a:t>
            </a:r>
            <a:r>
              <a:rPr lang="en-US" sz="600" dirty="0" smtClean="0"/>
              <a:t>GIS) </a:t>
            </a:r>
          </a:p>
          <a:p>
            <a:r>
              <a:rPr lang="en-US" sz="600" dirty="0" smtClean="0"/>
              <a:t>to </a:t>
            </a:r>
            <a:r>
              <a:rPr lang="en-US" sz="600" dirty="0"/>
              <a:t>prepare data for hydrologic analysis of a stream basin by a commonly used computer software </a:t>
            </a:r>
            <a:endParaRPr lang="en-US" sz="600" dirty="0" smtClean="0"/>
          </a:p>
          <a:p>
            <a:r>
              <a:rPr lang="en-US" sz="600" dirty="0" smtClean="0"/>
              <a:t>program</a:t>
            </a:r>
            <a:r>
              <a:rPr lang="en-US" sz="600" dirty="0"/>
              <a:t>. The software package the resulting GIS data will be ported into is the EPA’s Storm Water </a:t>
            </a:r>
            <a:endParaRPr lang="en-US" sz="600" dirty="0" smtClean="0"/>
          </a:p>
          <a:p>
            <a:r>
              <a:rPr lang="en-US" sz="600" dirty="0" smtClean="0"/>
              <a:t>Management </a:t>
            </a:r>
            <a:r>
              <a:rPr lang="en-US" sz="600" dirty="0"/>
              <a:t>Tool (SWMM). The GIS will be used to collect all supporting spatial data used by the </a:t>
            </a:r>
            <a:endParaRPr lang="en-US" sz="600" dirty="0" smtClean="0"/>
          </a:p>
          <a:p>
            <a:r>
              <a:rPr lang="en-US" sz="600" dirty="0" smtClean="0"/>
              <a:t>modeling </a:t>
            </a:r>
            <a:r>
              <a:rPr lang="en-US" sz="600" dirty="0"/>
              <a:t>software. Data on land use and land cover, soils, and terrain will be collected for the </a:t>
            </a:r>
            <a:r>
              <a:rPr lang="en-US" sz="600" dirty="0" smtClean="0"/>
              <a:t>study</a:t>
            </a:r>
          </a:p>
          <a:p>
            <a:r>
              <a:rPr lang="en-US" sz="600" dirty="0" smtClean="0"/>
              <a:t>area </a:t>
            </a:r>
            <a:r>
              <a:rPr lang="en-US" sz="600" dirty="0"/>
              <a:t>and analyzed for attributes required to run SWMM. The data required to run the model and </a:t>
            </a:r>
            <a:endParaRPr lang="en-US" sz="600" dirty="0" smtClean="0"/>
          </a:p>
          <a:p>
            <a:r>
              <a:rPr lang="en-US" sz="600" dirty="0" smtClean="0"/>
              <a:t>collected </a:t>
            </a:r>
            <a:r>
              <a:rPr lang="en-US" sz="600" dirty="0"/>
              <a:t>by the GIS will be output in a format readily usable by SWMM.</a:t>
            </a:r>
          </a:p>
          <a:p>
            <a:r>
              <a:rPr lang="en-US" sz="600" dirty="0"/>
              <a:t>To further test the usability of the method a new commercial development will be added within </a:t>
            </a:r>
            <a:endParaRPr lang="en-US" sz="600" dirty="0" smtClean="0"/>
          </a:p>
          <a:p>
            <a:r>
              <a:rPr lang="en-US" sz="600" dirty="0" smtClean="0"/>
              <a:t>the </a:t>
            </a:r>
            <a:r>
              <a:rPr lang="en-US" sz="600" dirty="0"/>
              <a:t>basin. Attributes describing land use and terrain will be modified and the output compared </a:t>
            </a:r>
            <a:endParaRPr lang="en-US" sz="600" dirty="0" smtClean="0"/>
          </a:p>
          <a:p>
            <a:r>
              <a:rPr lang="en-US" sz="600" dirty="0" smtClean="0"/>
              <a:t>with </a:t>
            </a:r>
            <a:r>
              <a:rPr lang="en-US" sz="600" dirty="0"/>
              <a:t>the original data. </a:t>
            </a:r>
          </a:p>
          <a:p>
            <a:endParaRPr lang="en-US" sz="600" dirty="0"/>
          </a:p>
        </p:txBody>
      </p:sp>
      <p:sp>
        <p:nvSpPr>
          <p:cNvPr id="23" name="TextBox 22"/>
          <p:cNvSpPr txBox="1"/>
          <p:nvPr/>
        </p:nvSpPr>
        <p:spPr>
          <a:xfrm>
            <a:off x="2971800" y="4267200"/>
            <a:ext cx="32592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 smtClean="0"/>
              <a:t>Results</a:t>
            </a:r>
            <a:endParaRPr lang="en-US" sz="600" dirty="0"/>
          </a:p>
          <a:p>
            <a:r>
              <a:rPr lang="en-US" sz="600" dirty="0"/>
              <a:t>Results of the analysis performed on each catchment are listed in the table 1. Additional data </a:t>
            </a:r>
            <a:r>
              <a:rPr lang="en-US" sz="600" dirty="0" smtClean="0"/>
              <a:t>required for SWMM is provided </a:t>
            </a:r>
            <a:r>
              <a:rPr lang="en-US" sz="600" dirty="0"/>
              <a:t>in the example output file found </a:t>
            </a:r>
            <a:r>
              <a:rPr lang="en-US" sz="600" dirty="0" smtClean="0"/>
              <a:t>table 2, including data </a:t>
            </a:r>
            <a:r>
              <a:rPr lang="en-US" sz="600" dirty="0"/>
              <a:t>describing Manning’s numbers and </a:t>
            </a:r>
            <a:r>
              <a:rPr lang="en-US" sz="600" dirty="0" smtClean="0"/>
              <a:t>depth </a:t>
            </a:r>
            <a:r>
              <a:rPr lang="en-US" sz="600" dirty="0"/>
              <a:t>of storage for pervious and impervious surfaces for all polygons within a </a:t>
            </a:r>
            <a:r>
              <a:rPr lang="en-US" sz="600" dirty="0" smtClean="0"/>
              <a:t>catchment. </a:t>
            </a:r>
            <a:endParaRPr lang="en-US" sz="600" dirty="0"/>
          </a:p>
          <a:p>
            <a:endParaRPr lang="en-US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3048000" y="4876800"/>
          <a:ext cx="2971800" cy="706755"/>
        </p:xfrm>
        <a:graphic>
          <a:graphicData uri="http://schemas.openxmlformats.org/drawingml/2006/table">
            <a:tbl>
              <a:tblPr/>
              <a:tblGrid>
                <a:gridCol w="537380"/>
                <a:gridCol w="576756"/>
                <a:gridCol w="576756"/>
                <a:gridCol w="576756"/>
                <a:gridCol w="704152"/>
              </a:tblGrid>
              <a:tr h="952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Catchment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Area (acres)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Width (ft)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%Slope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impervious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9525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COVC013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19256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25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COVC014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11067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25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COVC015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25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COVC016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25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COVC017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16258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25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COVC017 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16258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048000" y="5562600"/>
            <a:ext cx="42992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Table 1.</a:t>
            </a:r>
          </a:p>
        </p:txBody>
      </p: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3048000" y="5715000"/>
          <a:ext cx="2362202" cy="381000"/>
        </p:xfrm>
        <a:graphic>
          <a:graphicData uri="http://schemas.openxmlformats.org/drawingml/2006/table">
            <a:tbl>
              <a:tblPr/>
              <a:tblGrid>
                <a:gridCol w="124141"/>
                <a:gridCol w="203352"/>
                <a:gridCol w="302665"/>
                <a:gridCol w="208082"/>
                <a:gridCol w="294388"/>
                <a:gridCol w="231727"/>
                <a:gridCol w="189165"/>
                <a:gridCol w="274290"/>
                <a:gridCol w="274290"/>
                <a:gridCol w="260102"/>
              </a:tblGrid>
              <a:tr h="76200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FID_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MUSYM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SOIL_GROUP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LU code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F_AREA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N_Imperv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N_Perv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Dstore_Imp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Dstore_Per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SSC_Curve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76200"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AgC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763.4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0.4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"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AgC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571.1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0.24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"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AgC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674.4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0.4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"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AgC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856.7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0.24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9162" marR="9162" marT="9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3048000" y="6096000"/>
            <a:ext cx="42992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Table 2.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414</Words>
  <Application>Microsoft Office PowerPoint</Application>
  <PresentationFormat>On-screen Show (4:3)</PresentationFormat>
  <Paragraphs>127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Hydrologic Model Preparation (EPA SWMM) for Covington Creek Basin </vt:lpstr>
    </vt:vector>
  </TitlesOfParts>
  <Company>University of Washington Libraries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UW GIS Lab Users</dc:creator>
  <cp:lastModifiedBy>UW GIS Lab Users</cp:lastModifiedBy>
  <cp:revision>10</cp:revision>
  <dcterms:created xsi:type="dcterms:W3CDTF">2009-12-10T19:53:39Z</dcterms:created>
  <dcterms:modified xsi:type="dcterms:W3CDTF">2009-12-10T22:43:39Z</dcterms:modified>
</cp:coreProperties>
</file>