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4" r:id="rId4"/>
    <p:sldId id="259" r:id="rId5"/>
    <p:sldId id="260" r:id="rId6"/>
    <p:sldId id="261" r:id="rId7"/>
    <p:sldId id="263" r:id="rId8"/>
    <p:sldId id="25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1572" y="-48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AE7C6FE-083D-4066-A6EA-3E350BF61AE1}" type="datetimeFigureOut">
              <a:rPr lang="en-US" smtClean="0"/>
              <a:pPr/>
              <a:t>12/10/2009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F7D7D5-7F6C-405A-81A5-B7EDC0D43AA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E7C6FE-083D-4066-A6EA-3E350BF61AE1}" type="datetimeFigureOut">
              <a:rPr lang="en-US" smtClean="0"/>
              <a:pPr/>
              <a:t>12/10/2009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F7D7D5-7F6C-405A-81A5-B7EDC0D43AA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E7C6FE-083D-4066-A6EA-3E350BF61AE1}" type="datetimeFigureOut">
              <a:rPr lang="en-US" smtClean="0"/>
              <a:pPr/>
              <a:t>12/10/2009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F7D7D5-7F6C-405A-81A5-B7EDC0D43AA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E7C6FE-083D-4066-A6EA-3E350BF61AE1}" type="datetimeFigureOut">
              <a:rPr lang="en-US" smtClean="0"/>
              <a:pPr/>
              <a:t>12/10/2009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F7D7D5-7F6C-405A-81A5-B7EDC0D43AA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E7C6FE-083D-4066-A6EA-3E350BF61AE1}" type="datetimeFigureOut">
              <a:rPr lang="en-US" smtClean="0"/>
              <a:pPr/>
              <a:t>12/10/2009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F7D7D5-7F6C-405A-81A5-B7EDC0D43AA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E7C6FE-083D-4066-A6EA-3E350BF61AE1}" type="datetimeFigureOut">
              <a:rPr lang="en-US" smtClean="0"/>
              <a:pPr/>
              <a:t>12/10/2009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F7D7D5-7F6C-405A-81A5-B7EDC0D43AA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E7C6FE-083D-4066-A6EA-3E350BF61AE1}" type="datetimeFigureOut">
              <a:rPr lang="en-US" smtClean="0"/>
              <a:pPr/>
              <a:t>12/10/2009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9F7D7D5-7F6C-405A-81A5-B7EDC0D43AA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E7C6FE-083D-4066-A6EA-3E350BF61AE1}" type="datetimeFigureOut">
              <a:rPr lang="en-US" smtClean="0"/>
              <a:pPr/>
              <a:t>12/10/2009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9F7D7D5-7F6C-405A-81A5-B7EDC0D43AA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E7C6FE-083D-4066-A6EA-3E350BF61AE1}" type="datetimeFigureOut">
              <a:rPr lang="en-US" smtClean="0"/>
              <a:pPr/>
              <a:t>12/10/2009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9F7D7D5-7F6C-405A-81A5-B7EDC0D43AA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E7C6FE-083D-4066-A6EA-3E350BF61AE1}" type="datetimeFigureOut">
              <a:rPr lang="en-US" smtClean="0"/>
              <a:pPr/>
              <a:t>12/10/2009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F7D7D5-7F6C-405A-81A5-B7EDC0D43AA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E7C6FE-083D-4066-A6EA-3E350BF61AE1}" type="datetimeFigureOut">
              <a:rPr lang="en-US" smtClean="0"/>
              <a:pPr/>
              <a:t>12/10/2009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F7D7D5-7F6C-405A-81A5-B7EDC0D43AA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E7C6FE-083D-4066-A6EA-3E350BF61AE1}" type="datetimeFigureOut">
              <a:rPr lang="en-US" smtClean="0"/>
              <a:pPr/>
              <a:t>12/10/2009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F7D7D5-7F6C-405A-81A5-B7EDC0D43AA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85800"/>
            <a:ext cx="7772400" cy="2133600"/>
          </a:xfrm>
        </p:spPr>
        <p:txBody>
          <a:bodyPr>
            <a:normAutofit/>
          </a:bodyPr>
          <a:lstStyle/>
          <a:p>
            <a:r>
              <a:rPr lang="en-US" dirty="0" smtClean="0"/>
              <a:t>Hydrologic Model Preparation for EPA SWMM modeling Software Using a GIS</a:t>
            </a:r>
            <a:endParaRPr lang="en-US" dirty="0"/>
          </a:p>
        </p:txBody>
      </p:sp>
      <p:sp>
        <p:nvSpPr>
          <p:cNvPr id="3" name="Subtitle 2"/>
          <p:cNvSpPr>
            <a:spLocks noGrp="1"/>
          </p:cNvSpPr>
          <p:nvPr>
            <p:ph type="subTitle" idx="1"/>
          </p:nvPr>
        </p:nvSpPr>
        <p:spPr>
          <a:xfrm>
            <a:off x="5791200" y="5105400"/>
            <a:ext cx="2971800" cy="1447800"/>
          </a:xfrm>
        </p:spPr>
        <p:txBody>
          <a:bodyPr>
            <a:normAutofit/>
          </a:bodyPr>
          <a:lstStyle/>
          <a:p>
            <a:r>
              <a:rPr lang="en-US" sz="2000" dirty="0" smtClean="0"/>
              <a:t>Robert Farid</a:t>
            </a:r>
          </a:p>
          <a:p>
            <a:r>
              <a:rPr lang="en-US" sz="2000" dirty="0" smtClean="0"/>
              <a:t>CEE 424</a:t>
            </a:r>
          </a:p>
          <a:p>
            <a:r>
              <a:rPr lang="en-US" sz="2000" dirty="0" smtClean="0"/>
              <a:t> GIS for Civil Engineers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406993" y="946666"/>
            <a:ext cx="8288487" cy="390876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Purpose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purpose of this study is to test the viability of using a Geographic Information System (GIS)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to prepare data for hydrologic analysis of a stream basin by a commonly used computer software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program. The software package the resulting GIS data will be ported into is the EPA’s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Storm Water Management Tool (SWMM). The GIS will be used to collect all supporting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spatial data used by the modeling software. Data on land use and land cover, soils, and terrain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will be collected for the study area and analyzed for attributes required to run SWMM.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data required to run the model and collected by the GIS will be output in a format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readily usable by SWMM.</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To further test the usability of the method a new commercial development will be added within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basin. Attributes describing land use and terrain will be modified and the output compared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with the original data.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p:cNvPicPr>
            <a:picLocks noChangeAspect="1" noChangeArrowheads="1"/>
          </p:cNvPicPr>
          <p:nvPr/>
        </p:nvPicPr>
        <p:blipFill>
          <a:blip r:embed="rId2" cstate="print"/>
          <a:srcRect/>
          <a:stretch>
            <a:fillRect/>
          </a:stretch>
        </p:blipFill>
        <p:spPr bwMode="auto">
          <a:xfrm>
            <a:off x="304799" y="1371600"/>
            <a:ext cx="4678559" cy="4953000"/>
          </a:xfrm>
          <a:prstGeom prst="rect">
            <a:avLst/>
          </a:prstGeom>
          <a:noFill/>
          <a:ln w="9525">
            <a:noFill/>
            <a:miter lim="800000"/>
            <a:headEnd/>
            <a:tailEnd/>
          </a:ln>
        </p:spPr>
      </p:pic>
      <p:sp>
        <p:nvSpPr>
          <p:cNvPr id="2" name="Rectangle 1"/>
          <p:cNvSpPr/>
          <p:nvPr/>
        </p:nvSpPr>
        <p:spPr>
          <a:xfrm>
            <a:off x="4572000" y="533400"/>
            <a:ext cx="4572000" cy="3139321"/>
          </a:xfrm>
          <a:prstGeom prst="rect">
            <a:avLst/>
          </a:prstGeom>
        </p:spPr>
        <p:txBody>
          <a:bodyPr>
            <a:spAutoFit/>
          </a:bodyPr>
          <a:lstStyle/>
          <a:p>
            <a:r>
              <a:rPr lang="en-US" b="1" dirty="0" smtClean="0"/>
              <a:t>Description of Project Area</a:t>
            </a:r>
          </a:p>
          <a:p>
            <a:endParaRPr lang="en-US" dirty="0" smtClean="0"/>
          </a:p>
          <a:p>
            <a:r>
              <a:rPr lang="en-US" dirty="0" smtClean="0"/>
              <a:t>The study area, Covington Creek Basin, is located in Southern King County near the </a:t>
            </a:r>
          </a:p>
          <a:p>
            <a:r>
              <a:rPr lang="en-US" dirty="0" smtClean="0"/>
              <a:t>town of Black Diamond It is made up of five catchments and covers an area of 6.5 square miles. Land use is mixed, ranging from woods and pasture to high intensity urban development. Terrain is made up of rolling </a:t>
            </a:r>
          </a:p>
          <a:p>
            <a:r>
              <a:rPr lang="en-US" dirty="0" smtClean="0"/>
              <a:t>hills with an elevation range of 480 to 1177 feet.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762000"/>
            <a:ext cx="1647759" cy="523220"/>
          </a:xfrm>
          <a:prstGeom prst="rect">
            <a:avLst/>
          </a:prstGeom>
          <a:noFill/>
        </p:spPr>
        <p:txBody>
          <a:bodyPr wrap="none" rtlCol="0">
            <a:spAutoFit/>
          </a:bodyPr>
          <a:lstStyle/>
          <a:p>
            <a:r>
              <a:rPr lang="en-US" sz="2800" b="1" dirty="0" smtClean="0"/>
              <a:t>Soils Data</a:t>
            </a:r>
            <a:endParaRPr lang="en-US" sz="2800" b="1" dirty="0"/>
          </a:p>
        </p:txBody>
      </p:sp>
      <p:pic>
        <p:nvPicPr>
          <p:cNvPr id="3" name="Picture 2" descr="soils_ppt.jpg"/>
          <p:cNvPicPr>
            <a:picLocks noChangeAspect="1"/>
          </p:cNvPicPr>
          <p:nvPr/>
        </p:nvPicPr>
        <p:blipFill>
          <a:blip r:embed="rId2" cstate="print"/>
          <a:stretch>
            <a:fillRect/>
          </a:stretch>
        </p:blipFill>
        <p:spPr>
          <a:xfrm>
            <a:off x="0" y="1828800"/>
            <a:ext cx="6308097" cy="4379755"/>
          </a:xfrm>
          <a:prstGeom prst="rect">
            <a:avLst/>
          </a:prstGeom>
        </p:spPr>
      </p:pic>
      <p:sp>
        <p:nvSpPr>
          <p:cNvPr id="4" name="TextBox 3"/>
          <p:cNvSpPr txBox="1"/>
          <p:nvPr/>
        </p:nvSpPr>
        <p:spPr>
          <a:xfrm>
            <a:off x="4648201" y="1905000"/>
            <a:ext cx="4267200" cy="2308324"/>
          </a:xfrm>
          <a:prstGeom prst="rect">
            <a:avLst/>
          </a:prstGeom>
          <a:noFill/>
        </p:spPr>
        <p:txBody>
          <a:bodyPr wrap="square" rtlCol="0">
            <a:spAutoFit/>
          </a:bodyPr>
          <a:lstStyle/>
          <a:p>
            <a:pPr>
              <a:buFont typeface="Arial" pitchFamily="34" charset="0"/>
              <a:buChar char="•"/>
            </a:pPr>
            <a:r>
              <a:rPr lang="en-US" dirty="0" smtClean="0"/>
              <a:t>Data </a:t>
            </a:r>
            <a:r>
              <a:rPr lang="en-US" dirty="0" smtClean="0"/>
              <a:t>source: </a:t>
            </a:r>
            <a:r>
              <a:rPr lang="en-US" dirty="0" smtClean="0"/>
              <a:t>USDA SSURGO </a:t>
            </a:r>
            <a:r>
              <a:rPr lang="en-US" dirty="0" smtClean="0"/>
              <a:t>soils.</a:t>
            </a:r>
            <a:endParaRPr lang="en-US" dirty="0" smtClean="0"/>
          </a:p>
          <a:p>
            <a:pPr>
              <a:buFont typeface="Arial" pitchFamily="34" charset="0"/>
              <a:buChar char="•"/>
            </a:pPr>
            <a:endParaRPr lang="en-US" dirty="0" smtClean="0"/>
          </a:p>
          <a:p>
            <a:pPr>
              <a:buFont typeface="Arial" pitchFamily="34" charset="0"/>
              <a:buChar char="•"/>
            </a:pPr>
            <a:r>
              <a:rPr lang="en-US" dirty="0" smtClean="0"/>
              <a:t>Data clipped to project </a:t>
            </a:r>
            <a:r>
              <a:rPr lang="en-US" dirty="0" smtClean="0"/>
              <a:t>boundary. </a:t>
            </a:r>
            <a:endParaRPr lang="en-US" dirty="0" smtClean="0"/>
          </a:p>
          <a:p>
            <a:pPr>
              <a:buFont typeface="Arial" pitchFamily="34" charset="0"/>
              <a:buChar char="•"/>
            </a:pPr>
            <a:endParaRPr lang="en-US" dirty="0"/>
          </a:p>
          <a:p>
            <a:pPr>
              <a:buFont typeface="Arial" pitchFamily="34" charset="0"/>
              <a:buChar char="•"/>
            </a:pPr>
            <a:r>
              <a:rPr lang="en-US" dirty="0" smtClean="0"/>
              <a:t>Soils data categorized by </a:t>
            </a:r>
            <a:r>
              <a:rPr lang="en-US" dirty="0" smtClean="0"/>
              <a:t>transmisivity</a:t>
            </a:r>
            <a:r>
              <a:rPr lang="en-US" dirty="0" smtClean="0"/>
              <a:t>.</a:t>
            </a:r>
            <a:endParaRPr lang="en-US" dirty="0" smtClean="0"/>
          </a:p>
          <a:p>
            <a:pPr>
              <a:buFont typeface="Arial" pitchFamily="34" charset="0"/>
              <a:buChar char="•"/>
            </a:pPr>
            <a:endParaRPr lang="en-US" dirty="0"/>
          </a:p>
          <a:p>
            <a:pPr>
              <a:buFont typeface="Arial" pitchFamily="34" charset="0"/>
              <a:buChar char="•"/>
            </a:pPr>
            <a:r>
              <a:rPr lang="en-US" dirty="0" smtClean="0"/>
              <a:t>SWMM uses four data categories </a:t>
            </a:r>
            <a:r>
              <a:rPr lang="en-US" dirty="0" smtClean="0"/>
              <a:t>A-D.</a:t>
            </a: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762000"/>
            <a:ext cx="3275705" cy="523220"/>
          </a:xfrm>
          <a:prstGeom prst="rect">
            <a:avLst/>
          </a:prstGeom>
          <a:noFill/>
        </p:spPr>
        <p:txBody>
          <a:bodyPr wrap="none" rtlCol="0">
            <a:spAutoFit/>
          </a:bodyPr>
          <a:lstStyle/>
          <a:p>
            <a:r>
              <a:rPr lang="en-US" sz="2800" b="1" dirty="0" smtClean="0"/>
              <a:t>Land Use Land Cover</a:t>
            </a:r>
            <a:endParaRPr lang="en-US" sz="2800" b="1" dirty="0"/>
          </a:p>
        </p:txBody>
      </p:sp>
      <p:pic>
        <p:nvPicPr>
          <p:cNvPr id="3" name="Picture 2" descr="lu_ppt.jpg"/>
          <p:cNvPicPr>
            <a:picLocks noChangeAspect="1"/>
          </p:cNvPicPr>
          <p:nvPr/>
        </p:nvPicPr>
        <p:blipFill>
          <a:blip r:embed="rId2" cstate="print"/>
          <a:stretch>
            <a:fillRect/>
          </a:stretch>
        </p:blipFill>
        <p:spPr>
          <a:xfrm>
            <a:off x="0" y="1676400"/>
            <a:ext cx="6584983" cy="4572000"/>
          </a:xfrm>
          <a:prstGeom prst="rect">
            <a:avLst/>
          </a:prstGeom>
        </p:spPr>
      </p:pic>
      <p:sp>
        <p:nvSpPr>
          <p:cNvPr id="4" name="TextBox 3"/>
          <p:cNvSpPr txBox="1"/>
          <p:nvPr/>
        </p:nvSpPr>
        <p:spPr>
          <a:xfrm>
            <a:off x="5105400" y="1752600"/>
            <a:ext cx="4419599" cy="4247317"/>
          </a:xfrm>
          <a:prstGeom prst="rect">
            <a:avLst/>
          </a:prstGeom>
          <a:noFill/>
        </p:spPr>
        <p:txBody>
          <a:bodyPr wrap="square" rtlCol="0">
            <a:spAutoFit/>
          </a:bodyPr>
          <a:lstStyle/>
          <a:p>
            <a:pPr>
              <a:buFont typeface="Arial" pitchFamily="34" charset="0"/>
              <a:buChar char="•"/>
            </a:pPr>
            <a:r>
              <a:rPr lang="en-US" sz="1600" dirty="0" smtClean="0"/>
              <a:t>Source data: NOAA Costal Change Analysis </a:t>
            </a:r>
          </a:p>
          <a:p>
            <a:r>
              <a:rPr lang="en-US" sz="1600" dirty="0" smtClean="0"/>
              <a:t>  Project 2006 (Landsat 30 meter pixel</a:t>
            </a:r>
            <a:r>
              <a:rPr lang="en-US" sz="1600" dirty="0" smtClean="0"/>
              <a:t>).</a:t>
            </a:r>
            <a:endParaRPr lang="en-US" sz="1600" dirty="0" smtClean="0"/>
          </a:p>
          <a:p>
            <a:endParaRPr lang="en-US" sz="1600" dirty="0" smtClean="0"/>
          </a:p>
          <a:p>
            <a:pPr>
              <a:buFont typeface="Arial" pitchFamily="34" charset="0"/>
              <a:buChar char="•"/>
            </a:pPr>
            <a:r>
              <a:rPr lang="en-US" sz="1600" dirty="0" smtClean="0"/>
              <a:t>Data converted from rater to </a:t>
            </a:r>
            <a:r>
              <a:rPr lang="en-US" sz="1600" dirty="0" smtClean="0"/>
              <a:t>polygon.</a:t>
            </a:r>
            <a:endParaRPr lang="en-US" sz="1600" dirty="0" smtClean="0"/>
          </a:p>
          <a:p>
            <a:pPr>
              <a:buFont typeface="Arial" pitchFamily="34" charset="0"/>
              <a:buChar char="•"/>
            </a:pPr>
            <a:endParaRPr lang="en-US" sz="1600" dirty="0" smtClean="0"/>
          </a:p>
          <a:p>
            <a:pPr>
              <a:buFont typeface="Arial" pitchFamily="34" charset="0"/>
              <a:buChar char="•"/>
            </a:pPr>
            <a:r>
              <a:rPr lang="en-US" sz="1600" dirty="0" smtClean="0"/>
              <a:t>Clipped to project </a:t>
            </a:r>
            <a:r>
              <a:rPr lang="en-US" sz="1600" dirty="0" smtClean="0"/>
              <a:t>boundary.</a:t>
            </a:r>
            <a:endParaRPr lang="en-US" sz="1600" dirty="0" smtClean="0"/>
          </a:p>
          <a:p>
            <a:pPr>
              <a:buFont typeface="Arial" pitchFamily="34" charset="0"/>
              <a:buChar char="•"/>
            </a:pPr>
            <a:endParaRPr lang="en-US" sz="1600" dirty="0" smtClean="0"/>
          </a:p>
          <a:p>
            <a:pPr>
              <a:buFont typeface="Arial" pitchFamily="34" charset="0"/>
              <a:buChar char="•"/>
            </a:pPr>
            <a:r>
              <a:rPr lang="en-US" sz="1600" dirty="0" smtClean="0"/>
              <a:t>Addition </a:t>
            </a:r>
            <a:r>
              <a:rPr lang="en-US" sz="1600" dirty="0" smtClean="0"/>
              <a:t>of LU/LC </a:t>
            </a:r>
            <a:r>
              <a:rPr lang="en-US" sz="1600" dirty="0" smtClean="0"/>
              <a:t>related attributes used by </a:t>
            </a:r>
          </a:p>
          <a:p>
            <a:r>
              <a:rPr lang="en-US" sz="1600" dirty="0" smtClean="0"/>
              <a:t>  SWMM </a:t>
            </a:r>
            <a:r>
              <a:rPr lang="en-US" sz="1600" dirty="0" smtClean="0"/>
              <a:t>added.</a:t>
            </a:r>
            <a:endParaRPr lang="en-US" sz="1600" dirty="0" smtClean="0"/>
          </a:p>
          <a:p>
            <a:endParaRPr lang="en-US" sz="1600" dirty="0" smtClean="0"/>
          </a:p>
          <a:p>
            <a:pPr>
              <a:buFont typeface="Arial" pitchFamily="34" charset="0"/>
              <a:buChar char="•"/>
            </a:pPr>
            <a:r>
              <a:rPr lang="en-US" sz="1600" dirty="0" smtClean="0"/>
              <a:t>Unioned with Soils </a:t>
            </a:r>
            <a:r>
              <a:rPr lang="en-US" sz="1600" dirty="0" smtClean="0"/>
              <a:t>layer.</a:t>
            </a:r>
            <a:endParaRPr lang="en-US" sz="1600" dirty="0" smtClean="0"/>
          </a:p>
          <a:p>
            <a:pPr>
              <a:buFont typeface="Arial" pitchFamily="34" charset="0"/>
              <a:buChar char="•"/>
            </a:pPr>
            <a:endParaRPr lang="en-US" sz="1600" dirty="0" smtClean="0"/>
          </a:p>
          <a:p>
            <a:pPr>
              <a:buFont typeface="Arial" pitchFamily="34" charset="0"/>
              <a:buChar char="•"/>
            </a:pPr>
            <a:r>
              <a:rPr lang="en-US" sz="1600" dirty="0" smtClean="0"/>
              <a:t>Analysis performed to populate </a:t>
            </a:r>
          </a:p>
          <a:p>
            <a:r>
              <a:rPr lang="en-US" sz="1600" dirty="0"/>
              <a:t> </a:t>
            </a:r>
            <a:r>
              <a:rPr lang="en-US" sz="1600" dirty="0" smtClean="0"/>
              <a:t> attribute </a:t>
            </a:r>
            <a:r>
              <a:rPr lang="en-US" sz="1600" dirty="0" smtClean="0"/>
              <a:t>table.</a:t>
            </a:r>
            <a:endParaRPr lang="en-US" sz="1600" dirty="0" smtClean="0"/>
          </a:p>
          <a:p>
            <a:pPr>
              <a:buFont typeface="Arial" pitchFamily="34" charset="0"/>
              <a:buChar char="•"/>
            </a:pPr>
            <a:endParaRPr lang="en-US" sz="1600" dirty="0" smtClean="0"/>
          </a:p>
          <a:p>
            <a:pPr>
              <a:buFont typeface="Arial" pitchFamily="34" charset="0"/>
              <a:buChar char="•"/>
            </a:pPr>
            <a:r>
              <a:rPr lang="en-US" sz="1600" dirty="0" smtClean="0"/>
              <a:t>Data table output in </a:t>
            </a:r>
            <a:r>
              <a:rPr lang="en-US" sz="1600" dirty="0" smtClean="0"/>
              <a:t>ascii</a:t>
            </a:r>
            <a:r>
              <a:rPr lang="en-US" sz="1600" dirty="0" smtClean="0"/>
              <a:t> </a:t>
            </a:r>
            <a:r>
              <a:rPr lang="en-US" sz="1600" dirty="0" smtClean="0"/>
              <a:t>format.</a:t>
            </a:r>
            <a:endParaRPr lang="en-US" sz="1600" dirty="0" smtClean="0"/>
          </a:p>
          <a:p>
            <a:endParaRPr lang="en-US"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685800"/>
            <a:ext cx="1219757" cy="523220"/>
          </a:xfrm>
          <a:prstGeom prst="rect">
            <a:avLst/>
          </a:prstGeom>
          <a:noFill/>
        </p:spPr>
        <p:txBody>
          <a:bodyPr wrap="none" rtlCol="0">
            <a:spAutoFit/>
          </a:bodyPr>
          <a:lstStyle/>
          <a:p>
            <a:r>
              <a:rPr lang="en-US" sz="2800" b="1" dirty="0" smtClean="0"/>
              <a:t>Terrain</a:t>
            </a:r>
            <a:endParaRPr lang="en-US" sz="2800" b="1" dirty="0"/>
          </a:p>
        </p:txBody>
      </p:sp>
      <p:pic>
        <p:nvPicPr>
          <p:cNvPr id="1026" name="Picture 2"/>
          <p:cNvPicPr>
            <a:picLocks noChangeAspect="1" noChangeArrowheads="1"/>
          </p:cNvPicPr>
          <p:nvPr/>
        </p:nvPicPr>
        <p:blipFill>
          <a:blip r:embed="rId2" cstate="print"/>
          <a:srcRect/>
          <a:stretch>
            <a:fillRect/>
          </a:stretch>
        </p:blipFill>
        <p:spPr bwMode="auto">
          <a:xfrm>
            <a:off x="0" y="1752600"/>
            <a:ext cx="5463082" cy="3124200"/>
          </a:xfrm>
          <a:prstGeom prst="rect">
            <a:avLst/>
          </a:prstGeom>
          <a:noFill/>
          <a:ln w="9525">
            <a:noFill/>
            <a:miter lim="800000"/>
            <a:headEnd/>
            <a:tailEnd/>
          </a:ln>
        </p:spPr>
      </p:pic>
      <p:sp>
        <p:nvSpPr>
          <p:cNvPr id="5" name="TextBox 4"/>
          <p:cNvSpPr txBox="1"/>
          <p:nvPr/>
        </p:nvSpPr>
        <p:spPr>
          <a:xfrm>
            <a:off x="5334000" y="1752600"/>
            <a:ext cx="3702360" cy="3139321"/>
          </a:xfrm>
          <a:prstGeom prst="rect">
            <a:avLst/>
          </a:prstGeom>
          <a:noFill/>
        </p:spPr>
        <p:txBody>
          <a:bodyPr wrap="none" rtlCol="0">
            <a:spAutoFit/>
          </a:bodyPr>
          <a:lstStyle/>
          <a:p>
            <a:pPr>
              <a:buFont typeface="Arial" pitchFamily="34" charset="0"/>
              <a:buChar char="•"/>
            </a:pPr>
            <a:r>
              <a:rPr lang="en-US" dirty="0" smtClean="0"/>
              <a:t>Data source: USGS 10 meter </a:t>
            </a:r>
            <a:r>
              <a:rPr lang="en-US" dirty="0" smtClean="0"/>
              <a:t>DEM’s.</a:t>
            </a:r>
            <a:endParaRPr lang="en-US" dirty="0" smtClean="0"/>
          </a:p>
          <a:p>
            <a:pPr>
              <a:buFont typeface="Arial" pitchFamily="34" charset="0"/>
              <a:buChar char="•"/>
            </a:pPr>
            <a:endParaRPr lang="en-US" dirty="0" smtClean="0"/>
          </a:p>
          <a:p>
            <a:pPr>
              <a:buFont typeface="Arial" pitchFamily="34" charset="0"/>
              <a:buChar char="•"/>
            </a:pPr>
            <a:r>
              <a:rPr lang="en-US" dirty="0" smtClean="0"/>
              <a:t>Import into ArcGIS, Mosaic, </a:t>
            </a:r>
          </a:p>
          <a:p>
            <a:r>
              <a:rPr lang="en-US" dirty="0" smtClean="0"/>
              <a:t>  and clip to project </a:t>
            </a:r>
            <a:r>
              <a:rPr lang="en-US" dirty="0" smtClean="0"/>
              <a:t>boundary.</a:t>
            </a:r>
            <a:endParaRPr lang="en-US" dirty="0" smtClean="0"/>
          </a:p>
          <a:p>
            <a:endParaRPr lang="en-US" dirty="0" smtClean="0"/>
          </a:p>
          <a:p>
            <a:pPr>
              <a:buFont typeface="Arial" pitchFamily="34" charset="0"/>
              <a:buChar char="•"/>
            </a:pPr>
            <a:r>
              <a:rPr lang="en-US" dirty="0" smtClean="0"/>
              <a:t>Convert to TIN in order to find </a:t>
            </a:r>
            <a:r>
              <a:rPr lang="en-US" dirty="0" smtClean="0"/>
              <a:t>slope.</a:t>
            </a:r>
            <a:endParaRPr lang="en-US" dirty="0" smtClean="0"/>
          </a:p>
          <a:p>
            <a:endParaRPr lang="en-US" dirty="0" smtClean="0"/>
          </a:p>
          <a:p>
            <a:pPr>
              <a:buFont typeface="Arial" pitchFamily="34" charset="0"/>
              <a:buChar char="•"/>
            </a:pPr>
            <a:r>
              <a:rPr lang="en-US" dirty="0" smtClean="0"/>
              <a:t>Convert TIN to polygon for access </a:t>
            </a:r>
          </a:p>
          <a:p>
            <a:r>
              <a:rPr lang="en-US" dirty="0" smtClean="0"/>
              <a:t>  to attribute table of slope </a:t>
            </a:r>
            <a:r>
              <a:rPr lang="en-US" dirty="0" smtClean="0"/>
              <a:t>values.</a:t>
            </a:r>
            <a:endParaRPr lang="en-US" dirty="0" smtClean="0"/>
          </a:p>
          <a:p>
            <a:pPr>
              <a:buFont typeface="Arial" pitchFamily="34" charset="0"/>
              <a:buChar char="•"/>
            </a:pPr>
            <a:endParaRPr lang="en-US" dirty="0" smtClean="0"/>
          </a:p>
          <a:p>
            <a:pPr>
              <a:buFont typeface="Arial" pitchFamily="34" charset="0"/>
              <a:buChar char="•"/>
            </a:pPr>
            <a:r>
              <a:rPr lang="en-US" dirty="0" smtClean="0"/>
              <a:t>Calculate average slope </a:t>
            </a:r>
            <a:r>
              <a:rPr lang="en-US" dirty="0" smtClean="0"/>
              <a:t>percent.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762000"/>
            <a:ext cx="1253420" cy="523220"/>
          </a:xfrm>
          <a:prstGeom prst="rect">
            <a:avLst/>
          </a:prstGeom>
          <a:noFill/>
        </p:spPr>
        <p:txBody>
          <a:bodyPr wrap="none" rtlCol="0">
            <a:spAutoFit/>
          </a:bodyPr>
          <a:lstStyle/>
          <a:p>
            <a:r>
              <a:rPr lang="en-US" sz="2800" b="1" dirty="0" smtClean="0"/>
              <a:t>Results</a:t>
            </a:r>
            <a:endParaRPr lang="en-US" sz="2800" b="1" dirty="0"/>
          </a:p>
        </p:txBody>
      </p:sp>
      <p:sp>
        <p:nvSpPr>
          <p:cNvPr id="3" name="Rectangle 2"/>
          <p:cNvSpPr/>
          <p:nvPr/>
        </p:nvSpPr>
        <p:spPr>
          <a:xfrm>
            <a:off x="838200" y="1219200"/>
            <a:ext cx="7543800" cy="1600438"/>
          </a:xfrm>
          <a:prstGeom prst="rect">
            <a:avLst/>
          </a:prstGeom>
        </p:spPr>
        <p:txBody>
          <a:bodyPr wrap="square">
            <a:spAutoFit/>
          </a:bodyPr>
          <a:lstStyle/>
          <a:p>
            <a:endParaRPr lang="en-US" sz="800" dirty="0" smtClean="0"/>
          </a:p>
          <a:p>
            <a:r>
              <a:rPr lang="en-US" dirty="0" smtClean="0"/>
              <a:t>Results of the analysis performed on each catchment are listed in the table 1. Additional data required for SWMM is provided in the example output file found table 2, including data describing Manning’s numbers and depth of storage for pervious and impervious surfaces for all polygons within a catchment. </a:t>
            </a:r>
            <a:endParaRPr lang="en-US" dirty="0"/>
          </a:p>
        </p:txBody>
      </p:sp>
      <p:graphicFrame>
        <p:nvGraphicFramePr>
          <p:cNvPr id="4" name="Table 3"/>
          <p:cNvGraphicFramePr>
            <a:graphicFrameLocks noGrp="1"/>
          </p:cNvGraphicFramePr>
          <p:nvPr/>
        </p:nvGraphicFramePr>
        <p:xfrm>
          <a:off x="914400" y="2895600"/>
          <a:ext cx="4800601" cy="1346835"/>
        </p:xfrm>
        <a:graphic>
          <a:graphicData uri="http://schemas.openxmlformats.org/drawingml/2006/table">
            <a:tbl>
              <a:tblPr/>
              <a:tblGrid>
                <a:gridCol w="868076"/>
                <a:gridCol w="931683"/>
                <a:gridCol w="931683"/>
                <a:gridCol w="931683"/>
                <a:gridCol w="1137476"/>
              </a:tblGrid>
              <a:tr h="185057">
                <a:tc>
                  <a:txBody>
                    <a:bodyPr/>
                    <a:lstStyle/>
                    <a:p>
                      <a:pPr algn="ctr" fontAlgn="ctr"/>
                      <a:r>
                        <a:rPr lang="en-US" sz="1200" b="0" i="0" u="none" strike="noStrike" dirty="0" smtClean="0">
                          <a:solidFill>
                            <a:srgbClr val="000000"/>
                          </a:solidFill>
                          <a:latin typeface="Calibri"/>
                        </a:rPr>
                        <a:t>Catchment</a:t>
                      </a:r>
                      <a:endParaRPr lang="en-US" sz="12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1200" b="0" i="0" u="none" strike="noStrike" dirty="0">
                          <a:solidFill>
                            <a:srgbClr val="000000"/>
                          </a:solidFill>
                          <a:latin typeface="Calibri"/>
                        </a:rPr>
                        <a:t>Area (acres)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1200" b="0" i="0" u="none" strike="noStrike" dirty="0">
                          <a:solidFill>
                            <a:srgbClr val="000000"/>
                          </a:solidFill>
                          <a:latin typeface="Calibri"/>
                        </a:rPr>
                        <a:t>Width (ft)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1200" b="0" i="0" u="none" strike="noStrike" dirty="0">
                          <a:solidFill>
                            <a:srgbClr val="000000"/>
                          </a:solidFill>
                          <a:latin typeface="Calibri"/>
                        </a:rPr>
                        <a:t>%Slope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1200" b="0" i="0" u="none" strike="noStrike" dirty="0">
                          <a:solidFill>
                            <a:srgbClr val="000000"/>
                          </a:solidFill>
                          <a:latin typeface="Calibri"/>
                        </a:rPr>
                        <a:t>% impervious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r>
              <a:tr h="185057">
                <a:tc>
                  <a:txBody>
                    <a:bodyPr/>
                    <a:lstStyle/>
                    <a:p>
                      <a:pPr algn="l" fontAlgn="b"/>
                      <a:r>
                        <a:rPr lang="en-US" sz="1200" b="0" i="0" u="none" strike="noStrike" dirty="0">
                          <a:solidFill>
                            <a:srgbClr val="000000"/>
                          </a:solidFill>
                          <a:latin typeface="Calibri"/>
                        </a:rPr>
                        <a:t>COVC013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1326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19256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4.54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0.007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057">
                <a:tc>
                  <a:txBody>
                    <a:bodyPr/>
                    <a:lstStyle/>
                    <a:p>
                      <a:pPr algn="l" fontAlgn="b"/>
                      <a:r>
                        <a:rPr lang="en-US" sz="1200" b="0" i="0" u="none" strike="noStrike" dirty="0">
                          <a:solidFill>
                            <a:srgbClr val="000000"/>
                          </a:solidFill>
                          <a:latin typeface="Calibri"/>
                        </a:rPr>
                        <a:t>COVC014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584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11067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1.44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0.290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057">
                <a:tc>
                  <a:txBody>
                    <a:bodyPr/>
                    <a:lstStyle/>
                    <a:p>
                      <a:pPr algn="l" fontAlgn="b"/>
                      <a:r>
                        <a:rPr lang="en-US" sz="1200" b="0" i="0" u="none" strike="noStrike" dirty="0">
                          <a:solidFill>
                            <a:srgbClr val="000000"/>
                          </a:solidFill>
                          <a:latin typeface="Calibri"/>
                        </a:rPr>
                        <a:t>COVC015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592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5058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7.73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0.010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057">
                <a:tc>
                  <a:txBody>
                    <a:bodyPr/>
                    <a:lstStyle/>
                    <a:p>
                      <a:pPr algn="l" fontAlgn="b"/>
                      <a:r>
                        <a:rPr lang="en-US" sz="1200" b="0" i="0" u="none" strike="noStrike" dirty="0">
                          <a:solidFill>
                            <a:srgbClr val="000000"/>
                          </a:solidFill>
                          <a:latin typeface="Calibri"/>
                        </a:rPr>
                        <a:t>COVC016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344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3257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10.49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0.020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057">
                <a:tc>
                  <a:txBody>
                    <a:bodyPr/>
                    <a:lstStyle/>
                    <a:p>
                      <a:pPr algn="l" fontAlgn="b"/>
                      <a:r>
                        <a:rPr lang="en-US" sz="1200" b="0" i="0" u="none" strike="noStrike" dirty="0">
                          <a:solidFill>
                            <a:srgbClr val="000000"/>
                          </a:solidFill>
                          <a:latin typeface="Calibri"/>
                        </a:rPr>
                        <a:t>COVC017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1307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16258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10.70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0.040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057">
                <a:tc>
                  <a:txBody>
                    <a:bodyPr/>
                    <a:lstStyle/>
                    <a:p>
                      <a:pPr algn="l" fontAlgn="b"/>
                      <a:r>
                        <a:rPr lang="en-US" sz="1200" b="0" i="0" u="none" strike="noStrike" dirty="0">
                          <a:solidFill>
                            <a:srgbClr val="000000"/>
                          </a:solidFill>
                          <a:latin typeface="Calibri"/>
                        </a:rPr>
                        <a:t>COVC017 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1307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16258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6.19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0.050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nvGraphicFramePr>
        <p:xfrm>
          <a:off x="914400" y="4648200"/>
          <a:ext cx="7162801" cy="1447800"/>
        </p:xfrm>
        <a:graphic>
          <a:graphicData uri="http://schemas.openxmlformats.org/drawingml/2006/table">
            <a:tbl>
              <a:tblPr/>
              <a:tblGrid>
                <a:gridCol w="376427"/>
                <a:gridCol w="616615"/>
                <a:gridCol w="917756"/>
                <a:gridCol w="630958"/>
                <a:gridCol w="892660"/>
                <a:gridCol w="702656"/>
                <a:gridCol w="573597"/>
                <a:gridCol w="831718"/>
                <a:gridCol w="831718"/>
                <a:gridCol w="788696"/>
              </a:tblGrid>
              <a:tr h="289560">
                <a:tc>
                  <a:txBody>
                    <a:bodyPr/>
                    <a:lstStyle/>
                    <a:p>
                      <a:pPr algn="l" fontAlgn="b"/>
                      <a:r>
                        <a:rPr lang="en-US" sz="1200" b="0" i="0" u="none" strike="noStrike" dirty="0">
                          <a:solidFill>
                            <a:srgbClr val="000000"/>
                          </a:solidFill>
                          <a:latin typeface="Calibri"/>
                        </a:rPr>
                        <a:t>FID_</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l" fontAlgn="b"/>
                      <a:r>
                        <a:rPr lang="en-US" sz="1200" b="0" i="0" u="none" strike="noStrike" dirty="0">
                          <a:solidFill>
                            <a:srgbClr val="000000"/>
                          </a:solidFill>
                          <a:latin typeface="Calibri"/>
                        </a:rPr>
                        <a:t>MUSYM</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l" fontAlgn="b"/>
                      <a:r>
                        <a:rPr lang="en-US" sz="1200" b="0" i="0" u="none" strike="noStrike" dirty="0">
                          <a:solidFill>
                            <a:srgbClr val="000000"/>
                          </a:solidFill>
                          <a:latin typeface="Calibri"/>
                        </a:rPr>
                        <a:t>SOIL_GROUP</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l" fontAlgn="b"/>
                      <a:r>
                        <a:rPr lang="en-US" sz="1200" b="0" i="0" u="none" strike="noStrike" dirty="0">
                          <a:solidFill>
                            <a:srgbClr val="000000"/>
                          </a:solidFill>
                          <a:latin typeface="Calibri"/>
                        </a:rPr>
                        <a:t>LU code</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l" fontAlgn="b"/>
                      <a:r>
                        <a:rPr lang="en-US" sz="1200" b="0" i="0" u="none" strike="noStrike" dirty="0">
                          <a:solidFill>
                            <a:srgbClr val="000000"/>
                          </a:solidFill>
                          <a:latin typeface="Calibri"/>
                        </a:rPr>
                        <a:t>F_AREA</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l" fontAlgn="b"/>
                      <a:r>
                        <a:rPr lang="en-US" sz="1200" b="0" i="0" u="none" strike="noStrike" dirty="0">
                          <a:solidFill>
                            <a:srgbClr val="000000"/>
                          </a:solidFill>
                          <a:latin typeface="Calibri"/>
                        </a:rPr>
                        <a:t>N_Imperv</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l" fontAlgn="b"/>
                      <a:r>
                        <a:rPr lang="en-US" sz="1200" b="0" i="0" u="none" strike="noStrike" dirty="0">
                          <a:solidFill>
                            <a:srgbClr val="000000"/>
                          </a:solidFill>
                          <a:latin typeface="Calibri"/>
                        </a:rPr>
                        <a:t>N_Perv</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l" fontAlgn="b"/>
                      <a:r>
                        <a:rPr lang="en-US" sz="1200" b="0" i="0" u="none" strike="noStrike" dirty="0">
                          <a:solidFill>
                            <a:srgbClr val="000000"/>
                          </a:solidFill>
                          <a:latin typeface="Calibri"/>
                        </a:rPr>
                        <a:t>Dstore_Imp</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l" fontAlgn="b"/>
                      <a:r>
                        <a:rPr lang="en-US" sz="1200" b="0" i="0" u="none" strike="noStrike" dirty="0">
                          <a:solidFill>
                            <a:srgbClr val="000000"/>
                          </a:solidFill>
                          <a:latin typeface="Calibri"/>
                        </a:rPr>
                        <a:t>Dstore_Per</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l" fontAlgn="b"/>
                      <a:r>
                        <a:rPr lang="en-US" sz="1200" b="0" i="0" u="none" strike="noStrike" dirty="0">
                          <a:solidFill>
                            <a:srgbClr val="000000"/>
                          </a:solidFill>
                          <a:latin typeface="Calibri"/>
                        </a:rPr>
                        <a:t>SSC_Curve</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r>
              <a:tr h="289560">
                <a:tc>
                  <a:txBody>
                    <a:bodyPr/>
                    <a:lstStyle/>
                    <a:p>
                      <a:pPr algn="r" fontAlgn="b"/>
                      <a:r>
                        <a:rPr lang="en-US" sz="1200" b="0" i="0" u="none" strike="noStrike" dirty="0">
                          <a:solidFill>
                            <a:srgbClr val="000000"/>
                          </a:solidFill>
                          <a:latin typeface="Calibri"/>
                        </a:rPr>
                        <a:t>1</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latin typeface="Calibri"/>
                        </a:rPr>
                        <a:t>AgC</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latin typeface="Calibri"/>
                        </a:rPr>
                        <a:t>B</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11</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763.4</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0</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0.3</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0</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0.4</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66</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9560">
                <a:tc>
                  <a:txBody>
                    <a:bodyPr/>
                    <a:lstStyle/>
                    <a:p>
                      <a:pPr algn="r" fontAlgn="b"/>
                      <a:r>
                        <a:rPr lang="en-US" sz="1200" b="0" i="0" u="none" strike="noStrike" dirty="0">
                          <a:solidFill>
                            <a:srgbClr val="000000"/>
                          </a:solidFill>
                          <a:latin typeface="Calibri"/>
                        </a:rPr>
                        <a:t>2</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latin typeface="Calibri"/>
                        </a:rPr>
                        <a:t>AgC</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latin typeface="Calibri"/>
                        </a:rPr>
                        <a:t>B</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8</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571.1</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0</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0.2</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0</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0.24</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61</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9560">
                <a:tc>
                  <a:txBody>
                    <a:bodyPr/>
                    <a:lstStyle/>
                    <a:p>
                      <a:pPr algn="r" fontAlgn="b"/>
                      <a:r>
                        <a:rPr lang="en-US" sz="1200" b="0" i="0" u="none" strike="noStrike" dirty="0">
                          <a:solidFill>
                            <a:srgbClr val="000000"/>
                          </a:solidFill>
                          <a:latin typeface="Calibri"/>
                        </a:rPr>
                        <a:t>3</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latin typeface="Calibri"/>
                        </a:rPr>
                        <a:t>AgC</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latin typeface="Calibri"/>
                        </a:rPr>
                        <a:t>B</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9</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674.4</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0</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0.3</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0</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0.4</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66</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9560">
                <a:tc>
                  <a:txBody>
                    <a:bodyPr/>
                    <a:lstStyle/>
                    <a:p>
                      <a:pPr algn="r" fontAlgn="b"/>
                      <a:r>
                        <a:rPr lang="en-US" sz="1200" b="0" i="0" u="none" strike="noStrike" dirty="0">
                          <a:solidFill>
                            <a:srgbClr val="000000"/>
                          </a:solidFill>
                          <a:latin typeface="Calibri"/>
                        </a:rPr>
                        <a:t>4</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latin typeface="Calibri"/>
                        </a:rPr>
                        <a:t>AgC</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latin typeface="Calibri"/>
                        </a:rPr>
                        <a:t>B</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8</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856.7</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0</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0.2</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0</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0.24</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61</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6" name="TextBox 5"/>
          <p:cNvSpPr txBox="1"/>
          <p:nvPr/>
        </p:nvSpPr>
        <p:spPr>
          <a:xfrm>
            <a:off x="914400" y="4343400"/>
            <a:ext cx="747705" cy="307777"/>
          </a:xfrm>
          <a:prstGeom prst="rect">
            <a:avLst/>
          </a:prstGeom>
          <a:noFill/>
        </p:spPr>
        <p:txBody>
          <a:bodyPr wrap="none" rtlCol="0">
            <a:spAutoFit/>
          </a:bodyPr>
          <a:lstStyle/>
          <a:p>
            <a:r>
              <a:rPr lang="en-US" sz="1400" dirty="0" smtClean="0"/>
              <a:t>Table 1.</a:t>
            </a:r>
            <a:endParaRPr lang="en-US" sz="1400" dirty="0"/>
          </a:p>
        </p:txBody>
      </p:sp>
      <p:sp>
        <p:nvSpPr>
          <p:cNvPr id="7" name="TextBox 6"/>
          <p:cNvSpPr txBox="1"/>
          <p:nvPr/>
        </p:nvSpPr>
        <p:spPr>
          <a:xfrm>
            <a:off x="914400" y="6172200"/>
            <a:ext cx="747705" cy="307777"/>
          </a:xfrm>
          <a:prstGeom prst="rect">
            <a:avLst/>
          </a:prstGeom>
          <a:noFill/>
        </p:spPr>
        <p:txBody>
          <a:bodyPr wrap="none" rtlCol="0">
            <a:spAutoFit/>
          </a:bodyPr>
          <a:lstStyle/>
          <a:p>
            <a:r>
              <a:rPr lang="en-US" sz="1400" dirty="0" smtClean="0"/>
              <a:t>Table 2.</a:t>
            </a:r>
            <a:endParaRPr lang="en-US" sz="1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685800"/>
            <a:ext cx="1223412" cy="369332"/>
          </a:xfrm>
          <a:prstGeom prst="rect">
            <a:avLst/>
          </a:prstGeom>
          <a:noFill/>
        </p:spPr>
        <p:txBody>
          <a:bodyPr wrap="none" rtlCol="0">
            <a:spAutoFit/>
          </a:bodyPr>
          <a:lstStyle/>
          <a:p>
            <a:r>
              <a:rPr lang="en-US" b="1" dirty="0" smtClean="0"/>
              <a:t>Conclusion</a:t>
            </a:r>
            <a:endParaRPr lang="en-US" b="1" dirty="0"/>
          </a:p>
        </p:txBody>
      </p:sp>
      <p:sp>
        <p:nvSpPr>
          <p:cNvPr id="3" name="Rectangle 2"/>
          <p:cNvSpPr/>
          <p:nvPr/>
        </p:nvSpPr>
        <p:spPr>
          <a:xfrm>
            <a:off x="1143000" y="1143000"/>
            <a:ext cx="7315200" cy="5047536"/>
          </a:xfrm>
          <a:prstGeom prst="rect">
            <a:avLst/>
          </a:prstGeom>
        </p:spPr>
        <p:txBody>
          <a:bodyPr wrap="square">
            <a:spAutoFit/>
          </a:bodyPr>
          <a:lstStyle/>
          <a:p>
            <a:r>
              <a:rPr lang="en-US" sz="1400" dirty="0"/>
              <a:t>Data for hydrologic models is often captured in spreadsheet programs like Excel. Tables for each category of data are constructed and associated using Pivot tables and Excel’s data base functionality. While this method works it is cumbersome, non-intuitive, and difficult to update. </a:t>
            </a:r>
            <a:endParaRPr lang="en-US" sz="1400" dirty="0" smtClean="0"/>
          </a:p>
          <a:p>
            <a:endParaRPr lang="en-US" sz="1400" dirty="0" smtClean="0"/>
          </a:p>
          <a:p>
            <a:r>
              <a:rPr lang="en-US" sz="1600" u="sng" dirty="0" smtClean="0"/>
              <a:t>Capturing </a:t>
            </a:r>
            <a:r>
              <a:rPr lang="en-US" sz="1600" u="sng" dirty="0"/>
              <a:t>the same data in a GIS has many advantages. </a:t>
            </a:r>
            <a:endParaRPr lang="en-US" sz="1600" u="sng" dirty="0" smtClean="0"/>
          </a:p>
          <a:p>
            <a:endParaRPr lang="en-US" sz="1400" dirty="0"/>
          </a:p>
          <a:p>
            <a:pPr>
              <a:buFont typeface="Arial" pitchFamily="34" charset="0"/>
              <a:buChar char="•"/>
            </a:pPr>
            <a:r>
              <a:rPr lang="en-US" sz="1400" dirty="0" smtClean="0"/>
              <a:t>All </a:t>
            </a:r>
            <a:r>
              <a:rPr lang="en-US" sz="1400" dirty="0"/>
              <a:t>of the data is spatial and is intuitively easy to work with as a map layer. </a:t>
            </a:r>
            <a:endParaRPr lang="en-US" sz="1400" dirty="0" smtClean="0"/>
          </a:p>
          <a:p>
            <a:pPr>
              <a:buFont typeface="Arial" pitchFamily="34" charset="0"/>
              <a:buChar char="•"/>
            </a:pPr>
            <a:endParaRPr lang="en-US" sz="1400" dirty="0" smtClean="0"/>
          </a:p>
          <a:p>
            <a:pPr>
              <a:buFont typeface="Arial" pitchFamily="34" charset="0"/>
              <a:buChar char="•"/>
            </a:pPr>
            <a:r>
              <a:rPr lang="en-US" sz="1400" dirty="0" smtClean="0"/>
              <a:t>Data </a:t>
            </a:r>
            <a:r>
              <a:rPr lang="en-US" sz="1400" dirty="0"/>
              <a:t>comes pre-associated as soils or land use information tied to a map. Each layer’s attributes </a:t>
            </a:r>
            <a:endParaRPr lang="en-US" sz="1400" dirty="0" smtClean="0"/>
          </a:p>
          <a:p>
            <a:r>
              <a:rPr lang="en-US" sz="1400" dirty="0"/>
              <a:t> </a:t>
            </a:r>
            <a:r>
              <a:rPr lang="en-US" sz="1400" dirty="0" smtClean="0"/>
              <a:t> can </a:t>
            </a:r>
            <a:r>
              <a:rPr lang="en-US" sz="1400" dirty="0"/>
              <a:t>be modified and remains associated with that layer. </a:t>
            </a:r>
            <a:endParaRPr lang="en-US" sz="1400" dirty="0" smtClean="0"/>
          </a:p>
          <a:p>
            <a:pPr>
              <a:buFont typeface="Arial" pitchFamily="34" charset="0"/>
              <a:buChar char="•"/>
            </a:pPr>
            <a:endParaRPr lang="en-US" sz="1400" dirty="0" smtClean="0"/>
          </a:p>
          <a:p>
            <a:pPr>
              <a:buFont typeface="Arial" pitchFamily="34" charset="0"/>
              <a:buChar char="•"/>
            </a:pPr>
            <a:r>
              <a:rPr lang="en-US" sz="1400" dirty="0" smtClean="0"/>
              <a:t>Layers </a:t>
            </a:r>
            <a:r>
              <a:rPr lang="en-US" sz="1400" dirty="0"/>
              <a:t>can easily be </a:t>
            </a:r>
            <a:r>
              <a:rPr lang="en-US" sz="1400" dirty="0" smtClean="0"/>
              <a:t>“Unioned” </a:t>
            </a:r>
            <a:r>
              <a:rPr lang="en-US" sz="1400" dirty="0"/>
              <a:t>together combining attributes and calculating the area of their </a:t>
            </a:r>
            <a:r>
              <a:rPr lang="en-US" sz="1400" dirty="0" smtClean="0"/>
              <a:t>     </a:t>
            </a:r>
          </a:p>
          <a:p>
            <a:r>
              <a:rPr lang="en-US" sz="1400" dirty="0"/>
              <a:t> </a:t>
            </a:r>
            <a:r>
              <a:rPr lang="en-US" sz="1400" dirty="0" smtClean="0"/>
              <a:t> properties</a:t>
            </a:r>
            <a:r>
              <a:rPr lang="en-US" sz="1400" dirty="0"/>
              <a:t>, something Excel is unable to do. </a:t>
            </a:r>
            <a:endParaRPr lang="en-US" sz="1400" dirty="0" smtClean="0"/>
          </a:p>
          <a:p>
            <a:pPr>
              <a:buFont typeface="Arial" pitchFamily="34" charset="0"/>
              <a:buChar char="•"/>
            </a:pPr>
            <a:endParaRPr lang="en-US" sz="1400" dirty="0" smtClean="0"/>
          </a:p>
          <a:p>
            <a:pPr>
              <a:buFont typeface="Arial" pitchFamily="34" charset="0"/>
              <a:buChar char="•"/>
            </a:pPr>
            <a:r>
              <a:rPr lang="en-US" sz="1400" dirty="0" smtClean="0"/>
              <a:t>As </a:t>
            </a:r>
            <a:r>
              <a:rPr lang="en-US" sz="1400" dirty="0"/>
              <a:t>information within the study area changes it is easy to call up the appropriate layer, modify it </a:t>
            </a:r>
            <a:endParaRPr lang="en-US" sz="1400" dirty="0" smtClean="0"/>
          </a:p>
          <a:p>
            <a:r>
              <a:rPr lang="en-US" sz="1400" dirty="0"/>
              <a:t> </a:t>
            </a:r>
            <a:r>
              <a:rPr lang="en-US" sz="1400" dirty="0" smtClean="0"/>
              <a:t> and </a:t>
            </a:r>
            <a:r>
              <a:rPr lang="en-US" sz="1400" dirty="0"/>
              <a:t>rerun the analysis. </a:t>
            </a:r>
            <a:endParaRPr lang="en-US" sz="1400" dirty="0" smtClean="0"/>
          </a:p>
          <a:p>
            <a:pPr>
              <a:buFont typeface="Arial" pitchFamily="34" charset="0"/>
              <a:buChar char="•"/>
            </a:pPr>
            <a:endParaRPr lang="en-US" sz="1400" dirty="0" smtClean="0"/>
          </a:p>
          <a:p>
            <a:pPr>
              <a:buFont typeface="Arial" pitchFamily="34" charset="0"/>
              <a:buChar char="•"/>
            </a:pPr>
            <a:r>
              <a:rPr lang="en-US" sz="1400" dirty="0" smtClean="0"/>
              <a:t>Since </a:t>
            </a:r>
            <a:r>
              <a:rPr lang="en-US" sz="1400" dirty="0"/>
              <a:t>all of the data exists within the GIS it has the added ability to portray it as a thematic or </a:t>
            </a:r>
            <a:endParaRPr lang="en-US" sz="1400" dirty="0" smtClean="0"/>
          </a:p>
          <a:p>
            <a:r>
              <a:rPr lang="en-US" sz="1400" dirty="0"/>
              <a:t> </a:t>
            </a:r>
            <a:r>
              <a:rPr lang="en-US" sz="1400" dirty="0" smtClean="0"/>
              <a:t> presentation </a:t>
            </a:r>
            <a:r>
              <a:rPr lang="en-US" sz="1400" dirty="0"/>
              <a:t>map. </a:t>
            </a:r>
            <a:endParaRPr lang="en-US" sz="1400" dirty="0" smtClean="0"/>
          </a:p>
          <a:p>
            <a:endParaRPr lang="en-US" sz="1400" dirty="0"/>
          </a:p>
          <a:p>
            <a:r>
              <a:rPr lang="en-US" sz="1400" dirty="0" smtClean="0"/>
              <a:t>A GIS </a:t>
            </a:r>
            <a:r>
              <a:rPr lang="en-US" sz="1400" dirty="0"/>
              <a:t>is a convenient and powerful tool for collecting data and performing analysis. It readily performs complex calculations on large datasets and acts as an effective organizing system for all of a project’s spatial information.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TotalTime>
  <Words>773</Words>
  <Application>Microsoft Office PowerPoint</Application>
  <PresentationFormat>On-screen Show (4:3)</PresentationFormat>
  <Paragraphs>170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Hydrologic Model Preparation for EPA SWMM modeling Software Using a GIS</vt:lpstr>
      <vt:lpstr>Slide 2</vt:lpstr>
      <vt:lpstr>Slide 3</vt:lpstr>
      <vt:lpstr>Slide 4</vt:lpstr>
      <vt:lpstr>Slide 5</vt:lpstr>
      <vt:lpstr>Slide 6</vt:lpstr>
      <vt:lpstr>Slide 7</vt:lpstr>
      <vt:lpstr>Slide 8</vt:lpstr>
    </vt:vector>
  </TitlesOfParts>
  <Company>University of Washington Libraries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Hydrologic Model Preparation for EPA SWMM modeling Software Using a GIS</dc:title>
  <dc:creator>UW GIS Lab Users</dc:creator>
  <cp:lastModifiedBy>rhyolite</cp:lastModifiedBy>
  <cp:revision>13</cp:revision>
  <dcterms:created xsi:type="dcterms:W3CDTF">2009-12-10T21:16:24Z</dcterms:created>
  <dcterms:modified xsi:type="dcterms:W3CDTF">2009-12-11T05:02:31Z</dcterms:modified>
</cp:coreProperties>
</file>