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2918400" cy="25603200"/>
  <p:notesSz cx="6858000" cy="9144000"/>
  <p:defaultTextStyle>
    <a:defPPr>
      <a:defRPr lang="en-US"/>
    </a:defPPr>
    <a:lvl1pPr marL="0" algn="l" defTabSz="334405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72026" algn="l" defTabSz="334405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44052" algn="l" defTabSz="334405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16078" algn="l" defTabSz="334405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88104" algn="l" defTabSz="334405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60131" algn="l" defTabSz="334405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32157" algn="l" defTabSz="334405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704183" algn="l" defTabSz="334405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76209" algn="l" defTabSz="3344052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78" autoAdjust="0"/>
    <p:restoredTop sz="94660"/>
  </p:normalViewPr>
  <p:slideViewPr>
    <p:cSldViewPr>
      <p:cViewPr>
        <p:scale>
          <a:sx n="40" d="100"/>
          <a:sy n="40" d="100"/>
        </p:scale>
        <p:origin x="-684" y="180"/>
      </p:cViewPr>
      <p:guideLst>
        <p:guide orient="horz" pos="806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851660" y="19972969"/>
            <a:ext cx="31066740" cy="888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4405" tIns="167203" rIns="334405" bIns="167203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1371600" y="18119403"/>
            <a:ext cx="30449520" cy="4563533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14508480"/>
            <a:ext cx="30449520" cy="3413760"/>
          </a:xfrm>
        </p:spPr>
        <p:txBody>
          <a:bodyPr anchor="b"/>
          <a:lstStyle>
            <a:lvl1pPr marL="0" indent="0" algn="l">
              <a:buNone/>
              <a:defRPr sz="8800">
                <a:solidFill>
                  <a:schemeClr val="tx2">
                    <a:shade val="75000"/>
                  </a:schemeClr>
                </a:solidFill>
              </a:defRPr>
            </a:lvl1pPr>
            <a:lvl2pPr marL="1672026" indent="0" algn="ctr">
              <a:buNone/>
            </a:lvl2pPr>
            <a:lvl3pPr marL="3344052" indent="0" algn="ctr">
              <a:buNone/>
            </a:lvl3pPr>
            <a:lvl4pPr marL="5016078" indent="0" algn="ctr">
              <a:buNone/>
            </a:lvl4pPr>
            <a:lvl5pPr marL="6688104" indent="0" algn="ctr">
              <a:buNone/>
            </a:lvl5pPr>
            <a:lvl6pPr marL="8360131" indent="0" algn="ctr">
              <a:buNone/>
            </a:lvl6pPr>
            <a:lvl7pPr marL="10032157" indent="0" algn="ctr">
              <a:buNone/>
            </a:lvl7pPr>
            <a:lvl8pPr marL="11704183" indent="0" algn="ctr">
              <a:buNone/>
            </a:lvl8pPr>
            <a:lvl9pPr marL="1337620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17EE-D061-4DCA-9507-1EBA85BEFBA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29626560" y="24169421"/>
            <a:ext cx="2732227" cy="921715"/>
          </a:xfrm>
        </p:spPr>
        <p:txBody>
          <a:bodyPr/>
          <a:lstStyle/>
          <a:p>
            <a:fld id="{8B0AE1D4-3E11-4073-A73E-EA88BC3CE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17EE-D061-4DCA-9507-1EBA85BEFBA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E1D4-3E11-4073-A73E-EA88BC3CE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688800" y="2050632"/>
            <a:ext cx="6583680" cy="2184569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2050632"/>
            <a:ext cx="22494240" cy="2184569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17EE-D061-4DCA-9507-1EBA85BEFBA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E1D4-3E11-4073-A73E-EA88BC3CE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17EE-D061-4DCA-9507-1EBA85BEFBA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2893040" y="284482"/>
            <a:ext cx="10424160" cy="107865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29626560" y="24169421"/>
            <a:ext cx="2732227" cy="921715"/>
          </a:xfrm>
        </p:spPr>
        <p:txBody>
          <a:bodyPr/>
          <a:lstStyle/>
          <a:p>
            <a:fld id="{8B0AE1D4-3E11-4073-A73E-EA88BC3CE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851660" y="12860969"/>
            <a:ext cx="31066740" cy="888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4405" tIns="167203" rIns="334405" bIns="167203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6258560"/>
            <a:ext cx="30449520" cy="4551680"/>
          </a:xfrm>
        </p:spPr>
        <p:txBody>
          <a:bodyPr anchor="b"/>
          <a:lstStyle>
            <a:lvl1pPr marL="0" indent="0" algn="r">
              <a:buNone/>
              <a:defRPr sz="73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17EE-D061-4DCA-9507-1EBA85BEFBA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E1D4-3E11-4073-A73E-EA88BC3CE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710" y="11002452"/>
            <a:ext cx="31272480" cy="442334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86307" y="1706880"/>
            <a:ext cx="31272480" cy="3140659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97280" y="5974080"/>
            <a:ext cx="15087600" cy="17637760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6733520" y="5974080"/>
            <a:ext cx="15636240" cy="17637760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17EE-D061-4DCA-9507-1EBA85BEFBA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E1D4-3E11-4073-A73E-EA88BC3CE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097280" y="20198080"/>
            <a:ext cx="30998160" cy="329522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13198" y="2489200"/>
            <a:ext cx="15446002" cy="2388445"/>
          </a:xfrm>
        </p:spPr>
        <p:txBody>
          <a:bodyPr anchor="ctr"/>
          <a:lstStyle>
            <a:lvl1pPr marL="0" indent="0">
              <a:buNone/>
              <a:defRPr sz="66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7300" b="1"/>
            </a:lvl2pPr>
            <a:lvl3pPr>
              <a:buNone/>
              <a:defRPr sz="6600" b="1"/>
            </a:lvl3pPr>
            <a:lvl4pPr>
              <a:buNone/>
              <a:defRPr sz="5900" b="1"/>
            </a:lvl4pPr>
            <a:lvl5pPr>
              <a:buNone/>
              <a:defRPr sz="5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16722092" y="2489200"/>
            <a:ext cx="15452068" cy="2388445"/>
          </a:xfrm>
        </p:spPr>
        <p:txBody>
          <a:bodyPr anchor="ctr"/>
          <a:lstStyle>
            <a:lvl1pPr marL="0" indent="0">
              <a:buNone/>
              <a:defRPr sz="66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7300" b="1"/>
            </a:lvl2pPr>
            <a:lvl3pPr>
              <a:buNone/>
              <a:defRPr sz="6600" b="1"/>
            </a:lvl3pPr>
            <a:lvl4pPr>
              <a:buNone/>
              <a:defRPr sz="5900" b="1"/>
            </a:lvl4pPr>
            <a:lvl5pPr>
              <a:buNone/>
              <a:defRPr sz="5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13198" y="4913207"/>
            <a:ext cx="15446002" cy="14715915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16735428" y="4913207"/>
            <a:ext cx="15438730" cy="14715915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17EE-D061-4DCA-9507-1EBA85BEFBA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626560" y="24180800"/>
            <a:ext cx="2743200" cy="921715"/>
          </a:xfrm>
        </p:spPr>
        <p:txBody>
          <a:bodyPr/>
          <a:lstStyle/>
          <a:p>
            <a:fld id="{8B0AE1D4-3E11-4073-A73E-EA88BC3CE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851660" y="22473922"/>
            <a:ext cx="31066740" cy="888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4405" tIns="167203" rIns="334405" bIns="167203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86307" y="1706880"/>
            <a:ext cx="31272480" cy="3140659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17EE-D061-4DCA-9507-1EBA85BEFBA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E1D4-3E11-4073-A73E-EA88BC3CE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17EE-D061-4DCA-9507-1EBA85BEFBA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E1D4-3E11-4073-A73E-EA88BC3CE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851660" y="21836705"/>
            <a:ext cx="31066740" cy="888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4405" tIns="167203" rIns="334405" bIns="167203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45920" y="20482560"/>
            <a:ext cx="30449520" cy="1943947"/>
          </a:xfrm>
        </p:spPr>
        <p:txBody>
          <a:bodyPr anchor="ctr"/>
          <a:lstStyle>
            <a:lvl1pPr algn="l">
              <a:buNone/>
              <a:defRPr sz="73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1645922" y="2275840"/>
            <a:ext cx="10829927" cy="17922240"/>
          </a:xfrm>
        </p:spPr>
        <p:txBody>
          <a:bodyPr/>
          <a:lstStyle>
            <a:lvl1pPr marL="0" indent="0">
              <a:buNone/>
              <a:defRPr sz="5100"/>
            </a:lvl1pPr>
            <a:lvl2pPr>
              <a:buNone/>
              <a:defRPr sz="4400"/>
            </a:lvl2pPr>
            <a:lvl3pPr>
              <a:buNone/>
              <a:defRPr sz="3700"/>
            </a:lvl3pPr>
            <a:lvl4pPr>
              <a:buNone/>
              <a:defRPr sz="3300"/>
            </a:lvl4pPr>
            <a:lvl5pPr>
              <a:buNone/>
              <a:defRPr sz="3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870180" y="2275840"/>
            <a:ext cx="19225260" cy="17922240"/>
          </a:xfrm>
        </p:spPr>
        <p:txBody>
          <a:bodyPr/>
          <a:lstStyle>
            <a:lvl1pPr>
              <a:defRPr sz="11700"/>
            </a:lvl1pPr>
            <a:lvl2pPr>
              <a:defRPr sz="102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17EE-D061-4DCA-9507-1EBA85BEFBA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E1D4-3E11-4073-A73E-EA88BC3CE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12618720" y="2302100"/>
            <a:ext cx="18105120" cy="1365504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117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17EE-D061-4DCA-9507-1EBA85BEFBA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E1D4-3E11-4073-A73E-EA88BC3CE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371600" y="18643371"/>
            <a:ext cx="21122640" cy="1949875"/>
          </a:xfrm>
        </p:spPr>
        <p:txBody>
          <a:bodyPr anchor="ctr"/>
          <a:lstStyle>
            <a:lvl1pPr algn="l">
              <a:buNone/>
              <a:defRPr sz="73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1371600" y="20657347"/>
            <a:ext cx="21122640" cy="2868507"/>
          </a:xfrm>
        </p:spPr>
        <p:txBody>
          <a:bodyPr lIns="401286" tIns="0"/>
          <a:lstStyle>
            <a:lvl1pPr marL="0" indent="0">
              <a:buNone/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851660" y="3923354"/>
            <a:ext cx="31066740" cy="888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4405" tIns="167203" rIns="334405" bIns="167203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097280" y="5802206"/>
            <a:ext cx="31272480" cy="16896929"/>
          </a:xfrm>
          <a:prstGeom prst="rect">
            <a:avLst/>
          </a:prstGeom>
        </p:spPr>
        <p:txBody>
          <a:bodyPr vert="horz" lIns="334405" tIns="167203" rIns="334405" bIns="16720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23317200" y="284482"/>
            <a:ext cx="9052560" cy="1078653"/>
          </a:xfrm>
          <a:prstGeom prst="rect">
            <a:avLst/>
          </a:prstGeom>
        </p:spPr>
        <p:txBody>
          <a:bodyPr vert="horz" lIns="334405" tIns="167203" rIns="334405" bIns="167203"/>
          <a:lstStyle>
            <a:lvl1pPr algn="l" eaLnBrk="1" latinLnBrk="0" hangingPunct="1">
              <a:defRPr kumimoji="0" sz="4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A617EE-D061-4DCA-9507-1EBA85BEFBA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11247120" y="284482"/>
            <a:ext cx="12070080" cy="1078653"/>
          </a:xfrm>
          <a:prstGeom prst="rect">
            <a:avLst/>
          </a:prstGeom>
        </p:spPr>
        <p:txBody>
          <a:bodyPr vert="horz" lIns="334405" tIns="167203" rIns="334405" bIns="167203"/>
          <a:lstStyle>
            <a:lvl1pPr algn="r" eaLnBrk="1" latinLnBrk="0" hangingPunct="1">
              <a:defRPr kumimoji="0" sz="4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626560" y="24180802"/>
            <a:ext cx="2743200" cy="912707"/>
          </a:xfrm>
          <a:prstGeom prst="rect">
            <a:avLst/>
          </a:prstGeom>
        </p:spPr>
        <p:txBody>
          <a:bodyPr vert="horz" lIns="334405" tIns="167203" rIns="334405" bIns="167203"/>
          <a:lstStyle>
            <a:lvl1pPr algn="r" eaLnBrk="1" latinLnBrk="0" hangingPunct="1">
              <a:defRPr kumimoji="0" sz="4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0AE1D4-3E11-4073-A73E-EA88BC3CE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097280" y="1706880"/>
            <a:ext cx="31272480" cy="3129280"/>
          </a:xfrm>
          <a:prstGeom prst="rect">
            <a:avLst/>
          </a:prstGeom>
        </p:spPr>
        <p:txBody>
          <a:bodyPr vert="horz" lIns="334405" tIns="167203" rIns="334405" bIns="167203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851660" y="3923354"/>
            <a:ext cx="31066740" cy="888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4405" tIns="167203" rIns="334405" bIns="167203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851660" y="3949816"/>
            <a:ext cx="31066740" cy="888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4405" tIns="167203" rIns="334405" bIns="167203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132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1254020" indent="-125402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11700" kern="1200">
          <a:solidFill>
            <a:schemeClr val="tx2"/>
          </a:solidFill>
          <a:latin typeface="+mn-lt"/>
          <a:ea typeface="+mn-ea"/>
          <a:cs typeface="+mn-cs"/>
        </a:defRPr>
      </a:lvl1pPr>
      <a:lvl2pPr marL="2717042" indent="-104501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10200" kern="1200">
          <a:solidFill>
            <a:schemeClr val="tx2"/>
          </a:solidFill>
          <a:latin typeface="+mn-lt"/>
          <a:ea typeface="+mn-ea"/>
          <a:cs typeface="+mn-cs"/>
        </a:defRPr>
      </a:lvl2pPr>
      <a:lvl3pPr marL="4180065" indent="-8360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8800" kern="1200">
          <a:solidFill>
            <a:schemeClr val="tx2"/>
          </a:solidFill>
          <a:latin typeface="+mn-lt"/>
          <a:ea typeface="+mn-ea"/>
          <a:cs typeface="+mn-cs"/>
        </a:defRPr>
      </a:lvl3pPr>
      <a:lvl4pPr marL="5852091" indent="-8360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7300" kern="1200">
          <a:solidFill>
            <a:schemeClr val="tx2"/>
          </a:solidFill>
          <a:latin typeface="+mn-lt"/>
          <a:ea typeface="+mn-ea"/>
          <a:cs typeface="+mn-cs"/>
        </a:defRPr>
      </a:lvl4pPr>
      <a:lvl5pPr marL="7524118" indent="-83601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6600" kern="1200">
          <a:solidFill>
            <a:schemeClr val="tx2"/>
          </a:solidFill>
          <a:latin typeface="+mn-lt"/>
          <a:ea typeface="+mn-ea"/>
          <a:cs typeface="+mn-cs"/>
        </a:defRPr>
      </a:lvl5pPr>
      <a:lvl6pPr marL="9196144" indent="-83601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6600" kern="1200">
          <a:solidFill>
            <a:schemeClr val="tx2"/>
          </a:solidFill>
          <a:latin typeface="+mn-lt"/>
          <a:ea typeface="+mn-ea"/>
          <a:cs typeface="+mn-cs"/>
        </a:defRPr>
      </a:lvl6pPr>
      <a:lvl7pPr marL="10868170" indent="-83601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5900" kern="1200">
          <a:solidFill>
            <a:schemeClr val="tx2"/>
          </a:solidFill>
          <a:latin typeface="+mn-lt"/>
          <a:ea typeface="+mn-ea"/>
          <a:cs typeface="+mn-cs"/>
        </a:defRPr>
      </a:lvl7pPr>
      <a:lvl8pPr marL="12540196" indent="-83601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59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4212222" indent="-83601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5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6720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3440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016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688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8360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0321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17041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33762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3926800" y="21336000"/>
            <a:ext cx="2743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773400" y="20802600"/>
            <a:ext cx="2286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392400" y="12877800"/>
            <a:ext cx="15240000" cy="7848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32918400" cy="3047999"/>
          </a:xfrm>
        </p:spPr>
        <p:txBody>
          <a:bodyPr>
            <a:normAutofit fontScale="90000"/>
          </a:bodyPr>
          <a:lstStyle/>
          <a:p>
            <a:r>
              <a:rPr lang="en-US" sz="8400" dirty="0" smtClean="0"/>
              <a:t>Ideal Locations for Wind Power Generation in Washington State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5100" dirty="0" smtClean="0"/>
              <a:t>Prepared by: Dominic </a:t>
            </a:r>
            <a:r>
              <a:rPr lang="en-US" sz="5100" dirty="0" err="1" smtClean="0"/>
              <a:t>Pontarolo</a:t>
            </a:r>
            <a:r>
              <a:rPr lang="en-US" sz="5100" dirty="0" smtClean="0"/>
              <a:t>, Jamie </a:t>
            </a:r>
            <a:r>
              <a:rPr lang="en-US" sz="5100" dirty="0" err="1" smtClean="0"/>
              <a:t>Montemayor</a:t>
            </a:r>
            <a:r>
              <a:rPr lang="en-US" sz="5100" dirty="0" smtClean="0"/>
              <a:t>, Matt MacKinnon</a:t>
            </a:r>
            <a:br>
              <a:rPr lang="en-US" sz="5100" dirty="0" smtClean="0"/>
            </a:br>
            <a:r>
              <a:rPr lang="en-US" sz="5100" dirty="0" smtClean="0"/>
              <a:t>CEE 424 GIS</a:t>
            </a:r>
            <a:r>
              <a:rPr lang="en-US" sz="7300" dirty="0" smtClean="0"/>
              <a:t/>
            </a:r>
            <a:br>
              <a:rPr lang="en-US" sz="7300" dirty="0" smtClean="0"/>
            </a:br>
            <a:endParaRPr lang="en-US" sz="73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943600"/>
            <a:ext cx="13030200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Specifications</a:t>
            </a:r>
            <a:r>
              <a:rPr lang="en-US" sz="4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10 miles from existing wind turbines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Within 5 miles of state highways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Within 5 miles of transmission lines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Outstanding or superb wind power resource potential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Land use of bare </a:t>
            </a:r>
            <a:r>
              <a:rPr lang="en-US" sz="4400" dirty="0"/>
              <a:t>ground, agriculture, or </a:t>
            </a:r>
            <a:r>
              <a:rPr lang="en-US" sz="4400" dirty="0" smtClean="0"/>
              <a:t>non-forested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Not within national parks or mountain ranges</a:t>
            </a:r>
            <a:endParaRPr lang="en-US" sz="4400" dirty="0"/>
          </a:p>
        </p:txBody>
      </p:sp>
      <p:pic>
        <p:nvPicPr>
          <p:cNvPr id="6" name="Content Placeholder 8" descr="TL_SH_WT.jpg"/>
          <p:cNvPicPr>
            <a:picLocks noChangeAspect="1"/>
          </p:cNvPicPr>
          <p:nvPr/>
        </p:nvPicPr>
        <p:blipFill>
          <a:blip r:embed="rId2" cstate="print"/>
          <a:srcRect l="8369" t="17783" r="31787" b="38443"/>
          <a:stretch>
            <a:fillRect/>
          </a:stretch>
        </p:blipFill>
        <p:spPr>
          <a:xfrm>
            <a:off x="15925800" y="4419600"/>
            <a:ext cx="13346137" cy="7543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78200" y="10820400"/>
            <a:ext cx="2038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5" descr="finalpts.jpg"/>
          <p:cNvPicPr>
            <a:picLocks noChangeAspect="1"/>
          </p:cNvPicPr>
          <p:nvPr/>
        </p:nvPicPr>
        <p:blipFill>
          <a:blip r:embed="rId4" cstate="print"/>
          <a:srcRect l="6505" t="18520" r="32349" b="22552"/>
          <a:stretch>
            <a:fillRect/>
          </a:stretch>
        </p:blipFill>
        <p:spPr>
          <a:xfrm>
            <a:off x="685800" y="12954000"/>
            <a:ext cx="13769789" cy="975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3" descr="zoomed_WPC.jpg"/>
          <p:cNvPicPr>
            <a:picLocks noChangeAspect="1"/>
          </p:cNvPicPr>
          <p:nvPr/>
        </p:nvPicPr>
        <p:blipFill>
          <a:blip r:embed="rId5" cstate="print"/>
          <a:srcRect t="-2420" r="26582"/>
          <a:stretch>
            <a:fillRect/>
          </a:stretch>
        </p:blipFill>
        <p:spPr>
          <a:xfrm>
            <a:off x="15621000" y="13106400"/>
            <a:ext cx="7010401" cy="755603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49600" y="20802600"/>
            <a:ext cx="172243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7" descr="zoomed_transmission_roads.jpg"/>
          <p:cNvPicPr>
            <a:picLocks noChangeAspect="1"/>
          </p:cNvPicPr>
          <p:nvPr/>
        </p:nvPicPr>
        <p:blipFill>
          <a:blip r:embed="rId7" cstate="print"/>
          <a:srcRect t="-3548" r="28352"/>
          <a:stretch>
            <a:fillRect/>
          </a:stretch>
        </p:blipFill>
        <p:spPr>
          <a:xfrm>
            <a:off x="23088600" y="13106400"/>
            <a:ext cx="6781800" cy="757386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79200" y="21412200"/>
            <a:ext cx="23923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286000" y="15392400"/>
            <a:ext cx="1524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933700" y="161925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65354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96000" y="179832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287000" y="139446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962400" y="15240000"/>
            <a:ext cx="381000" cy="4572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scale.JPG"/>
          <p:cNvPicPr>
            <a:picLocks noChangeAspect="1"/>
          </p:cNvPicPr>
          <p:nvPr/>
        </p:nvPicPr>
        <p:blipFill>
          <a:blip r:embed="rId9" cstate="print"/>
          <a:srcRect l="10041" t="15625" r="58162" b="37500"/>
          <a:stretch>
            <a:fillRect/>
          </a:stretch>
        </p:blipFill>
        <p:spPr bwMode="auto">
          <a:xfrm>
            <a:off x="16383000" y="215646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23622000" y="13335000"/>
            <a:ext cx="609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962400" y="12877800"/>
            <a:ext cx="11430000" cy="2362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62400" y="15697200"/>
            <a:ext cx="11430000" cy="5029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19200" y="23088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Figure </a:t>
            </a:r>
            <a:r>
              <a:rPr lang="en-US" sz="3200" b="1" dirty="0" smtClean="0"/>
              <a:t>2: </a:t>
            </a:r>
            <a:r>
              <a:rPr lang="en-US" sz="3200" b="1" dirty="0"/>
              <a:t>Final selected </a:t>
            </a:r>
            <a:r>
              <a:rPr lang="en-US" sz="3200" b="1" dirty="0" smtClean="0"/>
              <a:t>location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6002000" y="12039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Figure 1</a:t>
            </a:r>
            <a:r>
              <a:rPr lang="en-US" sz="3200" b="1" dirty="0" smtClean="0"/>
              <a:t>: Existing Infrastructure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3469600" y="23545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Figure 4</a:t>
            </a:r>
            <a:r>
              <a:rPr lang="en-US" sz="3200" b="1" dirty="0" smtClean="0"/>
              <a:t>: </a:t>
            </a:r>
            <a:r>
              <a:rPr lang="en-US" sz="3200" b="1" dirty="0"/>
              <a:t>Selected Location Proximity to Roads and Transmission Lines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544800" y="23698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Figure 3: </a:t>
            </a:r>
            <a:r>
              <a:rPr lang="en-US" sz="3200" b="1" dirty="0"/>
              <a:t>Potential wind power generation of selected location.</a:t>
            </a:r>
          </a:p>
          <a:p>
            <a:endParaRPr lang="en-US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86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Trek</vt:lpstr>
      <vt:lpstr>Ideal Locations for Wind Power Generation in Washington State Prepared by: Dominic Pontarolo, Jamie Montemayor, Matt MacKinnon CEE 424 GIS </vt:lpstr>
    </vt:vector>
  </TitlesOfParts>
  <Company>University of Washington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 Locations for Wind Power Generation in Washington State Prepared by: Dominic Pontarolo, Jamie Montemayor, Matt MacKinnon CEE 424 GIS </dc:title>
  <dc:creator>UW GIS Lab Users</dc:creator>
  <cp:lastModifiedBy>EPLT</cp:lastModifiedBy>
  <cp:revision>7</cp:revision>
  <dcterms:created xsi:type="dcterms:W3CDTF">2009-12-07T05:10:20Z</dcterms:created>
  <dcterms:modified xsi:type="dcterms:W3CDTF">2009-12-07T06:13:44Z</dcterms:modified>
</cp:coreProperties>
</file>