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0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3" r:id="rId20"/>
    <p:sldId id="27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0" autoAdjust="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604EA5-B455-4371-80DB-D91C07CB86D4}" type="datetimeFigureOut">
              <a:rPr lang="en-US"/>
              <a:pPr>
                <a:defRPr/>
              </a:pPr>
              <a:t>12/6/2009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C244091-080F-4F84-AF5A-05C81DB32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65D8-F157-4BE9-A100-6000AED502E7}" type="datetimeFigureOut">
              <a:rPr lang="en-US"/>
              <a:pPr>
                <a:defRPr/>
              </a:pPr>
              <a:t>12/6/2009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5A76-6525-4F20-8774-3DD71EB32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570B4-E374-4C4F-8B74-B0319D1FCF28}" type="datetimeFigureOut">
              <a:rPr lang="en-US"/>
              <a:pPr>
                <a:defRPr/>
              </a:pPr>
              <a:t>12/6/2009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CFD99-CE1A-4CFA-9D25-88A83E5C1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FE036-E05C-4879-8B02-3A06F0DE4018}" type="datetimeFigureOut">
              <a:rPr lang="en-US"/>
              <a:pPr>
                <a:defRPr/>
              </a:pPr>
              <a:t>12/6/2009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64F06-001B-4F5A-9FBE-FF85F36C1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8C12EC-EF81-4340-8D17-69C0ACE6B865}" type="datetimeFigureOut">
              <a:rPr lang="en-US"/>
              <a:pPr>
                <a:defRPr/>
              </a:pPr>
              <a:t>12/6/2009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A4CA8D-7421-4744-B02C-4CEDA73ED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5FCB19-367E-4C60-944E-5034F9D957AB}" type="datetimeFigureOut">
              <a:rPr lang="en-US"/>
              <a:pPr>
                <a:defRPr/>
              </a:pPr>
              <a:t>12/6/2009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DDBD91-7B7F-44AA-93D3-EB884A315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6B65B6-6CCF-448C-BA40-DB32B0AEC760}" type="datetimeFigureOut">
              <a:rPr lang="en-US"/>
              <a:pPr>
                <a:defRPr/>
              </a:pPr>
              <a:t>12/6/2009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4C744D-5CC0-4B17-83A3-375D0E9A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551C6C-9217-49D7-9EA2-58EBDA0517B6}" type="datetimeFigureOut">
              <a:rPr lang="en-US"/>
              <a:pPr>
                <a:defRPr/>
              </a:pPr>
              <a:t>12/6/2009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8984E4-C358-4266-A82D-5A8567485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A3E3-2249-4CD2-AB9E-9CBF80F187BB}" type="datetimeFigureOut">
              <a:rPr lang="en-US"/>
              <a:pPr>
                <a:defRPr/>
              </a:pPr>
              <a:t>12/6/2009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72EA-7EEB-4D7A-BA95-6E962AAE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968152-8B9C-45CF-AB89-74C4BF1A41CC}" type="datetimeFigureOut">
              <a:rPr lang="en-US"/>
              <a:pPr>
                <a:defRPr/>
              </a:pPr>
              <a:t>12/6/2009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6F5DAC-BFAB-4D46-8546-B2B3B7CF4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6615F56-68E5-4120-A282-D1E5E08D3639}" type="datetimeFigureOut">
              <a:rPr lang="en-US"/>
              <a:pPr>
                <a:defRPr/>
              </a:pPr>
              <a:t>12/6/2009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553DE91-B5B0-4BA0-8CC7-3803BAA22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CC2E093-9A08-45BE-9A4D-B9618B6D63CA}" type="datetimeFigureOut">
              <a:rPr lang="en-US"/>
              <a:pPr>
                <a:defRPr/>
              </a:pPr>
              <a:t>12/6/2009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C0452C-FBEB-4A14-9DEB-F6E9303CE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905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Ideal Locations for Wind Power Generation in Washington State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National Parks</a:t>
            </a:r>
          </a:p>
          <a:p>
            <a:r>
              <a:rPr lang="en-US" smtClean="0"/>
              <a:t>All Washington State Mountain Ranges</a:t>
            </a:r>
          </a:p>
          <a:p>
            <a:pPr lvl="1"/>
            <a:r>
              <a:rPr lang="en-US" smtClean="0"/>
              <a:t>Cascade Mountains</a:t>
            </a:r>
          </a:p>
          <a:p>
            <a:pPr lvl="1"/>
            <a:r>
              <a:rPr lang="en-US" smtClean="0"/>
              <a:t>Blue Mountains</a:t>
            </a:r>
          </a:p>
          <a:p>
            <a:pPr lvl="1"/>
            <a:r>
              <a:rPr lang="en-US" smtClean="0"/>
              <a:t>Olympic Mountains</a:t>
            </a:r>
          </a:p>
          <a:p>
            <a:pPr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Other Exclusions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5" descr="finalp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505" t="18520" r="32349" b="22552"/>
          <a:stretch>
            <a:fillRect/>
          </a:stretch>
        </p:blipFill>
        <p:spPr>
          <a:xfrm>
            <a:off x="0" y="381000"/>
            <a:ext cx="9144000" cy="6477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Final Possible Locations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7315200" y="10668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716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524000" y="2286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37338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029200" y="27432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with maximum area ~.5 square miles</a:t>
            </a:r>
          </a:p>
          <a:p>
            <a:r>
              <a:rPr lang="en-US" dirty="0" smtClean="0"/>
              <a:t>Undeveloped area within Inner Olympic Peninsula</a:t>
            </a:r>
          </a:p>
          <a:p>
            <a:r>
              <a:rPr lang="en-US" dirty="0" smtClean="0"/>
              <a:t>~1.5 miles west of Highway 101</a:t>
            </a:r>
          </a:p>
          <a:p>
            <a:r>
              <a:rPr lang="en-US" dirty="0" smtClean="0"/>
              <a:t>South of the town of </a:t>
            </a:r>
            <a:r>
              <a:rPr lang="en-US" dirty="0" err="1" smtClean="0"/>
              <a:t>Quilcene</a:t>
            </a:r>
            <a:endParaRPr lang="en-US" dirty="0" smtClean="0"/>
          </a:p>
          <a:p>
            <a:r>
              <a:rPr lang="en-US" dirty="0" smtClean="0"/>
              <a:t>With a length of approximately 3.5 miles, the site’s unique shape allows for a high number of wind turbines to be installed along the ridge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Selected Location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zoomed_WP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2420" r="26582"/>
          <a:stretch>
            <a:fillRect/>
          </a:stretch>
        </p:blipFill>
        <p:spPr>
          <a:xfrm>
            <a:off x="3505200" y="1295400"/>
            <a:ext cx="4833938" cy="52101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Selected Location Wind Power Generation Potential </a:t>
            </a:r>
            <a:endParaRPr lang="en-US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05200"/>
            <a:ext cx="1722438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ale.JPG"/>
          <p:cNvPicPr>
            <a:picLocks noChangeAspect="1"/>
          </p:cNvPicPr>
          <p:nvPr/>
        </p:nvPicPr>
        <p:blipFill>
          <a:blip r:embed="rId4" cstate="print"/>
          <a:srcRect l="10041" t="15625" r="58162" b="37500"/>
          <a:stretch>
            <a:fillRect/>
          </a:stretch>
        </p:blipFill>
        <p:spPr bwMode="auto">
          <a:xfrm>
            <a:off x="2438400" y="42672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7" descr="zoomed_transmission_roa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3548" r="28352"/>
          <a:stretch>
            <a:fillRect/>
          </a:stretch>
        </p:blipFill>
        <p:spPr>
          <a:xfrm>
            <a:off x="3733800" y="990600"/>
            <a:ext cx="5029200" cy="5616575"/>
          </a:xfrm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733800"/>
            <a:ext cx="23923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Selected Location Proximity to Roads and Transmission 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Final Location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1381125"/>
            <a:ext cx="79629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Final Location</a:t>
            </a:r>
            <a:endParaRPr lang="en-US" dirty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728788"/>
            <a:ext cx="7572375" cy="4029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50m wind turbines are to be used (rated at 750 kW)</a:t>
            </a:r>
          </a:p>
          <a:p>
            <a:r>
              <a:rPr lang="en-US" dirty="0" smtClean="0"/>
              <a:t>They will be spaced at least five 50 meter rotor diameters apart.  </a:t>
            </a:r>
          </a:p>
          <a:p>
            <a:r>
              <a:rPr lang="en-US" dirty="0" smtClean="0"/>
              <a:t>Therefore, we could fit at most, 22 turbines in a line along the 3.5 mile ridge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Power Generation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a 40% power capacity factor</a:t>
            </a:r>
          </a:p>
          <a:p>
            <a:pPr lvl="1"/>
            <a:r>
              <a:rPr lang="en-US" dirty="0" smtClean="0"/>
              <a:t>This is on the high end because the site is particularly favorable</a:t>
            </a:r>
          </a:p>
          <a:p>
            <a:r>
              <a:rPr lang="en-US" dirty="0" smtClean="0"/>
              <a:t>The site could potentially generate 6.6 MW of power which equates to about 57,800 MW*h over the course of one year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Power/Revenue Generation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Washington State Geospatial Data Archive (WAGDA) </a:t>
            </a:r>
          </a:p>
          <a:p>
            <a:pPr lvl="1"/>
            <a:r>
              <a:rPr lang="en-US" sz="1600" dirty="0" smtClean="0"/>
              <a:t>wagda.lib.washington.edu/data/geography/us/vector/</a:t>
            </a:r>
          </a:p>
          <a:p>
            <a:r>
              <a:rPr lang="en-US" sz="2000" dirty="0" smtClean="0"/>
              <a:t>Washington Department of Fish and Wildlife GAP Data Products</a:t>
            </a:r>
          </a:p>
          <a:p>
            <a:pPr lvl="1"/>
            <a:r>
              <a:rPr lang="en-US" sz="1600" dirty="0" smtClean="0"/>
              <a:t>http://wdfw.wa.gov/wlm/gap/landcov.htm</a:t>
            </a:r>
          </a:p>
          <a:p>
            <a:r>
              <a:rPr lang="en-US" sz="2000" dirty="0" smtClean="0"/>
              <a:t>Washington State Department of Transportation (WSDOT) </a:t>
            </a:r>
            <a:r>
              <a:rPr lang="en-US" sz="2000" dirty="0" err="1" smtClean="0"/>
              <a:t>GeoData</a:t>
            </a:r>
            <a:r>
              <a:rPr lang="en-US" sz="2000" dirty="0" smtClean="0"/>
              <a:t> Distribution Catalog</a:t>
            </a:r>
          </a:p>
          <a:p>
            <a:pPr lvl="1"/>
            <a:r>
              <a:rPr lang="en-US" sz="1600" dirty="0" smtClean="0"/>
              <a:t>http://www.wsdot.wa.gov/mapsdata/geodatacatalog/default.htm#main</a:t>
            </a:r>
          </a:p>
          <a:p>
            <a:r>
              <a:rPr lang="en-US" sz="2000" dirty="0" smtClean="0"/>
              <a:t>National Renewable Energy Laboratory</a:t>
            </a:r>
          </a:p>
          <a:p>
            <a:pPr lvl="1"/>
            <a:r>
              <a:rPr lang="en-US" sz="1600" dirty="0" smtClean="0"/>
              <a:t>http://www.nrel.gov/gis/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 Sources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been hired by an entrepreneur to locate areas within Washington State suitable for a small wind farm.</a:t>
            </a:r>
          </a:p>
          <a:p>
            <a:pPr lvl="1"/>
            <a:r>
              <a:rPr lang="en-US" dirty="0" smtClean="0"/>
              <a:t>A small number of turbines (&lt;25)</a:t>
            </a:r>
          </a:p>
          <a:p>
            <a:pPr lvl="1"/>
            <a:r>
              <a:rPr lang="en-US" dirty="0" smtClean="0"/>
              <a:t>Low construction costs</a:t>
            </a:r>
          </a:p>
          <a:p>
            <a:pPr lvl="1"/>
            <a:r>
              <a:rPr lang="en-US" dirty="0" smtClean="0"/>
              <a:t>High potential for energy and subsequent revenue generation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Land Use that would feasible for construction of wind turbines: </a:t>
            </a:r>
          </a:p>
          <a:p>
            <a:pPr lvl="1"/>
            <a:r>
              <a:rPr lang="en-US" smtClean="0"/>
              <a:t>Bare ground </a:t>
            </a:r>
          </a:p>
          <a:p>
            <a:pPr lvl="1"/>
            <a:r>
              <a:rPr lang="en-US" smtClean="0"/>
              <a:t>Agriculture or </a:t>
            </a:r>
          </a:p>
          <a:p>
            <a:pPr lvl="1"/>
            <a:r>
              <a:rPr lang="en-US" smtClean="0"/>
              <a:t>Non-forested land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Location Specifications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L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69" t="16100" r="30486" b="26657"/>
          <a:stretch>
            <a:fillRect/>
          </a:stretch>
        </p:blipFill>
        <p:spPr>
          <a:xfrm>
            <a:off x="2133600" y="1371600"/>
            <a:ext cx="6635750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Land Cover</a:t>
            </a:r>
            <a:endParaRPr lang="en-US" dirty="0"/>
          </a:p>
        </p:txBody>
      </p:sp>
      <p:pic>
        <p:nvPicPr>
          <p:cNvPr id="12292" name="Picture 4" descr="legend.JPG"/>
          <p:cNvPicPr>
            <a:picLocks noChangeAspect="1"/>
          </p:cNvPicPr>
          <p:nvPr/>
        </p:nvPicPr>
        <p:blipFill>
          <a:blip r:embed="rId3" cstate="print"/>
          <a:srcRect r="55000" b="38000"/>
          <a:stretch>
            <a:fillRect/>
          </a:stretch>
        </p:blipFill>
        <p:spPr bwMode="auto">
          <a:xfrm>
            <a:off x="228600" y="31242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Outstanding to Superb wind power density </a:t>
            </a:r>
          </a:p>
          <a:p>
            <a:pPr lvl="1"/>
            <a:r>
              <a:rPr lang="en-US" dirty="0" smtClean="0"/>
              <a:t>&gt; 600 W/m</a:t>
            </a:r>
            <a:r>
              <a:rPr lang="en-US" baseline="30000" dirty="0" smtClean="0"/>
              <a:t>2</a:t>
            </a:r>
            <a:r>
              <a:rPr lang="en-US" dirty="0" smtClean="0"/>
              <a:t> at a tower height of 50 m</a:t>
            </a:r>
          </a:p>
          <a:p>
            <a:pPr lvl="1"/>
            <a:r>
              <a:rPr lang="en-US" dirty="0" smtClean="0"/>
              <a:t>This number is based upon multiple features including: wind speeds, terrain, and climate.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Ridges		High Points		Funneling Points</a:t>
            </a:r>
          </a:p>
          <a:p>
            <a:pPr lvl="1"/>
            <a:endParaRPr lang="en-US" dirty="0" smtClean="0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352800"/>
            <a:ext cx="21145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Wind Power Generation Potential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11811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581400"/>
            <a:ext cx="1809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Wind Power Generation Potential</a:t>
            </a:r>
            <a:endParaRPr lang="en-US" dirty="0"/>
          </a:p>
        </p:txBody>
      </p:sp>
      <p:pic>
        <p:nvPicPr>
          <p:cNvPr id="14339" name="Content Placeholder 3" descr="WP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068" t="17783" r="31786" b="35075"/>
          <a:stretch>
            <a:fillRect/>
          </a:stretch>
        </p:blipFill>
        <p:spPr>
          <a:xfrm>
            <a:off x="1295400" y="990600"/>
            <a:ext cx="7673975" cy="4572000"/>
          </a:xfrm>
        </p:spPr>
      </p:pic>
      <p:pic>
        <p:nvPicPr>
          <p:cNvPr id="14340" name="Picture 4" descr="scale.JPG"/>
          <p:cNvPicPr>
            <a:picLocks noChangeAspect="1"/>
          </p:cNvPicPr>
          <p:nvPr/>
        </p:nvPicPr>
        <p:blipFill>
          <a:blip r:embed="rId3" cstate="print"/>
          <a:srcRect r="57813" b="37500"/>
          <a:stretch>
            <a:fillRect/>
          </a:stretch>
        </p:blipFill>
        <p:spPr bwMode="auto">
          <a:xfrm>
            <a:off x="228600" y="3733800"/>
            <a:ext cx="1920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suitlandWp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068" t="16100" r="33087" b="30025"/>
          <a:stretch>
            <a:fillRect/>
          </a:stretch>
        </p:blipFill>
        <p:spPr>
          <a:xfrm>
            <a:off x="1371600" y="1149350"/>
            <a:ext cx="6934200" cy="48244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/>
              <a:t>Outstanding to Superb Wind Power Classification and Suitable Land Cover Intersect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 at least 10 miles away from existing wind farms</a:t>
            </a:r>
          </a:p>
          <a:p>
            <a:r>
              <a:rPr lang="en-US" dirty="0" smtClean="0"/>
              <a:t>Within 5 miles of transmission lines </a:t>
            </a:r>
          </a:p>
          <a:p>
            <a:r>
              <a:rPr lang="en-US" dirty="0" smtClean="0"/>
              <a:t>Within 5 miles of state highways</a:t>
            </a:r>
          </a:p>
          <a:p>
            <a:pPr>
              <a:buFont typeface="Wingdings 3" pitchFamily="18" charset="2"/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Proximity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Transmission Lines, State Highways, and Current Locations</a:t>
            </a:r>
            <a:endParaRPr lang="en-US" dirty="0"/>
          </a:p>
        </p:txBody>
      </p:sp>
      <p:pic>
        <p:nvPicPr>
          <p:cNvPr id="17411" name="Content Placeholder 8" descr="TL_SH_W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69" t="17783" r="31787" b="38443"/>
          <a:stretch>
            <a:fillRect/>
          </a:stretch>
        </p:blipFill>
        <p:spPr>
          <a:xfrm>
            <a:off x="785813" y="1447800"/>
            <a:ext cx="8358187" cy="4724400"/>
          </a:xfrm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2038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375</TotalTime>
  <Words>384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Ideal Locations for Wind Power Generation in Washington State</vt:lpstr>
      <vt:lpstr>Background</vt:lpstr>
      <vt:lpstr>Location Specifications</vt:lpstr>
      <vt:lpstr>Land Cover</vt:lpstr>
      <vt:lpstr>Wind Power Generation Potential </vt:lpstr>
      <vt:lpstr>Wind Power Generation Potential</vt:lpstr>
      <vt:lpstr>Outstanding to Superb Wind Power Classification and Suitable Land Cover Intersect</vt:lpstr>
      <vt:lpstr>Proximity Requirements</vt:lpstr>
      <vt:lpstr>Transmission Lines, State Highways, and Current Locations</vt:lpstr>
      <vt:lpstr>Other Exclusions</vt:lpstr>
      <vt:lpstr>Final Possible Locations</vt:lpstr>
      <vt:lpstr>Selected Location</vt:lpstr>
      <vt:lpstr>Selected Location Wind Power Generation Potential </vt:lpstr>
      <vt:lpstr>Selected Location Proximity to Roads and Transmission Lines</vt:lpstr>
      <vt:lpstr>Final Location</vt:lpstr>
      <vt:lpstr>Final Location</vt:lpstr>
      <vt:lpstr>Expected Power Generation</vt:lpstr>
      <vt:lpstr>Power/Revenue Generation</vt:lpstr>
      <vt:lpstr>Data Sources</vt:lpstr>
      <vt:lpstr>Questions?</vt:lpstr>
    </vt:vector>
  </TitlesOfParts>
  <Company>University of Washington Libraries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Premeri</dc:title>
  <dc:creator>UW GIS Lab Users</dc:creator>
  <cp:lastModifiedBy>UW GIS Lab Users</cp:lastModifiedBy>
  <cp:revision>36</cp:revision>
  <dcterms:created xsi:type="dcterms:W3CDTF">2009-12-06T22:24:46Z</dcterms:created>
  <dcterms:modified xsi:type="dcterms:W3CDTF">2009-12-07T05:55:01Z</dcterms:modified>
</cp:coreProperties>
</file>