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175200" cy="23317200"/>
  <p:notesSz cx="9144000" cy="6858000"/>
  <p:defaultTextStyle>
    <a:defPPr>
      <a:defRPr lang="en-US"/>
    </a:defPPr>
    <a:lvl1pPr marL="0" algn="l" defTabSz="245580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27902" algn="l" defTabSz="245580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55804" algn="l" defTabSz="245580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83706" algn="l" defTabSz="245580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911608" algn="l" defTabSz="245580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39510" algn="l" defTabSz="245580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67412" algn="l" defTabSz="245580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95314" algn="l" defTabSz="245580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823216" algn="l" defTabSz="245580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34" autoAdjust="0"/>
  </p:normalViewPr>
  <p:slideViewPr>
    <p:cSldViewPr>
      <p:cViewPr varScale="1">
        <p:scale>
          <a:sx n="24" d="100"/>
          <a:sy n="24" d="100"/>
        </p:scale>
        <p:origin x="-294" y="-132"/>
      </p:cViewPr>
      <p:guideLst>
        <p:guide orient="horz" pos="7344"/>
        <p:guide pos="9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7243448"/>
            <a:ext cx="25648920" cy="4998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13213080"/>
            <a:ext cx="21122640" cy="5958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27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5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8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11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39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6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9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23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5217" y="1743397"/>
            <a:ext cx="22406132" cy="3713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6816" y="1743397"/>
            <a:ext cx="66715483" cy="3713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3" y="14983461"/>
            <a:ext cx="25648920" cy="4631055"/>
          </a:xfrm>
        </p:spPr>
        <p:txBody>
          <a:bodyPr anchor="t"/>
          <a:lstStyle>
            <a:lvl1pPr algn="l">
              <a:defRPr sz="10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3" y="9882826"/>
            <a:ext cx="25648920" cy="5100636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2790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5580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68370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1160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3951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36741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59531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2321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6814" y="10158095"/>
            <a:ext cx="44560808" cy="28720100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541" y="10158095"/>
            <a:ext cx="44560808" cy="28720100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933770"/>
            <a:ext cx="27157680" cy="3886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5219384"/>
            <a:ext cx="13332620" cy="2175191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27902" indent="0">
              <a:buNone/>
              <a:defRPr sz="5400" b="1"/>
            </a:lvl2pPr>
            <a:lvl3pPr marL="2455804" indent="0">
              <a:buNone/>
              <a:defRPr sz="4800" b="1"/>
            </a:lvl3pPr>
            <a:lvl4pPr marL="3683706" indent="0">
              <a:buNone/>
              <a:defRPr sz="4300" b="1"/>
            </a:lvl4pPr>
            <a:lvl5pPr marL="4911608" indent="0">
              <a:buNone/>
              <a:defRPr sz="4300" b="1"/>
            </a:lvl5pPr>
            <a:lvl6pPr marL="6139510" indent="0">
              <a:buNone/>
              <a:defRPr sz="4300" b="1"/>
            </a:lvl6pPr>
            <a:lvl7pPr marL="7367412" indent="0">
              <a:buNone/>
              <a:defRPr sz="4300" b="1"/>
            </a:lvl7pPr>
            <a:lvl8pPr marL="8595314" indent="0">
              <a:buNone/>
              <a:defRPr sz="4300" b="1"/>
            </a:lvl8pPr>
            <a:lvl9pPr marL="9823216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0" y="7394575"/>
            <a:ext cx="13332620" cy="13434380"/>
          </a:xfrm>
        </p:spPr>
        <p:txBody>
          <a:bodyPr/>
          <a:lstStyle>
            <a:lvl1pPr>
              <a:defRPr sz="6400"/>
            </a:lvl1pPr>
            <a:lvl2pPr>
              <a:defRPr sz="54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4" y="5219384"/>
            <a:ext cx="13337858" cy="2175191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27902" indent="0">
              <a:buNone/>
              <a:defRPr sz="5400" b="1"/>
            </a:lvl2pPr>
            <a:lvl3pPr marL="2455804" indent="0">
              <a:buNone/>
              <a:defRPr sz="4800" b="1"/>
            </a:lvl3pPr>
            <a:lvl4pPr marL="3683706" indent="0">
              <a:buNone/>
              <a:defRPr sz="4300" b="1"/>
            </a:lvl4pPr>
            <a:lvl5pPr marL="4911608" indent="0">
              <a:buNone/>
              <a:defRPr sz="4300" b="1"/>
            </a:lvl5pPr>
            <a:lvl6pPr marL="6139510" indent="0">
              <a:buNone/>
              <a:defRPr sz="4300" b="1"/>
            </a:lvl6pPr>
            <a:lvl7pPr marL="7367412" indent="0">
              <a:buNone/>
              <a:defRPr sz="4300" b="1"/>
            </a:lvl7pPr>
            <a:lvl8pPr marL="8595314" indent="0">
              <a:buNone/>
              <a:defRPr sz="4300" b="1"/>
            </a:lvl8pPr>
            <a:lvl9pPr marL="9823216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4" y="7394575"/>
            <a:ext cx="13337858" cy="13434380"/>
          </a:xfrm>
        </p:spPr>
        <p:txBody>
          <a:bodyPr/>
          <a:lstStyle>
            <a:lvl1pPr>
              <a:defRPr sz="6400"/>
            </a:lvl1pPr>
            <a:lvl2pPr>
              <a:defRPr sz="54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4" y="928370"/>
            <a:ext cx="9927433" cy="395097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7" y="928373"/>
            <a:ext cx="16868775" cy="19900584"/>
          </a:xfrm>
        </p:spPr>
        <p:txBody>
          <a:bodyPr/>
          <a:lstStyle>
            <a:lvl1pPr>
              <a:defRPr sz="8600"/>
            </a:lvl1pPr>
            <a:lvl2pPr>
              <a:defRPr sz="7500"/>
            </a:lvl2pPr>
            <a:lvl3pPr>
              <a:defRPr sz="64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4" y="4879343"/>
            <a:ext cx="9927433" cy="15949614"/>
          </a:xfrm>
        </p:spPr>
        <p:txBody>
          <a:bodyPr/>
          <a:lstStyle>
            <a:lvl1pPr marL="0" indent="0">
              <a:buNone/>
              <a:defRPr sz="3800"/>
            </a:lvl1pPr>
            <a:lvl2pPr marL="1227902" indent="0">
              <a:buNone/>
              <a:defRPr sz="3200"/>
            </a:lvl2pPr>
            <a:lvl3pPr marL="2455804" indent="0">
              <a:buNone/>
              <a:defRPr sz="2700"/>
            </a:lvl3pPr>
            <a:lvl4pPr marL="3683706" indent="0">
              <a:buNone/>
              <a:defRPr sz="2400"/>
            </a:lvl4pPr>
            <a:lvl5pPr marL="4911608" indent="0">
              <a:buNone/>
              <a:defRPr sz="2400"/>
            </a:lvl5pPr>
            <a:lvl6pPr marL="6139510" indent="0">
              <a:buNone/>
              <a:defRPr sz="2400"/>
            </a:lvl6pPr>
            <a:lvl7pPr marL="7367412" indent="0">
              <a:buNone/>
              <a:defRPr sz="2400"/>
            </a:lvl7pPr>
            <a:lvl8pPr marL="8595314" indent="0">
              <a:buNone/>
              <a:defRPr sz="2400"/>
            </a:lvl8pPr>
            <a:lvl9pPr marL="9823216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0" y="16322042"/>
            <a:ext cx="18105120" cy="1926909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0" y="2083436"/>
            <a:ext cx="18105120" cy="13990320"/>
          </a:xfrm>
        </p:spPr>
        <p:txBody>
          <a:bodyPr/>
          <a:lstStyle>
            <a:lvl1pPr marL="0" indent="0">
              <a:buNone/>
              <a:defRPr sz="8600"/>
            </a:lvl1pPr>
            <a:lvl2pPr marL="1227902" indent="0">
              <a:buNone/>
              <a:defRPr sz="7500"/>
            </a:lvl2pPr>
            <a:lvl3pPr marL="2455804" indent="0">
              <a:buNone/>
              <a:defRPr sz="6400"/>
            </a:lvl3pPr>
            <a:lvl4pPr marL="3683706" indent="0">
              <a:buNone/>
              <a:defRPr sz="5400"/>
            </a:lvl4pPr>
            <a:lvl5pPr marL="4911608" indent="0">
              <a:buNone/>
              <a:defRPr sz="5400"/>
            </a:lvl5pPr>
            <a:lvl6pPr marL="6139510" indent="0">
              <a:buNone/>
              <a:defRPr sz="5400"/>
            </a:lvl6pPr>
            <a:lvl7pPr marL="7367412" indent="0">
              <a:buNone/>
              <a:defRPr sz="5400"/>
            </a:lvl7pPr>
            <a:lvl8pPr marL="8595314" indent="0">
              <a:buNone/>
              <a:defRPr sz="5400"/>
            </a:lvl8pPr>
            <a:lvl9pPr marL="9823216" indent="0">
              <a:buNone/>
              <a:defRPr sz="5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0" y="18248951"/>
            <a:ext cx="18105120" cy="2736531"/>
          </a:xfrm>
        </p:spPr>
        <p:txBody>
          <a:bodyPr/>
          <a:lstStyle>
            <a:lvl1pPr marL="0" indent="0">
              <a:buNone/>
              <a:defRPr sz="3800"/>
            </a:lvl1pPr>
            <a:lvl2pPr marL="1227902" indent="0">
              <a:buNone/>
              <a:defRPr sz="3200"/>
            </a:lvl2pPr>
            <a:lvl3pPr marL="2455804" indent="0">
              <a:buNone/>
              <a:defRPr sz="2700"/>
            </a:lvl3pPr>
            <a:lvl4pPr marL="3683706" indent="0">
              <a:buNone/>
              <a:defRPr sz="2400"/>
            </a:lvl4pPr>
            <a:lvl5pPr marL="4911608" indent="0">
              <a:buNone/>
              <a:defRPr sz="2400"/>
            </a:lvl5pPr>
            <a:lvl6pPr marL="6139510" indent="0">
              <a:buNone/>
              <a:defRPr sz="2400"/>
            </a:lvl6pPr>
            <a:lvl7pPr marL="7367412" indent="0">
              <a:buNone/>
              <a:defRPr sz="2400"/>
            </a:lvl7pPr>
            <a:lvl8pPr marL="8595314" indent="0">
              <a:buNone/>
              <a:defRPr sz="2400"/>
            </a:lvl8pPr>
            <a:lvl9pPr marL="9823216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933770"/>
            <a:ext cx="27157680" cy="3886200"/>
          </a:xfrm>
          <a:prstGeom prst="rect">
            <a:avLst/>
          </a:prstGeom>
        </p:spPr>
        <p:txBody>
          <a:bodyPr vert="horz" lIns="245580" tIns="122790" rIns="245580" bIns="1227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5440682"/>
            <a:ext cx="27157680" cy="15388274"/>
          </a:xfrm>
          <a:prstGeom prst="rect">
            <a:avLst/>
          </a:prstGeom>
        </p:spPr>
        <p:txBody>
          <a:bodyPr vert="horz" lIns="245580" tIns="122790" rIns="245580" bIns="1227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21611593"/>
            <a:ext cx="7040880" cy="1241426"/>
          </a:xfrm>
          <a:prstGeom prst="rect">
            <a:avLst/>
          </a:prstGeom>
        </p:spPr>
        <p:txBody>
          <a:bodyPr vert="horz" lIns="245580" tIns="122790" rIns="245580" bIns="12279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D800-7D9C-41A1-8071-03557F4B71FD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60" y="21611593"/>
            <a:ext cx="9555480" cy="1241426"/>
          </a:xfrm>
          <a:prstGeom prst="rect">
            <a:avLst/>
          </a:prstGeom>
        </p:spPr>
        <p:txBody>
          <a:bodyPr vert="horz" lIns="245580" tIns="122790" rIns="245580" bIns="12279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560" y="21611593"/>
            <a:ext cx="7040880" cy="1241426"/>
          </a:xfrm>
          <a:prstGeom prst="rect">
            <a:avLst/>
          </a:prstGeom>
        </p:spPr>
        <p:txBody>
          <a:bodyPr vert="horz" lIns="245580" tIns="122790" rIns="245580" bIns="12279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3A45-49B5-4612-B423-397CEA185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55804" rtl="0" eaLnBrk="1" latinLnBrk="0" hangingPunct="1">
        <a:spcBef>
          <a:spcPct val="0"/>
        </a:spcBef>
        <a:buNone/>
        <a:defRPr sz="1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927" indent="-920927" algn="l" defTabSz="2455804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1995341" indent="-767439" algn="l" defTabSz="2455804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69755" indent="-613951" algn="l" defTabSz="2455804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97657" indent="-613951" algn="l" defTabSz="2455804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25559" indent="-613951" algn="l" defTabSz="2455804" rtl="0" eaLnBrk="1" latinLnBrk="0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53461" indent="-613951" algn="l" defTabSz="2455804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7981363" indent="-613951" algn="l" defTabSz="2455804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09265" indent="-613951" algn="l" defTabSz="2455804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37167" indent="-613951" algn="l" defTabSz="2455804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5580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27902" algn="l" defTabSz="245580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55804" algn="l" defTabSz="245580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83706" algn="l" defTabSz="245580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11608" algn="l" defTabSz="245580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139510" algn="l" defTabSz="245580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67412" algn="l" defTabSz="245580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95314" algn="l" defTabSz="245580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823216" algn="l" defTabSz="245580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1717000" y="13030200"/>
            <a:ext cx="7696200" cy="96774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90800" y="457200"/>
            <a:ext cx="24688800" cy="1752600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5480" y="228600"/>
            <a:ext cx="25648920" cy="1447800"/>
          </a:xfrm>
        </p:spPr>
        <p:txBody>
          <a:bodyPr>
            <a:normAutofit/>
          </a:bodyPr>
          <a:lstStyle/>
          <a:p>
            <a:r>
              <a:rPr lang="en-US" sz="6000" dirty="0"/>
              <a:t>Exploration of Alternative Truck Routes through Georgetown and South </a:t>
            </a:r>
            <a:r>
              <a:rPr lang="en-US" sz="6000" dirty="0" smtClean="0"/>
              <a:t>Park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2280" y="1371600"/>
            <a:ext cx="1554480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Prepared by Candice Au-Yeung.  CEE 424: GIS for Civil Engineers.  December 8, 2009.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6315930" cy="685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86600" y="9448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Map on right from Google Maps.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9753600"/>
            <a:ext cx="1379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Georgetown and South Park areas of South Seattle contain a large number of industrial and commercial establishments.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Residents are concerned about air pollution resulting from heavy truck traffic between Port of Seattle Terminals and I-5.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Puget Sound Sage, a non-profit organization, requested the University of Washington to conduct air pollution studies on behalf of the residents.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The residents’ concern prompts the investigation of alternative truck routes.</a:t>
            </a:r>
            <a:endParaRPr lang="en-US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85800" y="13028341"/>
            <a:ext cx="20726400" cy="9679259"/>
            <a:chOff x="457200" y="13104541"/>
            <a:chExt cx="20726400" cy="9679259"/>
          </a:xfrm>
        </p:grpSpPr>
        <p:sp>
          <p:nvSpPr>
            <p:cNvPr id="23" name="Rectangle 22"/>
            <p:cNvSpPr/>
            <p:nvPr/>
          </p:nvSpPr>
          <p:spPr>
            <a:xfrm>
              <a:off x="457200" y="13104541"/>
              <a:ext cx="20726400" cy="96792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91000" y="13266003"/>
              <a:ext cx="1485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Alternatives: SR-509, East Marginal Way S., SR-99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011400" y="2665141"/>
            <a:ext cx="14325600" cy="9831659"/>
            <a:chOff x="13639800" y="2667000"/>
            <a:chExt cx="14325600" cy="9831659"/>
          </a:xfrm>
        </p:grpSpPr>
        <p:sp>
          <p:nvSpPr>
            <p:cNvPr id="24" name="Rectangle 23"/>
            <p:cNvSpPr/>
            <p:nvPr/>
          </p:nvSpPr>
          <p:spPr>
            <a:xfrm>
              <a:off x="13639800" y="2667000"/>
              <a:ext cx="14325600" cy="98316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821400" y="2895600"/>
              <a:ext cx="4343400" cy="83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Existing </a:t>
              </a:r>
              <a:r>
                <a:rPr lang="en-US" dirty="0" smtClean="0"/>
                <a:t>Routes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021800" y="13464123"/>
            <a:ext cx="70866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 Alternative routes investigated are best for trucks northbound to Terminals and southbound from the Terminals.</a:t>
            </a:r>
            <a:endParaRPr lang="en-US" sz="4000" dirty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 For northbound traffic from the terminals, most efficient are existing routes for significantly reduced travel distance.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 Best to least favorable routes:</a:t>
            </a:r>
          </a:p>
          <a:p>
            <a:pPr marL="914400" indent="-914400">
              <a:tabLst>
                <a:tab pos="742950" algn="l"/>
              </a:tabLst>
            </a:pPr>
            <a:r>
              <a:rPr lang="en-US" sz="4000" dirty="0" smtClean="0"/>
              <a:t>	1.) Along SR-509</a:t>
            </a:r>
          </a:p>
          <a:p>
            <a:pPr marL="914400" indent="-914400">
              <a:tabLst>
                <a:tab pos="742950" algn="l"/>
              </a:tabLst>
            </a:pPr>
            <a:r>
              <a:rPr lang="en-US" sz="4000" dirty="0" smtClean="0"/>
              <a:t>	2.) Farther along E. Marginal Way S.</a:t>
            </a:r>
          </a:p>
          <a:p>
            <a:pPr marL="914400" indent="-914400">
              <a:tabLst>
                <a:tab pos="742950" algn="l"/>
              </a:tabLst>
            </a:pPr>
            <a:r>
              <a:rPr lang="en-US" sz="4000" dirty="0" smtClean="0"/>
              <a:t>	3.) Existing routes</a:t>
            </a:r>
          </a:p>
          <a:p>
            <a:pPr marL="914400" indent="-914400">
              <a:tabLst>
                <a:tab pos="742950" algn="l"/>
              </a:tabLst>
            </a:pPr>
            <a:r>
              <a:rPr lang="en-US" sz="4000" dirty="0" smtClean="0"/>
              <a:t>	4.) Along SR-99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667000"/>
            <a:ext cx="7378346" cy="684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 descr="W Marginal Way SW Truck Rout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92400" y="3657600"/>
            <a:ext cx="6629400" cy="8579224"/>
          </a:xfrm>
          <a:prstGeom prst="rect">
            <a:avLst/>
          </a:prstGeom>
        </p:spPr>
      </p:pic>
      <p:pic>
        <p:nvPicPr>
          <p:cNvPr id="35" name="Picture 34" descr="E Marginal Way Truck Route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02800" y="3657600"/>
            <a:ext cx="6629400" cy="8579224"/>
          </a:xfrm>
          <a:prstGeom prst="rect">
            <a:avLst/>
          </a:prstGeom>
        </p:spPr>
      </p:pic>
      <p:pic>
        <p:nvPicPr>
          <p:cNvPr id="38" name="Picture 37" descr="SR-509 Alternative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14020800"/>
            <a:ext cx="6477000" cy="8382000"/>
          </a:xfrm>
          <a:prstGeom prst="rect">
            <a:avLst/>
          </a:prstGeom>
        </p:spPr>
      </p:pic>
      <p:pic>
        <p:nvPicPr>
          <p:cNvPr id="39" name="Picture 38" descr="E Marginal Way S Alternative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00" y="14020800"/>
            <a:ext cx="6477000" cy="8382000"/>
          </a:xfrm>
          <a:prstGeom prst="rect">
            <a:avLst/>
          </a:prstGeom>
        </p:spPr>
      </p:pic>
      <p:pic>
        <p:nvPicPr>
          <p:cNvPr id="40" name="Picture 39" descr="SR-99 Alternative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630400" y="14020800"/>
            <a:ext cx="6477000" cy="838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168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Exploration of Alternative Truck Routes through Georgetown and South Park</vt:lpstr>
    </vt:vector>
  </TitlesOfParts>
  <Company>University of Washington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Alternative Truck Routes through Georgetown and South Park</dc:title>
  <dc:creator>UW GIS Lab Users</dc:creator>
  <cp:lastModifiedBy>EPLT</cp:lastModifiedBy>
  <cp:revision>23</cp:revision>
  <dcterms:created xsi:type="dcterms:W3CDTF">2009-12-08T21:23:09Z</dcterms:created>
  <dcterms:modified xsi:type="dcterms:W3CDTF">2009-12-10T02:53:45Z</dcterms:modified>
</cp:coreProperties>
</file>