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7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2170859-D5DD-DF46-A6E8-EAE9A61FF945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A2ACD5-A59E-9448-9793-15F533764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CD0D-537C-6B41-A99E-22FA53EE2F6F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4D55-E85D-5942-8A62-15BBD7FC7E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44B4-3AA0-C146-B9E6-2D8E24E42D36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2DDA-7540-7B41-A04B-99FAA4F1C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488"/>
            <a:ext cx="8229600" cy="432511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F1B7-D0E9-414F-ACE4-E0F7FC192720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E74C-5528-3744-8509-36A525D09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B5B4-CDA4-494E-9CAF-7979861D0535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E7CE-08A7-CE47-8C5A-79525EB94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AA7A-B01C-6845-BB64-267BAEAD541D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90276-4B58-A44E-B1D0-4B5E0E389D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FA257D-E588-654A-ABE6-3F4027511FA9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0794A3-E816-C34E-BE98-29F366D135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1CE9CC4-7FC3-4F40-B7D0-89488C60D446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2450904-E0B5-4E46-86EF-91A6F4DFC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B1D0-E201-9F40-8E7E-FC9800C2D79F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8DD1-63DA-BA44-BEF1-61D9063AF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F56B-2CCF-1249-9BBB-74073ED12B6C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E021-E1CE-2D49-A706-1FFFB7CFF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2F98-3C18-ED4F-B654-2F6CBB1F1D9D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77340-234D-734E-87B3-385D31AC30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4B1617D-A2DB-5141-A63E-2808C6E06625}" type="datetimeFigureOut">
              <a:rPr lang="en-US" smtClean="0"/>
              <a:pPr/>
              <a:t>12/7/10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5BFE1F-1954-A74A-8CC8-5714741FB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School Bike Route Analysis</a:t>
            </a:r>
            <a:br>
              <a:rPr lang="en-US" dirty="0" smtClean="0"/>
            </a:br>
            <a:r>
              <a:rPr lang="en-US" dirty="0" smtClean="0"/>
              <a:t>City of Seattle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49530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Michael Houston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CEE 424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Final Project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488"/>
            <a:ext cx="8229600" cy="4706112"/>
          </a:xfrm>
        </p:spPr>
        <p:txBody>
          <a:bodyPr>
            <a:normAutofit/>
          </a:bodyPr>
          <a:lstStyle/>
          <a:p>
            <a:r>
              <a:rPr lang="en-US" dirty="0" smtClean="0"/>
              <a:t>Shortest route for bikes usually includes arterial streets without bike facilities that may be unsafe</a:t>
            </a:r>
          </a:p>
          <a:p>
            <a:r>
              <a:rPr lang="en-US" dirty="0" smtClean="0"/>
              <a:t>Routes with the best bike facilities often include significant out-of-direction travel to use high quality multiuse pathways</a:t>
            </a:r>
          </a:p>
          <a:p>
            <a:r>
              <a:rPr lang="en-US" dirty="0" smtClean="0"/>
              <a:t>Routes that include bike facilities and distance use some routes with bike lanes and other streets</a:t>
            </a:r>
          </a:p>
          <a:p>
            <a:pPr lvl="1"/>
            <a:r>
              <a:rPr lang="en-US" dirty="0" smtClean="0"/>
              <a:t>Not the flattest or safest route, but limits total distance bikers travel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Biking in Seattle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r>
              <a:rPr lang="en-US" dirty="0" smtClean="0"/>
              <a:t>More Seattle residents are biking every year</a:t>
            </a:r>
          </a:p>
          <a:p>
            <a:pPr lvl="1"/>
            <a:r>
              <a:rPr lang="en-US" dirty="0" smtClean="0"/>
              <a:t>Desire for safe, direct routes</a:t>
            </a:r>
          </a:p>
          <a:p>
            <a:pPr lvl="1"/>
            <a:r>
              <a:rPr lang="en-US" dirty="0" smtClean="0"/>
              <a:t>Choose routes that avoid major hills</a:t>
            </a:r>
          </a:p>
          <a:p>
            <a:r>
              <a:rPr lang="en-US" dirty="0" smtClean="0"/>
              <a:t>Safe Routes to School Program is growing</a:t>
            </a:r>
          </a:p>
          <a:p>
            <a:pPr lvl="1"/>
            <a:r>
              <a:rPr lang="en-US" dirty="0" smtClean="0"/>
              <a:t>Federally funded program</a:t>
            </a:r>
          </a:p>
          <a:p>
            <a:pPr lvl="1"/>
            <a:r>
              <a:rPr lang="en-US" dirty="0" smtClean="0"/>
              <a:t>More schools are asking for projects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7647"/>
          <a:stretch>
            <a:fillRect/>
          </a:stretch>
        </p:blipFill>
        <p:spPr>
          <a:xfrm>
            <a:off x="6139070" y="685800"/>
            <a:ext cx="29287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924800" cy="4325112"/>
          </a:xfrm>
        </p:spPr>
        <p:txBody>
          <a:bodyPr/>
          <a:lstStyle/>
          <a:p>
            <a:r>
              <a:rPr lang="en-US" dirty="0" smtClean="0"/>
              <a:t>Scenario: Older sister at Nathan Hale</a:t>
            </a:r>
            <a:br>
              <a:rPr lang="en-US" dirty="0" smtClean="0"/>
            </a:br>
            <a:r>
              <a:rPr lang="en-US" dirty="0" smtClean="0"/>
              <a:t>High School wants to pick up younger brother at Laurelhurst Elementary with her new bike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Seattle GIS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r>
              <a:rPr lang="en-US" dirty="0" smtClean="0"/>
              <a:t>Street Network</a:t>
            </a:r>
          </a:p>
          <a:p>
            <a:pPr lvl="1"/>
            <a:r>
              <a:rPr lang="en-US" dirty="0" smtClean="0"/>
              <a:t>Arterials and neighborhood streets</a:t>
            </a:r>
          </a:p>
          <a:p>
            <a:r>
              <a:rPr lang="en-US" dirty="0" smtClean="0"/>
              <a:t>Bike System</a:t>
            </a:r>
          </a:p>
          <a:p>
            <a:pPr lvl="1"/>
            <a:r>
              <a:rPr lang="en-US" dirty="0" smtClean="0"/>
              <a:t>Off-street facilities</a:t>
            </a:r>
          </a:p>
          <a:p>
            <a:pPr lvl="1"/>
            <a:r>
              <a:rPr lang="en-US" dirty="0" smtClean="0"/>
              <a:t>On-street routes</a:t>
            </a:r>
          </a:p>
          <a:p>
            <a:r>
              <a:rPr lang="en-US" dirty="0" smtClean="0"/>
              <a:t>Elevation</a:t>
            </a:r>
            <a:endParaRPr lang="en-US" dirty="0" smtClean="0"/>
          </a:p>
          <a:p>
            <a:pPr lvl="1"/>
            <a:r>
              <a:rPr lang="en-US" dirty="0" smtClean="0"/>
              <a:t>2-foot contours from the City of </a:t>
            </a:r>
            <a:r>
              <a:rPr lang="en-US" dirty="0" smtClean="0"/>
              <a:t>Seattle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ikeFaciliti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944" r="1939"/>
          <a:stretch>
            <a:fillRect/>
          </a:stretch>
        </p:blipFill>
        <p:spPr>
          <a:xfrm>
            <a:off x="4572000" y="685800"/>
            <a:ext cx="4572000" cy="6096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4038600" cy="1066800"/>
          </a:xfrm>
        </p:spPr>
        <p:txBody>
          <a:bodyPr/>
          <a:lstStyle/>
          <a:p>
            <a:r>
              <a:rPr lang="en-US" dirty="0" smtClean="0"/>
              <a:t>Bike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Multiuse paths</a:t>
            </a:r>
          </a:p>
          <a:p>
            <a:pPr lvl="1"/>
            <a:r>
              <a:rPr lang="en-US" sz="2700" dirty="0" smtClean="0"/>
              <a:t>Separate from roads</a:t>
            </a:r>
          </a:p>
          <a:p>
            <a:r>
              <a:rPr lang="en-US" sz="2800" dirty="0" smtClean="0"/>
              <a:t>Bike </a:t>
            </a:r>
            <a:r>
              <a:rPr lang="en-US" sz="2800" dirty="0" smtClean="0"/>
              <a:t>lanes</a:t>
            </a:r>
          </a:p>
          <a:p>
            <a:pPr lvl="1"/>
            <a:r>
              <a:rPr lang="en-US" sz="2700" dirty="0" smtClean="0"/>
              <a:t>Painted lanes on roadway</a:t>
            </a:r>
          </a:p>
          <a:p>
            <a:r>
              <a:rPr lang="en-US" sz="2800" dirty="0" smtClean="0"/>
              <a:t>Urban </a:t>
            </a:r>
            <a:r>
              <a:rPr lang="en-US" sz="2800" dirty="0" smtClean="0"/>
              <a:t>connectors</a:t>
            </a:r>
          </a:p>
          <a:p>
            <a:pPr lvl="1"/>
            <a:r>
              <a:rPr lang="en-US" sz="2700" dirty="0" smtClean="0"/>
              <a:t>Signed bike routes</a:t>
            </a:r>
          </a:p>
          <a:p>
            <a:r>
              <a:rPr lang="en-US" sz="2800" dirty="0" smtClean="0"/>
              <a:t>Residential </a:t>
            </a:r>
            <a:r>
              <a:rPr lang="en-US" sz="2800" dirty="0" smtClean="0"/>
              <a:t>connectors</a:t>
            </a:r>
          </a:p>
          <a:p>
            <a:pPr lvl="1"/>
            <a:r>
              <a:rPr lang="en-US" sz="2700" dirty="0" smtClean="0"/>
              <a:t>Other streets preferred by bikers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622" t="16256" r="6306" b="9852"/>
          <a:stretch>
            <a:fillRect/>
          </a:stretch>
        </p:blipFill>
        <p:spPr bwMode="auto">
          <a:xfrm>
            <a:off x="4998720" y="685800"/>
            <a:ext cx="41452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876800" cy="4325112"/>
          </a:xfrm>
        </p:spPr>
        <p:txBody>
          <a:bodyPr/>
          <a:lstStyle/>
          <a:p>
            <a:r>
              <a:rPr lang="en-US" dirty="0" smtClean="0"/>
              <a:t>2-foot contour </a:t>
            </a:r>
            <a:r>
              <a:rPr lang="en-US" dirty="0" err="1" smtClean="0"/>
              <a:t>shapefile</a:t>
            </a:r>
            <a:endParaRPr lang="en-US" dirty="0" smtClean="0"/>
          </a:p>
          <a:p>
            <a:r>
              <a:rPr lang="en-US" dirty="0" smtClean="0"/>
              <a:t>Created 3-D TIN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00200" y="3048000"/>
            <a:ext cx="6248400" cy="3807941"/>
            <a:chOff x="1600200" y="3048000"/>
            <a:chExt cx="6248400" cy="3807941"/>
          </a:xfrm>
        </p:grpSpPr>
        <p:pic>
          <p:nvPicPr>
            <p:cNvPr id="3076" name="Picture 2"/>
            <p:cNvPicPr>
              <a:picLocks noChangeAspect="1" noChangeArrowheads="1"/>
            </p:cNvPicPr>
            <p:nvPr/>
          </p:nvPicPr>
          <p:blipFill>
            <a:blip r:embed="rId3"/>
            <a:srcRect l="25439" t="20840" r="9649" b="17271"/>
            <a:stretch>
              <a:fillRect/>
            </a:stretch>
          </p:blipFill>
          <p:spPr bwMode="auto">
            <a:xfrm>
              <a:off x="1600200" y="3225114"/>
              <a:ext cx="6248400" cy="3630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029200" y="5486400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Union Bay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4224" y="4876800"/>
              <a:ext cx="483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UW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9076" y="3883223"/>
              <a:ext cx="1069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Sand Point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3048000"/>
              <a:ext cx="1126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Lake</a:t>
              </a:r>
            </a:p>
            <a:p>
              <a:pPr algn="ctr"/>
              <a:r>
                <a:rPr lang="en-US" sz="1400" dirty="0" smtClean="0"/>
                <a:t>Washington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3800" y="3197423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Lake City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4191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Elevation and Roadway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962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Assigned weights to preferred bike routes</a:t>
            </a:r>
          </a:p>
          <a:p>
            <a:pPr lvl="1"/>
            <a:r>
              <a:rPr lang="en-US" dirty="0" smtClean="0"/>
              <a:t>Multiuse paths have the highest rating</a:t>
            </a:r>
          </a:p>
          <a:p>
            <a:pPr lvl="1"/>
            <a:r>
              <a:rPr lang="en-US" dirty="0" smtClean="0"/>
              <a:t>Other streets have lowest rating</a:t>
            </a:r>
          </a:p>
          <a:p>
            <a:r>
              <a:rPr lang="en-US" dirty="0" smtClean="0"/>
              <a:t>Grade determined from elevation profile</a:t>
            </a:r>
          </a:p>
          <a:p>
            <a:pPr lvl="1"/>
            <a:r>
              <a:rPr lang="en-US" dirty="0" smtClean="0"/>
              <a:t>Higher grades have lower ratings</a:t>
            </a:r>
            <a:endParaRPr lang="en-US" dirty="0" smtClean="0"/>
          </a:p>
        </p:txBody>
      </p:sp>
      <p:pic>
        <p:nvPicPr>
          <p:cNvPr id="4" name="Picture 3" descr="Elev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60" y="685800"/>
            <a:ext cx="4766539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distance</a:t>
            </a:r>
          </a:p>
          <a:p>
            <a:pPr lvl="1"/>
            <a:r>
              <a:rPr lang="en-US" dirty="0" smtClean="0"/>
              <a:t>Street network to determine distance</a:t>
            </a:r>
          </a:p>
          <a:p>
            <a:r>
              <a:rPr lang="en-US" dirty="0" smtClean="0"/>
              <a:t>Best bike facilities</a:t>
            </a:r>
          </a:p>
          <a:p>
            <a:pPr lvl="1"/>
            <a:r>
              <a:rPr lang="en-US" dirty="0" smtClean="0"/>
              <a:t>Best bike facilities and lowest grade between start and end</a:t>
            </a:r>
          </a:p>
          <a:p>
            <a:r>
              <a:rPr lang="en-US" dirty="0" smtClean="0"/>
              <a:t>Bike facilities and distance</a:t>
            </a:r>
          </a:p>
          <a:p>
            <a:pPr lvl="1"/>
            <a:r>
              <a:rPr lang="en-US" dirty="0" smtClean="0"/>
              <a:t>Combines best bike facilities with distance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488"/>
            <a:ext cx="3962400" cy="4325112"/>
          </a:xfrm>
        </p:spPr>
        <p:txBody>
          <a:bodyPr/>
          <a:lstStyle/>
          <a:p>
            <a:r>
              <a:rPr lang="en-US" dirty="0" smtClean="0"/>
              <a:t>Shortest distance uses arterial routes</a:t>
            </a:r>
          </a:p>
          <a:p>
            <a:r>
              <a:rPr lang="en-US" dirty="0" smtClean="0"/>
              <a:t>Best bike facilities uses Burke-Gilman Trail</a:t>
            </a:r>
          </a:p>
          <a:p>
            <a:r>
              <a:rPr lang="en-US" dirty="0" smtClean="0"/>
              <a:t>Combination uses a more direct, but compromised route</a:t>
            </a:r>
            <a:endParaRPr lang="en-US" dirty="0"/>
          </a:p>
        </p:txBody>
      </p:sp>
      <p:pic>
        <p:nvPicPr>
          <p:cNvPr id="5" name="Picture 4" descr="BikeRo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641693"/>
            <a:ext cx="4800600" cy="62163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205</TotalTime>
  <Words>305</Words>
  <Application>Microsoft Macintosh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Urban</vt:lpstr>
      <vt:lpstr>School Bike Route Analysis City of Seattle</vt:lpstr>
      <vt:lpstr>Biking in Seattle</vt:lpstr>
      <vt:lpstr>Analysis Problem</vt:lpstr>
      <vt:lpstr>City of Seattle GIS Data</vt:lpstr>
      <vt:lpstr>Bike Network</vt:lpstr>
      <vt:lpstr>Elevation</vt:lpstr>
      <vt:lpstr>Elevation and Roadway Network</vt:lpstr>
      <vt:lpstr>Three Analyses</vt:lpstr>
      <vt:lpstr>Results</vt:lpstr>
      <vt:lpstr>Conclusions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Administrator</cp:lastModifiedBy>
  <cp:revision>11</cp:revision>
  <dcterms:created xsi:type="dcterms:W3CDTF">2010-12-08T07:32:47Z</dcterms:created>
  <dcterms:modified xsi:type="dcterms:W3CDTF">2010-12-08T09:35:24Z</dcterms:modified>
</cp:coreProperties>
</file>