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>
      <p:cViewPr varScale="1">
        <p:scale>
          <a:sx n="92" d="100"/>
          <a:sy n="92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A303-A18D-474C-8ECC-1C6A95D20E63}" type="datetimeFigureOut">
              <a:rPr lang="en-US" smtClean="0"/>
              <a:t>12/4/2011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2C3A-2F3A-44E4-84CD-B24943FC2C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A303-A18D-474C-8ECC-1C6A95D20E63}" type="datetimeFigureOut">
              <a:rPr lang="en-US" smtClean="0"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2C3A-2F3A-44E4-84CD-B24943FC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A303-A18D-474C-8ECC-1C6A95D20E63}" type="datetimeFigureOut">
              <a:rPr lang="en-US" smtClean="0"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2C3A-2F3A-44E4-84CD-B24943FC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A303-A18D-474C-8ECC-1C6A95D20E63}" type="datetimeFigureOut">
              <a:rPr lang="en-US" smtClean="0"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2C3A-2F3A-44E4-84CD-B24943FC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A303-A18D-474C-8ECC-1C6A95D20E63}" type="datetimeFigureOut">
              <a:rPr lang="en-US" smtClean="0"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D3D2C3A-2F3A-44E4-84CD-B24943FC2C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A303-A18D-474C-8ECC-1C6A95D20E63}" type="datetimeFigureOut">
              <a:rPr lang="en-US" smtClean="0"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2C3A-2F3A-44E4-84CD-B24943FC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A303-A18D-474C-8ECC-1C6A95D20E63}" type="datetimeFigureOut">
              <a:rPr lang="en-US" smtClean="0"/>
              <a:t>12/4/2011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2C3A-2F3A-44E4-84CD-B24943FC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A303-A18D-474C-8ECC-1C6A95D20E63}" type="datetimeFigureOut">
              <a:rPr lang="en-US" smtClean="0"/>
              <a:t>12/4/2011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2C3A-2F3A-44E4-84CD-B24943FC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A303-A18D-474C-8ECC-1C6A95D20E63}" type="datetimeFigureOut">
              <a:rPr lang="en-US" smtClean="0"/>
              <a:t>12/4/2011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2C3A-2F3A-44E4-84CD-B24943FC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A303-A18D-474C-8ECC-1C6A95D20E63}" type="datetimeFigureOut">
              <a:rPr lang="en-US" smtClean="0"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2C3A-2F3A-44E4-84CD-B24943FC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A303-A18D-474C-8ECC-1C6A95D20E63}" type="datetimeFigureOut">
              <a:rPr lang="en-US" smtClean="0"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2C3A-2F3A-44E4-84CD-B24943FC2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DAA303-A18D-474C-8ECC-1C6A95D20E63}" type="datetimeFigureOut">
              <a:rPr lang="en-US" smtClean="0"/>
              <a:t>12/4/2011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3D2C3A-2F3A-44E4-84CD-B24943FC2C8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xt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828800"/>
            <a:ext cx="3238500" cy="4191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Bicycle Boulevards in Seattle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2000" y="1752600"/>
            <a:ext cx="3200400" cy="2933700"/>
          </a:xfrm>
        </p:spPr>
        <p:txBody>
          <a:bodyPr/>
          <a:lstStyle/>
          <a:p>
            <a:r>
              <a:rPr lang="en-US" dirty="0" err="1" smtClean="0"/>
              <a:t>Jebessa</a:t>
            </a:r>
            <a:r>
              <a:rPr lang="en-US" dirty="0" smtClean="0"/>
              <a:t> </a:t>
            </a:r>
            <a:r>
              <a:rPr lang="en-US" dirty="0" err="1" smtClean="0"/>
              <a:t>Dara</a:t>
            </a:r>
            <a:endParaRPr lang="en-US" dirty="0" smtClean="0"/>
          </a:p>
          <a:p>
            <a:r>
              <a:rPr lang="en-US" dirty="0" smtClean="0"/>
              <a:t>Josh Finley</a:t>
            </a:r>
          </a:p>
          <a:p>
            <a:r>
              <a:rPr lang="en-US" dirty="0" smtClean="0"/>
              <a:t>Jon Gibson</a:t>
            </a:r>
          </a:p>
          <a:p>
            <a:r>
              <a:rPr lang="en-US" dirty="0" smtClean="0"/>
              <a:t>Rodney </a:t>
            </a:r>
            <a:r>
              <a:rPr lang="en-US" dirty="0" err="1" smtClean="0"/>
              <a:t>Pfiefle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2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1: Central District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167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Terry Ave and E Fir St between E James Way and MLK Way</a:t>
            </a:r>
          </a:p>
          <a:p>
            <a:r>
              <a:rPr lang="en-US" dirty="0" smtClean="0"/>
              <a:t>Parallels </a:t>
            </a:r>
            <a:r>
              <a:rPr lang="en-US" dirty="0" err="1" smtClean="0"/>
              <a:t>Yesler</a:t>
            </a:r>
            <a:r>
              <a:rPr lang="en-US" dirty="0" smtClean="0"/>
              <a:t> (major business district)</a:t>
            </a:r>
          </a:p>
          <a:p>
            <a:r>
              <a:rPr lang="en-US" dirty="0" smtClean="0"/>
              <a:t>Length: 1.4 mi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48000"/>
            <a:ext cx="4616823" cy="35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49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2: Capitol Hill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029200"/>
          </a:xfrm>
        </p:spPr>
        <p:txBody>
          <a:bodyPr/>
          <a:lstStyle/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Ave E between E Madison St and Volunteer Park</a:t>
            </a:r>
          </a:p>
          <a:p>
            <a:r>
              <a:rPr lang="en-US" dirty="0" smtClean="0"/>
              <a:t>Parallels 15</a:t>
            </a:r>
            <a:r>
              <a:rPr lang="en-US" baseline="30000" dirty="0" smtClean="0"/>
              <a:t>th</a:t>
            </a:r>
            <a:r>
              <a:rPr lang="en-US" dirty="0" smtClean="0"/>
              <a:t> Ave E (major business district)</a:t>
            </a:r>
          </a:p>
          <a:p>
            <a:r>
              <a:rPr lang="en-US" dirty="0" smtClean="0"/>
              <a:t>Length: 1.1 mi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82731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3: Ballard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60"/>
          </a:xfrm>
        </p:spPr>
        <p:txBody>
          <a:bodyPr/>
          <a:lstStyle/>
          <a:p>
            <a:r>
              <a:rPr lang="en-US" dirty="0" smtClean="0"/>
              <a:t>Mary Ave NW and Alonzo Ave NW between NW 100</a:t>
            </a:r>
            <a:r>
              <a:rPr lang="en-US" baseline="30000" dirty="0" smtClean="0"/>
              <a:t>th</a:t>
            </a:r>
            <a:r>
              <a:rPr lang="en-US" dirty="0" smtClean="0"/>
              <a:t> St and NW 67</a:t>
            </a:r>
            <a:r>
              <a:rPr lang="en-US" baseline="30000" dirty="0" smtClean="0"/>
              <a:t>th</a:t>
            </a:r>
            <a:r>
              <a:rPr lang="en-US" dirty="0" smtClean="0"/>
              <a:t> St</a:t>
            </a:r>
          </a:p>
          <a:p>
            <a:r>
              <a:rPr lang="en-US" dirty="0" smtClean="0"/>
              <a:t>Parallels 15</a:t>
            </a:r>
            <a:r>
              <a:rPr lang="en-US" baseline="30000" dirty="0" smtClean="0"/>
              <a:t>th</a:t>
            </a:r>
            <a:r>
              <a:rPr lang="en-US" dirty="0" smtClean="0"/>
              <a:t> Ave NW (major business district)</a:t>
            </a:r>
          </a:p>
          <a:p>
            <a:r>
              <a:rPr lang="en-US" dirty="0" smtClean="0"/>
              <a:t>Length: 1.7 mi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91" y="1676400"/>
            <a:ext cx="359179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4: University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724400"/>
          </a:xfrm>
        </p:spPr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Ave NE between the Burke-Gilman Trail and NE 55</a:t>
            </a:r>
            <a:r>
              <a:rPr lang="en-US" baseline="30000" dirty="0" smtClean="0"/>
              <a:t>th</a:t>
            </a:r>
            <a:r>
              <a:rPr lang="en-US" dirty="0" smtClean="0"/>
              <a:t> St (includes part of NE 55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Parallels Roosevelt Way NE (major business district)</a:t>
            </a:r>
          </a:p>
          <a:p>
            <a:r>
              <a:rPr lang="en-US" dirty="0" smtClean="0"/>
              <a:t>Length: 1.1 mi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3657600" cy="473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4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r>
              <a:rPr lang="en-US" dirty="0" smtClean="0"/>
              <a:t>People love bike boulevards in other places where they’ve been put in</a:t>
            </a:r>
          </a:p>
          <a:p>
            <a:r>
              <a:rPr lang="en-US" dirty="0" smtClean="0"/>
              <a:t>They reduce vehicular trips and make biking safe and fun.</a:t>
            </a:r>
          </a:p>
          <a:p>
            <a:r>
              <a:rPr lang="en-US" dirty="0" smtClean="0"/>
              <a:t>Seattle has a lot of great locations for bike boulevards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2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Bicycle Boulevard?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from North Carolina Highway Safety Research Center: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“A low volume street that has been optimized for bicycle travel through traffic calming and diversion, signage and pavement markings, and intersection crossing treatments.”</a:t>
            </a:r>
          </a:p>
          <a:p>
            <a:r>
              <a:rPr lang="en-US" dirty="0" smtClean="0"/>
              <a:t>Also called neighborhood greenways and walk/bike streets.</a:t>
            </a:r>
          </a:p>
        </p:txBody>
      </p:sp>
    </p:spTree>
    <p:extLst>
      <p:ext uri="{BB962C8B-B14F-4D97-AF65-F5344CB8AC3E}">
        <p14:creationId xmlns:p14="http://schemas.microsoft.com/office/powerpoint/2010/main" val="285171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get people out of their cars!</a:t>
            </a:r>
          </a:p>
          <a:p>
            <a:pPr lvl="1"/>
            <a:r>
              <a:rPr lang="en-US" dirty="0" smtClean="0"/>
              <a:t>Public health</a:t>
            </a:r>
          </a:p>
          <a:p>
            <a:pPr lvl="1"/>
            <a:r>
              <a:rPr lang="en-US" dirty="0" smtClean="0"/>
              <a:t>Environmental benefits</a:t>
            </a:r>
          </a:p>
          <a:p>
            <a:r>
              <a:rPr lang="en-US" dirty="0" smtClean="0"/>
              <a:t>Provide safe, comfortable routes for riders of all abilities to common destinations</a:t>
            </a:r>
          </a:p>
          <a:p>
            <a:r>
              <a:rPr lang="en-US" dirty="0" smtClean="0"/>
              <a:t>Low volume (&lt;1000 cars/day) and low speed (&lt;25 mph) streets</a:t>
            </a:r>
          </a:p>
          <a:p>
            <a:r>
              <a:rPr lang="en-US" dirty="0" smtClean="0"/>
              <a:t>Minimize bicycle delay</a:t>
            </a:r>
          </a:p>
          <a:p>
            <a:r>
              <a:rPr lang="en-US" dirty="0" smtClean="0"/>
              <a:t>Note: doesn’t prevent residents from accessing their homes with their cars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Make a Bicycle Boulevard?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Street Modifications: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/>
              <a:t>Traffic calming such as speed bumps and traffic </a:t>
            </a:r>
            <a:r>
              <a:rPr lang="en-US" dirty="0" smtClean="0"/>
              <a:t>circles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/>
              <a:t>Traffic barriers </a:t>
            </a:r>
            <a:r>
              <a:rPr lang="en-US" dirty="0" smtClean="0"/>
              <a:t>to reduce vehicular through traffic</a:t>
            </a:r>
          </a:p>
          <a:p>
            <a:r>
              <a:rPr lang="en-US" sz="2400" dirty="0"/>
              <a:t>Turn stop signs to favor bicycle boulevard</a:t>
            </a:r>
          </a:p>
          <a:p>
            <a:r>
              <a:rPr lang="en-US" sz="2400" dirty="0"/>
              <a:t>Provide signalized intersections and median islands at major </a:t>
            </a:r>
            <a:r>
              <a:rPr lang="en-US" sz="2400" dirty="0" smtClean="0"/>
              <a:t>crossings</a:t>
            </a:r>
          </a:p>
          <a:p>
            <a:r>
              <a:rPr lang="en-US" sz="2400" dirty="0" smtClean="0"/>
              <a:t>Pavement markings show bicycles have right-of-way</a:t>
            </a:r>
          </a:p>
          <a:p>
            <a:r>
              <a:rPr lang="en-US" sz="2400" dirty="0" err="1" smtClean="0"/>
              <a:t>Wayfinding</a:t>
            </a:r>
            <a:r>
              <a:rPr lang="en-US" sz="2400" dirty="0" smtClean="0"/>
              <a:t> signage to popular destinations</a:t>
            </a:r>
            <a:endParaRPr lang="en-US" sz="2400" dirty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dirty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996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best routes in Seattle for establishing new bicycle boulevards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9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Selection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volume, low-speed neighborhood streets</a:t>
            </a:r>
          </a:p>
          <a:p>
            <a:r>
              <a:rPr lang="en-US" dirty="0" smtClean="0"/>
              <a:t>Proximity to schools, parks, libraries, post offices, shopping districts, and other common destinations</a:t>
            </a:r>
          </a:p>
          <a:p>
            <a:r>
              <a:rPr lang="en-US" dirty="0" smtClean="0"/>
              <a:t>Close to arterials and transit routes</a:t>
            </a:r>
          </a:p>
          <a:p>
            <a:r>
              <a:rPr lang="en-US" dirty="0" smtClean="0"/>
              <a:t>Connect with existing bicycle routes</a:t>
            </a:r>
          </a:p>
          <a:p>
            <a:r>
              <a:rPr lang="en-US" dirty="0" smtClean="0"/>
              <a:t>Avoid steep grades when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Sources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City of Seattle</a:t>
            </a:r>
          </a:p>
          <a:p>
            <a:r>
              <a:rPr lang="en-US" dirty="0" smtClean="0"/>
              <a:t>King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Procedure for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 relevant data sets</a:t>
            </a:r>
          </a:p>
          <a:p>
            <a:r>
              <a:rPr lang="en-US" dirty="0" smtClean="0"/>
              <a:t>Select suitable segments in street network based on various spatial analysis operations </a:t>
            </a:r>
          </a:p>
          <a:p>
            <a:pPr lvl="1"/>
            <a:r>
              <a:rPr lang="en-US" dirty="0" smtClean="0"/>
              <a:t>Mostly standard (buffer, intersect)</a:t>
            </a:r>
          </a:p>
          <a:p>
            <a:pPr lvl="1"/>
            <a:r>
              <a:rPr lang="en-US" dirty="0" smtClean="0"/>
              <a:t>A few less-used operations such as proximity</a:t>
            </a:r>
          </a:p>
          <a:p>
            <a:pPr lvl="1"/>
            <a:r>
              <a:rPr lang="en-US" dirty="0" smtClean="0"/>
              <a:t>One operation (turning contours into raster data to get grades) took 25 minutes!</a:t>
            </a:r>
          </a:p>
          <a:p>
            <a:r>
              <a:rPr lang="en-US" dirty="0" smtClean="0"/>
              <a:t>Select and connect suitable segments based on visual inspection and additional research (data verification, street view inspection,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1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343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 Routes Identified</a:t>
            </a:r>
          </a:p>
          <a:p>
            <a:pPr lvl="1"/>
            <a:r>
              <a:rPr lang="en-US" dirty="0" smtClean="0"/>
              <a:t>Central District</a:t>
            </a:r>
          </a:p>
          <a:p>
            <a:pPr lvl="1"/>
            <a:r>
              <a:rPr lang="en-US" dirty="0" smtClean="0"/>
              <a:t>Capitol Hill</a:t>
            </a:r>
          </a:p>
          <a:p>
            <a:pPr lvl="1"/>
            <a:r>
              <a:rPr lang="en-US" dirty="0" smtClean="0"/>
              <a:t>Ballard</a:t>
            </a:r>
          </a:p>
          <a:p>
            <a:pPr lvl="1"/>
            <a:r>
              <a:rPr lang="en-US" dirty="0" smtClean="0"/>
              <a:t>University District</a:t>
            </a:r>
          </a:p>
          <a:p>
            <a:r>
              <a:rPr lang="en-US" dirty="0" smtClean="0"/>
              <a:t>Connect community facilities such as parks and schools using neighborhood streets</a:t>
            </a:r>
          </a:p>
          <a:p>
            <a:r>
              <a:rPr lang="en-US" dirty="0" smtClean="0"/>
              <a:t>Parallel major business districts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657600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203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</TotalTime>
  <Words>454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New Bicycle Boulevards in Seattle</vt:lpstr>
      <vt:lpstr>What is A Bicycle Boulevard?</vt:lpstr>
      <vt:lpstr>Why Make a Bicycle Boulevard?</vt:lpstr>
      <vt:lpstr>Typical Street Modifications:</vt:lpstr>
      <vt:lpstr>Project Objective</vt:lpstr>
      <vt:lpstr>Route Selection Criteria</vt:lpstr>
      <vt:lpstr>Data Sources </vt:lpstr>
      <vt:lpstr>Basic Procedure for Analysis</vt:lpstr>
      <vt:lpstr>Results</vt:lpstr>
      <vt:lpstr>Option 1: Central District</vt:lpstr>
      <vt:lpstr>Option 2: Capitol Hill</vt:lpstr>
      <vt:lpstr>Option 3: Ballard</vt:lpstr>
      <vt:lpstr>Option 4: University District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Bicycle Boulevards in Seattle</dc:title>
  <dc:creator>Josh</dc:creator>
  <cp:lastModifiedBy>Josh</cp:lastModifiedBy>
  <cp:revision>9</cp:revision>
  <dcterms:created xsi:type="dcterms:W3CDTF">2011-12-05T06:24:21Z</dcterms:created>
  <dcterms:modified xsi:type="dcterms:W3CDTF">2011-12-05T07:43:42Z</dcterms:modified>
</cp:coreProperties>
</file>