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256" r:id="rId2"/>
    <p:sldId id="280" r:id="rId3"/>
    <p:sldId id="257" r:id="rId4"/>
    <p:sldId id="258" r:id="rId5"/>
    <p:sldId id="289" r:id="rId6"/>
    <p:sldId id="285" r:id="rId7"/>
    <p:sldId id="259" r:id="rId8"/>
    <p:sldId id="286" r:id="rId9"/>
    <p:sldId id="287" r:id="rId10"/>
    <p:sldId id="288" r:id="rId11"/>
    <p:sldId id="261" r:id="rId12"/>
    <p:sldId id="290" r:id="rId13"/>
    <p:sldId id="266" r:id="rId14"/>
    <p:sldId id="268" r:id="rId15"/>
    <p:sldId id="270" r:id="rId16"/>
    <p:sldId id="28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201" autoAdjust="0"/>
  </p:normalViewPr>
  <p:slideViewPr>
    <p:cSldViewPr>
      <p:cViewPr varScale="1">
        <p:scale>
          <a:sx n="96" d="100"/>
          <a:sy n="96" d="100"/>
        </p:scale>
        <p:origin x="-4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8F574C-5841-4D70-81FB-DD82D474F0B7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8274C8-05E2-41A5-B1FE-25FFB1DF3936}">
      <dgm:prSet phldrT="[Text]"/>
      <dgm:spPr/>
      <dgm:t>
        <a:bodyPr/>
        <a:lstStyle/>
        <a:p>
          <a:r>
            <a:rPr lang="en-US" dirty="0" smtClean="0"/>
            <a:t>Travel Time</a:t>
          </a:r>
          <a:endParaRPr lang="en-US" dirty="0"/>
        </a:p>
      </dgm:t>
    </dgm:pt>
    <dgm:pt modelId="{5C8CF8B7-2856-49C5-B45A-F49CD5521E5B}" type="parTrans" cxnId="{E528A630-8559-4BB8-9272-8A0A0C411310}">
      <dgm:prSet/>
      <dgm:spPr/>
      <dgm:t>
        <a:bodyPr/>
        <a:lstStyle/>
        <a:p>
          <a:endParaRPr lang="en-US"/>
        </a:p>
      </dgm:t>
    </dgm:pt>
    <dgm:pt modelId="{55B14D6A-8C40-4469-B207-66989B4474CA}" type="sibTrans" cxnId="{E528A630-8559-4BB8-9272-8A0A0C411310}">
      <dgm:prSet/>
      <dgm:spPr/>
      <dgm:t>
        <a:bodyPr/>
        <a:lstStyle/>
        <a:p>
          <a:endParaRPr lang="en-US"/>
        </a:p>
      </dgm:t>
    </dgm:pt>
    <dgm:pt modelId="{7C5D6931-5292-49A9-8861-8917CAD929A5}">
      <dgm:prSet phldrT="[Text]" custT="1"/>
      <dgm:spPr/>
      <dgm:t>
        <a:bodyPr anchor="ctr"/>
        <a:lstStyle/>
        <a:p>
          <a:pPr algn="l"/>
          <a:r>
            <a:rPr lang="en-US" sz="1600" dirty="0" smtClean="0"/>
            <a:t>34.03% reduction</a:t>
          </a:r>
          <a:endParaRPr lang="en-US" sz="1600" dirty="0"/>
        </a:p>
      </dgm:t>
    </dgm:pt>
    <dgm:pt modelId="{10FBBCB6-A381-4A2B-9E98-17CAC7BA4050}" type="parTrans" cxnId="{687D9B8A-4406-4F8E-AFDA-568BFA74809F}">
      <dgm:prSet/>
      <dgm:spPr/>
      <dgm:t>
        <a:bodyPr/>
        <a:lstStyle/>
        <a:p>
          <a:endParaRPr lang="en-US"/>
        </a:p>
      </dgm:t>
    </dgm:pt>
    <dgm:pt modelId="{5FD8D160-BD54-4FB7-A32C-6343A599C652}" type="sibTrans" cxnId="{687D9B8A-4406-4F8E-AFDA-568BFA74809F}">
      <dgm:prSet/>
      <dgm:spPr/>
      <dgm:t>
        <a:bodyPr/>
        <a:lstStyle/>
        <a:p>
          <a:endParaRPr lang="en-US"/>
        </a:p>
      </dgm:t>
    </dgm:pt>
    <dgm:pt modelId="{C79A0A55-FE43-4900-BB2A-8C06815000D1}">
      <dgm:prSet phldrT="[Text]"/>
      <dgm:spPr/>
      <dgm:t>
        <a:bodyPr/>
        <a:lstStyle/>
        <a:p>
          <a:r>
            <a:rPr lang="en-US" dirty="0" smtClean="0"/>
            <a:t>Fuel Consumption</a:t>
          </a:r>
          <a:endParaRPr lang="en-US" dirty="0"/>
        </a:p>
      </dgm:t>
    </dgm:pt>
    <dgm:pt modelId="{01FF9D90-FFE4-4159-9346-B45A815E4DB1}" type="parTrans" cxnId="{6F257988-ACEF-4223-BBB5-649E62B80E19}">
      <dgm:prSet/>
      <dgm:spPr/>
      <dgm:t>
        <a:bodyPr/>
        <a:lstStyle/>
        <a:p>
          <a:endParaRPr lang="en-US"/>
        </a:p>
      </dgm:t>
    </dgm:pt>
    <dgm:pt modelId="{83DD3923-DD03-4D03-9E4C-B6E6FC958C44}" type="sibTrans" cxnId="{6F257988-ACEF-4223-BBB5-649E62B80E19}">
      <dgm:prSet/>
      <dgm:spPr/>
      <dgm:t>
        <a:bodyPr/>
        <a:lstStyle/>
        <a:p>
          <a:endParaRPr lang="en-US"/>
        </a:p>
      </dgm:t>
    </dgm:pt>
    <dgm:pt modelId="{B7FA97EC-E79A-479E-95F8-93C4467031D0}">
      <dgm:prSet phldrT="[Text]" custT="1"/>
      <dgm:spPr/>
      <dgm:t>
        <a:bodyPr anchor="ctr"/>
        <a:lstStyle/>
        <a:p>
          <a:r>
            <a:rPr lang="en-US" sz="1600" dirty="0" smtClean="0"/>
            <a:t>44.54% reduction</a:t>
          </a:r>
          <a:endParaRPr lang="en-US" sz="1600" dirty="0"/>
        </a:p>
      </dgm:t>
    </dgm:pt>
    <dgm:pt modelId="{E5ED33B0-E4D6-4D13-9806-0906DF21D449}" type="parTrans" cxnId="{2C130E26-E359-4866-B432-F4873C318102}">
      <dgm:prSet/>
      <dgm:spPr/>
      <dgm:t>
        <a:bodyPr/>
        <a:lstStyle/>
        <a:p>
          <a:endParaRPr lang="en-US"/>
        </a:p>
      </dgm:t>
    </dgm:pt>
    <dgm:pt modelId="{86E2B21E-FF02-4D6A-92E0-18B50FBF892E}" type="sibTrans" cxnId="{2C130E26-E359-4866-B432-F4873C318102}">
      <dgm:prSet/>
      <dgm:spPr/>
      <dgm:t>
        <a:bodyPr/>
        <a:lstStyle/>
        <a:p>
          <a:endParaRPr lang="en-US"/>
        </a:p>
      </dgm:t>
    </dgm:pt>
    <dgm:pt modelId="{DBC2A6D1-554E-4DB4-A5DC-453EEB9D2484}">
      <dgm:prSet phldrT="[Text]"/>
      <dgm:spPr/>
      <dgm:t>
        <a:bodyPr/>
        <a:lstStyle/>
        <a:p>
          <a:r>
            <a:rPr lang="en-US" dirty="0" smtClean="0"/>
            <a:t>Emissions</a:t>
          </a:r>
          <a:endParaRPr lang="en-US" dirty="0"/>
        </a:p>
      </dgm:t>
    </dgm:pt>
    <dgm:pt modelId="{F8F04E56-A6F0-459F-B2D1-3352B7F62A51}" type="parTrans" cxnId="{D836AF5E-C1EB-4669-B48B-A91857C45E6D}">
      <dgm:prSet/>
      <dgm:spPr/>
      <dgm:t>
        <a:bodyPr/>
        <a:lstStyle/>
        <a:p>
          <a:endParaRPr lang="en-US"/>
        </a:p>
      </dgm:t>
    </dgm:pt>
    <dgm:pt modelId="{4A64804D-E837-4567-9FD1-C7775776EAFE}" type="sibTrans" cxnId="{D836AF5E-C1EB-4669-B48B-A91857C45E6D}">
      <dgm:prSet/>
      <dgm:spPr/>
      <dgm:t>
        <a:bodyPr/>
        <a:lstStyle/>
        <a:p>
          <a:endParaRPr lang="en-US"/>
        </a:p>
      </dgm:t>
    </dgm:pt>
    <dgm:pt modelId="{9A6811F8-22C4-4C48-97A0-B3DD4DD4FE0F}">
      <dgm:prSet phldrT="[Text]" custT="1"/>
      <dgm:spPr/>
      <dgm:t>
        <a:bodyPr anchor="ctr"/>
        <a:lstStyle/>
        <a:p>
          <a:r>
            <a:rPr lang="en-US" sz="1600" dirty="0" smtClean="0"/>
            <a:t>44.54% Nitrous-oxide reduction</a:t>
          </a:r>
          <a:endParaRPr lang="en-US" sz="1600" dirty="0"/>
        </a:p>
      </dgm:t>
    </dgm:pt>
    <dgm:pt modelId="{61888337-0693-47FD-A13D-44F12D56F289}" type="parTrans" cxnId="{0CBFE3D1-2A2D-4C4D-9A66-E163EF0A3921}">
      <dgm:prSet/>
      <dgm:spPr/>
      <dgm:t>
        <a:bodyPr/>
        <a:lstStyle/>
        <a:p>
          <a:endParaRPr lang="en-US"/>
        </a:p>
      </dgm:t>
    </dgm:pt>
    <dgm:pt modelId="{A5F43B18-5CBE-461B-86C4-FE36500C8E12}" type="sibTrans" cxnId="{0CBFE3D1-2A2D-4C4D-9A66-E163EF0A3921}">
      <dgm:prSet/>
      <dgm:spPr/>
      <dgm:t>
        <a:bodyPr/>
        <a:lstStyle/>
        <a:p>
          <a:endParaRPr lang="en-US"/>
        </a:p>
      </dgm:t>
    </dgm:pt>
    <dgm:pt modelId="{CBC9ECA8-2451-4155-8B1C-728CA4BE3156}">
      <dgm:prSet phldrT="[Text]" custT="1"/>
      <dgm:spPr/>
      <dgm:t>
        <a:bodyPr anchor="ctr"/>
        <a:lstStyle/>
        <a:p>
          <a:r>
            <a:rPr lang="en-US" sz="1600" dirty="0" smtClean="0"/>
            <a:t>44.54% Greenhouse gas reduction</a:t>
          </a:r>
          <a:endParaRPr lang="en-US" sz="1600" dirty="0"/>
        </a:p>
      </dgm:t>
    </dgm:pt>
    <dgm:pt modelId="{14BDD449-1430-402D-863C-C7A5A11F106F}" type="parTrans" cxnId="{E3997CB9-1395-49C6-B902-69CAD5E002E3}">
      <dgm:prSet/>
      <dgm:spPr/>
      <dgm:t>
        <a:bodyPr/>
        <a:lstStyle/>
        <a:p>
          <a:endParaRPr lang="en-US"/>
        </a:p>
      </dgm:t>
    </dgm:pt>
    <dgm:pt modelId="{F0AF99E1-1C90-4878-82E0-A584E5E53AFE}" type="sibTrans" cxnId="{E3997CB9-1395-49C6-B902-69CAD5E002E3}">
      <dgm:prSet/>
      <dgm:spPr/>
      <dgm:t>
        <a:bodyPr/>
        <a:lstStyle/>
        <a:p>
          <a:endParaRPr lang="en-US"/>
        </a:p>
      </dgm:t>
    </dgm:pt>
    <dgm:pt modelId="{72242623-B307-46DD-81AB-D54F1D183606}">
      <dgm:prSet phldrT="[Text]" custT="1"/>
      <dgm:spPr/>
      <dgm:t>
        <a:bodyPr anchor="ctr"/>
        <a:lstStyle/>
        <a:p>
          <a:r>
            <a:rPr lang="en-US" sz="1600" dirty="0" smtClean="0"/>
            <a:t>44.54% Particulate matter reduction</a:t>
          </a:r>
          <a:endParaRPr lang="en-US" sz="1600" dirty="0"/>
        </a:p>
      </dgm:t>
    </dgm:pt>
    <dgm:pt modelId="{D05587DE-E655-4701-803D-B68E4FC7D998}" type="parTrans" cxnId="{3AFA50F0-CAFD-4625-BA15-BA40A839B994}">
      <dgm:prSet/>
      <dgm:spPr/>
      <dgm:t>
        <a:bodyPr/>
        <a:lstStyle/>
        <a:p>
          <a:endParaRPr lang="en-US"/>
        </a:p>
      </dgm:t>
    </dgm:pt>
    <dgm:pt modelId="{38F429ED-3026-451C-82B8-54E17AC6EC2F}" type="sibTrans" cxnId="{3AFA50F0-CAFD-4625-BA15-BA40A839B994}">
      <dgm:prSet/>
      <dgm:spPr/>
      <dgm:t>
        <a:bodyPr/>
        <a:lstStyle/>
        <a:p>
          <a:endParaRPr lang="en-US"/>
        </a:p>
      </dgm:t>
    </dgm:pt>
    <dgm:pt modelId="{FBA95B30-FF43-462F-A43D-AAF2CBB4FD46}">
      <dgm:prSet phldrT="[Text]"/>
      <dgm:spPr/>
      <dgm:t>
        <a:bodyPr/>
        <a:lstStyle/>
        <a:p>
          <a:r>
            <a:rPr lang="en-US" dirty="0" smtClean="0"/>
            <a:t>Travel Mileage</a:t>
          </a:r>
          <a:endParaRPr lang="en-US" dirty="0"/>
        </a:p>
      </dgm:t>
    </dgm:pt>
    <dgm:pt modelId="{A093CB94-1117-4348-A338-DB7AC50AC191}" type="parTrans" cxnId="{AEB2D632-E4EC-481B-A473-B471DE68A97E}">
      <dgm:prSet/>
      <dgm:spPr/>
      <dgm:t>
        <a:bodyPr/>
        <a:lstStyle/>
        <a:p>
          <a:endParaRPr lang="en-US"/>
        </a:p>
      </dgm:t>
    </dgm:pt>
    <dgm:pt modelId="{4AEFFE0F-37FC-4106-9FE2-CF8D12FCA32D}" type="sibTrans" cxnId="{AEB2D632-E4EC-481B-A473-B471DE68A97E}">
      <dgm:prSet/>
      <dgm:spPr/>
      <dgm:t>
        <a:bodyPr/>
        <a:lstStyle/>
        <a:p>
          <a:endParaRPr lang="en-US"/>
        </a:p>
      </dgm:t>
    </dgm:pt>
    <dgm:pt modelId="{7C437874-D817-45DD-90BA-61678F13BDC0}">
      <dgm:prSet phldrT="[Text]" custT="1"/>
      <dgm:spPr/>
      <dgm:t>
        <a:bodyPr anchor="ctr"/>
        <a:lstStyle/>
        <a:p>
          <a:r>
            <a:rPr lang="en-US" sz="1600" dirty="0" smtClean="0"/>
            <a:t>44.54% reduction</a:t>
          </a:r>
          <a:endParaRPr lang="en-US" sz="1600" dirty="0"/>
        </a:p>
      </dgm:t>
    </dgm:pt>
    <dgm:pt modelId="{5163F4CD-EC99-42B6-8360-51254AA1F079}" type="parTrans" cxnId="{334B2978-07C1-4CF7-9C17-690D8768BB5B}">
      <dgm:prSet/>
      <dgm:spPr/>
      <dgm:t>
        <a:bodyPr/>
        <a:lstStyle/>
        <a:p>
          <a:endParaRPr lang="en-US"/>
        </a:p>
      </dgm:t>
    </dgm:pt>
    <dgm:pt modelId="{B9198710-CB06-4948-A8A1-525013DA1340}" type="sibTrans" cxnId="{334B2978-07C1-4CF7-9C17-690D8768BB5B}">
      <dgm:prSet/>
      <dgm:spPr/>
      <dgm:t>
        <a:bodyPr/>
        <a:lstStyle/>
        <a:p>
          <a:endParaRPr lang="en-US"/>
        </a:p>
      </dgm:t>
    </dgm:pt>
    <dgm:pt modelId="{F870845F-B9C1-428D-B1A0-9A3E2270A93D}" type="pres">
      <dgm:prSet presAssocID="{668F574C-5841-4D70-81FB-DD82D474F0B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309A695-45D3-4332-B824-165B1BC9D27D}" type="pres">
      <dgm:prSet presAssocID="{C88274C8-05E2-41A5-B1FE-25FFB1DF3936}" presName="linNode" presStyleCnt="0"/>
      <dgm:spPr/>
    </dgm:pt>
    <dgm:pt modelId="{4D6BED1D-D406-46EC-B097-9847DA002628}" type="pres">
      <dgm:prSet presAssocID="{C88274C8-05E2-41A5-B1FE-25FFB1DF3936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098BFB-E17A-479B-87FD-4F53D7E13173}" type="pres">
      <dgm:prSet presAssocID="{C88274C8-05E2-41A5-B1FE-25FFB1DF3936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BC9A32-F34B-4209-874B-D005FB901078}" type="pres">
      <dgm:prSet presAssocID="{55B14D6A-8C40-4469-B207-66989B4474CA}" presName="spacing" presStyleCnt="0"/>
      <dgm:spPr/>
    </dgm:pt>
    <dgm:pt modelId="{466679C1-7398-4B50-9141-105F587804EC}" type="pres">
      <dgm:prSet presAssocID="{FBA95B30-FF43-462F-A43D-AAF2CBB4FD46}" presName="linNode" presStyleCnt="0"/>
      <dgm:spPr/>
    </dgm:pt>
    <dgm:pt modelId="{003F8AF8-3DCE-4B0B-8380-FB13186D2C6D}" type="pres">
      <dgm:prSet presAssocID="{FBA95B30-FF43-462F-A43D-AAF2CBB4FD46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4FB3A2-423C-47AE-8089-B41E59EE358C}" type="pres">
      <dgm:prSet presAssocID="{FBA95B30-FF43-462F-A43D-AAF2CBB4FD46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5C7906-C18F-486E-BA28-0ECBB43D3DA0}" type="pres">
      <dgm:prSet presAssocID="{4AEFFE0F-37FC-4106-9FE2-CF8D12FCA32D}" presName="spacing" presStyleCnt="0"/>
      <dgm:spPr/>
    </dgm:pt>
    <dgm:pt modelId="{685AADB7-0CA1-4805-84F4-EE7C3D53AC6B}" type="pres">
      <dgm:prSet presAssocID="{C79A0A55-FE43-4900-BB2A-8C06815000D1}" presName="linNode" presStyleCnt="0"/>
      <dgm:spPr/>
    </dgm:pt>
    <dgm:pt modelId="{B35562E6-A29B-44C5-AE68-DD323DFF5060}" type="pres">
      <dgm:prSet presAssocID="{C79A0A55-FE43-4900-BB2A-8C06815000D1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86500C-06D0-4137-840B-ED09A974D31D}" type="pres">
      <dgm:prSet presAssocID="{C79A0A55-FE43-4900-BB2A-8C06815000D1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471F42-85C6-4673-A494-0821DC852F89}" type="pres">
      <dgm:prSet presAssocID="{83DD3923-DD03-4D03-9E4C-B6E6FC958C44}" presName="spacing" presStyleCnt="0"/>
      <dgm:spPr/>
    </dgm:pt>
    <dgm:pt modelId="{52577ECE-27EE-4734-8EC8-470B72E9610A}" type="pres">
      <dgm:prSet presAssocID="{DBC2A6D1-554E-4DB4-A5DC-453EEB9D2484}" presName="linNode" presStyleCnt="0"/>
      <dgm:spPr/>
    </dgm:pt>
    <dgm:pt modelId="{F61BC6FA-E046-482F-BAA3-32AFC2EC9850}" type="pres">
      <dgm:prSet presAssocID="{DBC2A6D1-554E-4DB4-A5DC-453EEB9D2484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1842A7-3397-4808-B920-B7719195881E}" type="pres">
      <dgm:prSet presAssocID="{DBC2A6D1-554E-4DB4-A5DC-453EEB9D2484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66A68AE-1FF6-4C80-82B1-45747C1DE5CD}" type="presOf" srcId="{72242623-B307-46DD-81AB-D54F1D183606}" destId="{351842A7-3397-4808-B920-B7719195881E}" srcOrd="0" destOrd="2" presId="urn:microsoft.com/office/officeart/2005/8/layout/vList6"/>
    <dgm:cxn modelId="{52EFF543-5859-4F10-BE74-3F8E9054A987}" type="presOf" srcId="{C79A0A55-FE43-4900-BB2A-8C06815000D1}" destId="{B35562E6-A29B-44C5-AE68-DD323DFF5060}" srcOrd="0" destOrd="0" presId="urn:microsoft.com/office/officeart/2005/8/layout/vList6"/>
    <dgm:cxn modelId="{C36CA7B8-7CBC-4AA4-A803-FE44C78C4658}" type="presOf" srcId="{DBC2A6D1-554E-4DB4-A5DC-453EEB9D2484}" destId="{F61BC6FA-E046-482F-BAA3-32AFC2EC9850}" srcOrd="0" destOrd="0" presId="urn:microsoft.com/office/officeart/2005/8/layout/vList6"/>
    <dgm:cxn modelId="{B16CC564-D7B1-4F47-B80B-71AEEE9ADD7A}" type="presOf" srcId="{7C437874-D817-45DD-90BA-61678F13BDC0}" destId="{994FB3A2-423C-47AE-8089-B41E59EE358C}" srcOrd="0" destOrd="0" presId="urn:microsoft.com/office/officeart/2005/8/layout/vList6"/>
    <dgm:cxn modelId="{687D9B8A-4406-4F8E-AFDA-568BFA74809F}" srcId="{C88274C8-05E2-41A5-B1FE-25FFB1DF3936}" destId="{7C5D6931-5292-49A9-8861-8917CAD929A5}" srcOrd="0" destOrd="0" parTransId="{10FBBCB6-A381-4A2B-9E98-17CAC7BA4050}" sibTransId="{5FD8D160-BD54-4FB7-A32C-6343A599C652}"/>
    <dgm:cxn modelId="{4E1248C1-D75A-40C4-AB75-E3839A47AB33}" type="presOf" srcId="{CBC9ECA8-2451-4155-8B1C-728CA4BE3156}" destId="{351842A7-3397-4808-B920-B7719195881E}" srcOrd="0" destOrd="1" presId="urn:microsoft.com/office/officeart/2005/8/layout/vList6"/>
    <dgm:cxn modelId="{BF152D55-B6F8-4982-815B-C500B06E1723}" type="presOf" srcId="{9A6811F8-22C4-4C48-97A0-B3DD4DD4FE0F}" destId="{351842A7-3397-4808-B920-B7719195881E}" srcOrd="0" destOrd="0" presId="urn:microsoft.com/office/officeart/2005/8/layout/vList6"/>
    <dgm:cxn modelId="{3AFA50F0-CAFD-4625-BA15-BA40A839B994}" srcId="{DBC2A6D1-554E-4DB4-A5DC-453EEB9D2484}" destId="{72242623-B307-46DD-81AB-D54F1D183606}" srcOrd="2" destOrd="0" parTransId="{D05587DE-E655-4701-803D-B68E4FC7D998}" sibTransId="{38F429ED-3026-451C-82B8-54E17AC6EC2F}"/>
    <dgm:cxn modelId="{6F257988-ACEF-4223-BBB5-649E62B80E19}" srcId="{668F574C-5841-4D70-81FB-DD82D474F0B7}" destId="{C79A0A55-FE43-4900-BB2A-8C06815000D1}" srcOrd="2" destOrd="0" parTransId="{01FF9D90-FFE4-4159-9346-B45A815E4DB1}" sibTransId="{83DD3923-DD03-4D03-9E4C-B6E6FC958C44}"/>
    <dgm:cxn modelId="{334B2978-07C1-4CF7-9C17-690D8768BB5B}" srcId="{FBA95B30-FF43-462F-A43D-AAF2CBB4FD46}" destId="{7C437874-D817-45DD-90BA-61678F13BDC0}" srcOrd="0" destOrd="0" parTransId="{5163F4CD-EC99-42B6-8360-51254AA1F079}" sibTransId="{B9198710-CB06-4948-A8A1-525013DA1340}"/>
    <dgm:cxn modelId="{AEB2D632-E4EC-481B-A473-B471DE68A97E}" srcId="{668F574C-5841-4D70-81FB-DD82D474F0B7}" destId="{FBA95B30-FF43-462F-A43D-AAF2CBB4FD46}" srcOrd="1" destOrd="0" parTransId="{A093CB94-1117-4348-A338-DB7AC50AC191}" sibTransId="{4AEFFE0F-37FC-4106-9FE2-CF8D12FCA32D}"/>
    <dgm:cxn modelId="{373BA883-D754-4D90-A7E6-7A03203C714D}" type="presOf" srcId="{B7FA97EC-E79A-479E-95F8-93C4467031D0}" destId="{FC86500C-06D0-4137-840B-ED09A974D31D}" srcOrd="0" destOrd="0" presId="urn:microsoft.com/office/officeart/2005/8/layout/vList6"/>
    <dgm:cxn modelId="{F1885C54-FBF1-45AA-A762-0EA64A5EB2D0}" type="presOf" srcId="{668F574C-5841-4D70-81FB-DD82D474F0B7}" destId="{F870845F-B9C1-428D-B1A0-9A3E2270A93D}" srcOrd="0" destOrd="0" presId="urn:microsoft.com/office/officeart/2005/8/layout/vList6"/>
    <dgm:cxn modelId="{E528A630-8559-4BB8-9272-8A0A0C411310}" srcId="{668F574C-5841-4D70-81FB-DD82D474F0B7}" destId="{C88274C8-05E2-41A5-B1FE-25FFB1DF3936}" srcOrd="0" destOrd="0" parTransId="{5C8CF8B7-2856-49C5-B45A-F49CD5521E5B}" sibTransId="{55B14D6A-8C40-4469-B207-66989B4474CA}"/>
    <dgm:cxn modelId="{E3997CB9-1395-49C6-B902-69CAD5E002E3}" srcId="{DBC2A6D1-554E-4DB4-A5DC-453EEB9D2484}" destId="{CBC9ECA8-2451-4155-8B1C-728CA4BE3156}" srcOrd="1" destOrd="0" parTransId="{14BDD449-1430-402D-863C-C7A5A11F106F}" sibTransId="{F0AF99E1-1C90-4878-82E0-A584E5E53AFE}"/>
    <dgm:cxn modelId="{738BD658-2261-4D20-8D39-ADECD582503F}" type="presOf" srcId="{FBA95B30-FF43-462F-A43D-AAF2CBB4FD46}" destId="{003F8AF8-3DCE-4B0B-8380-FB13186D2C6D}" srcOrd="0" destOrd="0" presId="urn:microsoft.com/office/officeart/2005/8/layout/vList6"/>
    <dgm:cxn modelId="{8039F00F-1159-4414-A4E7-86C507F7A9F6}" type="presOf" srcId="{7C5D6931-5292-49A9-8861-8917CAD929A5}" destId="{5D098BFB-E17A-479B-87FD-4F53D7E13173}" srcOrd="0" destOrd="0" presId="urn:microsoft.com/office/officeart/2005/8/layout/vList6"/>
    <dgm:cxn modelId="{2C130E26-E359-4866-B432-F4873C318102}" srcId="{C79A0A55-FE43-4900-BB2A-8C06815000D1}" destId="{B7FA97EC-E79A-479E-95F8-93C4467031D0}" srcOrd="0" destOrd="0" parTransId="{E5ED33B0-E4D6-4D13-9806-0906DF21D449}" sibTransId="{86E2B21E-FF02-4D6A-92E0-18B50FBF892E}"/>
    <dgm:cxn modelId="{0CBFE3D1-2A2D-4C4D-9A66-E163EF0A3921}" srcId="{DBC2A6D1-554E-4DB4-A5DC-453EEB9D2484}" destId="{9A6811F8-22C4-4C48-97A0-B3DD4DD4FE0F}" srcOrd="0" destOrd="0" parTransId="{61888337-0693-47FD-A13D-44F12D56F289}" sibTransId="{A5F43B18-5CBE-461B-86C4-FE36500C8E12}"/>
    <dgm:cxn modelId="{3318AAAD-9934-4815-B8BB-92A99384260C}" type="presOf" srcId="{C88274C8-05E2-41A5-B1FE-25FFB1DF3936}" destId="{4D6BED1D-D406-46EC-B097-9847DA002628}" srcOrd="0" destOrd="0" presId="urn:microsoft.com/office/officeart/2005/8/layout/vList6"/>
    <dgm:cxn modelId="{D836AF5E-C1EB-4669-B48B-A91857C45E6D}" srcId="{668F574C-5841-4D70-81FB-DD82D474F0B7}" destId="{DBC2A6D1-554E-4DB4-A5DC-453EEB9D2484}" srcOrd="3" destOrd="0" parTransId="{F8F04E56-A6F0-459F-B2D1-3352B7F62A51}" sibTransId="{4A64804D-E837-4567-9FD1-C7775776EAFE}"/>
    <dgm:cxn modelId="{45F90E4C-2908-4EAF-B9D8-C3AF08A88067}" type="presParOf" srcId="{F870845F-B9C1-428D-B1A0-9A3E2270A93D}" destId="{1309A695-45D3-4332-B824-165B1BC9D27D}" srcOrd="0" destOrd="0" presId="urn:microsoft.com/office/officeart/2005/8/layout/vList6"/>
    <dgm:cxn modelId="{2A95326A-EF5A-424D-82AF-28386A208EBD}" type="presParOf" srcId="{1309A695-45D3-4332-B824-165B1BC9D27D}" destId="{4D6BED1D-D406-46EC-B097-9847DA002628}" srcOrd="0" destOrd="0" presId="urn:microsoft.com/office/officeart/2005/8/layout/vList6"/>
    <dgm:cxn modelId="{CDF7FAB1-3BFC-4B32-B060-22B28BF37620}" type="presParOf" srcId="{1309A695-45D3-4332-B824-165B1BC9D27D}" destId="{5D098BFB-E17A-479B-87FD-4F53D7E13173}" srcOrd="1" destOrd="0" presId="urn:microsoft.com/office/officeart/2005/8/layout/vList6"/>
    <dgm:cxn modelId="{83FCE324-53D4-47BE-A32F-7CAADDF536E4}" type="presParOf" srcId="{F870845F-B9C1-428D-B1A0-9A3E2270A93D}" destId="{A6BC9A32-F34B-4209-874B-D005FB901078}" srcOrd="1" destOrd="0" presId="urn:microsoft.com/office/officeart/2005/8/layout/vList6"/>
    <dgm:cxn modelId="{EFE756F3-E0B4-4A67-9719-D615B3498972}" type="presParOf" srcId="{F870845F-B9C1-428D-B1A0-9A3E2270A93D}" destId="{466679C1-7398-4B50-9141-105F587804EC}" srcOrd="2" destOrd="0" presId="urn:microsoft.com/office/officeart/2005/8/layout/vList6"/>
    <dgm:cxn modelId="{F19A3B6C-9F79-400A-868A-0838951B2317}" type="presParOf" srcId="{466679C1-7398-4B50-9141-105F587804EC}" destId="{003F8AF8-3DCE-4B0B-8380-FB13186D2C6D}" srcOrd="0" destOrd="0" presId="urn:microsoft.com/office/officeart/2005/8/layout/vList6"/>
    <dgm:cxn modelId="{A50D540F-C898-4CE0-974F-AACC98CF4B88}" type="presParOf" srcId="{466679C1-7398-4B50-9141-105F587804EC}" destId="{994FB3A2-423C-47AE-8089-B41E59EE358C}" srcOrd="1" destOrd="0" presId="urn:microsoft.com/office/officeart/2005/8/layout/vList6"/>
    <dgm:cxn modelId="{9C8832E8-7037-41B7-8E06-5BB7573A62B8}" type="presParOf" srcId="{F870845F-B9C1-428D-B1A0-9A3E2270A93D}" destId="{A55C7906-C18F-486E-BA28-0ECBB43D3DA0}" srcOrd="3" destOrd="0" presId="urn:microsoft.com/office/officeart/2005/8/layout/vList6"/>
    <dgm:cxn modelId="{14F45B6E-135B-421C-9C84-48A3B12948CE}" type="presParOf" srcId="{F870845F-B9C1-428D-B1A0-9A3E2270A93D}" destId="{685AADB7-0CA1-4805-84F4-EE7C3D53AC6B}" srcOrd="4" destOrd="0" presId="urn:microsoft.com/office/officeart/2005/8/layout/vList6"/>
    <dgm:cxn modelId="{7F4B2EAD-17FE-4C80-A346-3F89E18A308D}" type="presParOf" srcId="{685AADB7-0CA1-4805-84F4-EE7C3D53AC6B}" destId="{B35562E6-A29B-44C5-AE68-DD323DFF5060}" srcOrd="0" destOrd="0" presId="urn:microsoft.com/office/officeart/2005/8/layout/vList6"/>
    <dgm:cxn modelId="{C355FB5B-8936-4FC1-A1BF-BC564435E59E}" type="presParOf" srcId="{685AADB7-0CA1-4805-84F4-EE7C3D53AC6B}" destId="{FC86500C-06D0-4137-840B-ED09A974D31D}" srcOrd="1" destOrd="0" presId="urn:microsoft.com/office/officeart/2005/8/layout/vList6"/>
    <dgm:cxn modelId="{D0600AFD-116C-4465-9301-9AC87578586C}" type="presParOf" srcId="{F870845F-B9C1-428D-B1A0-9A3E2270A93D}" destId="{30471F42-85C6-4673-A494-0821DC852F89}" srcOrd="5" destOrd="0" presId="urn:microsoft.com/office/officeart/2005/8/layout/vList6"/>
    <dgm:cxn modelId="{01629FEC-ABE9-4CEB-A879-1EC3C2E8EF8F}" type="presParOf" srcId="{F870845F-B9C1-428D-B1A0-9A3E2270A93D}" destId="{52577ECE-27EE-4734-8EC8-470B72E9610A}" srcOrd="6" destOrd="0" presId="urn:microsoft.com/office/officeart/2005/8/layout/vList6"/>
    <dgm:cxn modelId="{E32363B1-FD1D-4686-B22F-DD51AA052D8E}" type="presParOf" srcId="{52577ECE-27EE-4734-8EC8-470B72E9610A}" destId="{F61BC6FA-E046-482F-BAA3-32AFC2EC9850}" srcOrd="0" destOrd="0" presId="urn:microsoft.com/office/officeart/2005/8/layout/vList6"/>
    <dgm:cxn modelId="{53989E13-F2B6-42EF-BEAC-F687DEF6276E}" type="presParOf" srcId="{52577ECE-27EE-4734-8EC8-470B72E9610A}" destId="{351842A7-3397-4808-B920-B7719195881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098BFB-E17A-479B-87FD-4F53D7E13173}">
      <dsp:nvSpPr>
        <dsp:cNvPr id="0" name=""/>
        <dsp:cNvSpPr/>
      </dsp:nvSpPr>
      <dsp:spPr>
        <a:xfrm>
          <a:off x="2560320" y="1153"/>
          <a:ext cx="3840480" cy="91504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34.03% reduction</a:t>
          </a:r>
          <a:endParaRPr lang="en-US" sz="1600" kern="1200" dirty="0"/>
        </a:p>
      </dsp:txBody>
      <dsp:txXfrm>
        <a:off x="2560320" y="115534"/>
        <a:ext cx="3497339" cy="686283"/>
      </dsp:txXfrm>
    </dsp:sp>
    <dsp:sp modelId="{4D6BED1D-D406-46EC-B097-9847DA002628}">
      <dsp:nvSpPr>
        <dsp:cNvPr id="0" name=""/>
        <dsp:cNvSpPr/>
      </dsp:nvSpPr>
      <dsp:spPr>
        <a:xfrm>
          <a:off x="0" y="1153"/>
          <a:ext cx="2560320" cy="9150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Travel Time</a:t>
          </a:r>
          <a:endParaRPr lang="en-US" sz="2800" kern="1200" dirty="0"/>
        </a:p>
      </dsp:txBody>
      <dsp:txXfrm>
        <a:off x="44669" y="45822"/>
        <a:ext cx="2470982" cy="825706"/>
      </dsp:txXfrm>
    </dsp:sp>
    <dsp:sp modelId="{994FB3A2-423C-47AE-8089-B41E59EE358C}">
      <dsp:nvSpPr>
        <dsp:cNvPr id="0" name=""/>
        <dsp:cNvSpPr/>
      </dsp:nvSpPr>
      <dsp:spPr>
        <a:xfrm>
          <a:off x="2560320" y="1007702"/>
          <a:ext cx="3840480" cy="91504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44.54% reduction</a:t>
          </a:r>
          <a:endParaRPr lang="en-US" sz="1600" kern="1200" dirty="0"/>
        </a:p>
      </dsp:txBody>
      <dsp:txXfrm>
        <a:off x="2560320" y="1122083"/>
        <a:ext cx="3497339" cy="686283"/>
      </dsp:txXfrm>
    </dsp:sp>
    <dsp:sp modelId="{003F8AF8-3DCE-4B0B-8380-FB13186D2C6D}">
      <dsp:nvSpPr>
        <dsp:cNvPr id="0" name=""/>
        <dsp:cNvSpPr/>
      </dsp:nvSpPr>
      <dsp:spPr>
        <a:xfrm>
          <a:off x="0" y="1007702"/>
          <a:ext cx="2560320" cy="9150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Travel Mileage</a:t>
          </a:r>
          <a:endParaRPr lang="en-US" sz="2800" kern="1200" dirty="0"/>
        </a:p>
      </dsp:txBody>
      <dsp:txXfrm>
        <a:off x="44669" y="1052371"/>
        <a:ext cx="2470982" cy="825706"/>
      </dsp:txXfrm>
    </dsp:sp>
    <dsp:sp modelId="{FC86500C-06D0-4137-840B-ED09A974D31D}">
      <dsp:nvSpPr>
        <dsp:cNvPr id="0" name=""/>
        <dsp:cNvSpPr/>
      </dsp:nvSpPr>
      <dsp:spPr>
        <a:xfrm>
          <a:off x="2560320" y="2014252"/>
          <a:ext cx="3840480" cy="91504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44.54% reduction</a:t>
          </a:r>
          <a:endParaRPr lang="en-US" sz="1600" kern="1200" dirty="0"/>
        </a:p>
      </dsp:txBody>
      <dsp:txXfrm>
        <a:off x="2560320" y="2128633"/>
        <a:ext cx="3497339" cy="686283"/>
      </dsp:txXfrm>
    </dsp:sp>
    <dsp:sp modelId="{B35562E6-A29B-44C5-AE68-DD323DFF5060}">
      <dsp:nvSpPr>
        <dsp:cNvPr id="0" name=""/>
        <dsp:cNvSpPr/>
      </dsp:nvSpPr>
      <dsp:spPr>
        <a:xfrm>
          <a:off x="0" y="2014252"/>
          <a:ext cx="2560320" cy="9150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Fuel Consumption</a:t>
          </a:r>
          <a:endParaRPr lang="en-US" sz="2800" kern="1200" dirty="0"/>
        </a:p>
      </dsp:txBody>
      <dsp:txXfrm>
        <a:off x="44669" y="2058921"/>
        <a:ext cx="2470982" cy="825706"/>
      </dsp:txXfrm>
    </dsp:sp>
    <dsp:sp modelId="{351842A7-3397-4808-B920-B7719195881E}">
      <dsp:nvSpPr>
        <dsp:cNvPr id="0" name=""/>
        <dsp:cNvSpPr/>
      </dsp:nvSpPr>
      <dsp:spPr>
        <a:xfrm>
          <a:off x="2560320" y="3020801"/>
          <a:ext cx="3840480" cy="91504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44.54% Nitrous-oxide reduction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44.54% Greenhouse gas reduction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44.54% Particulate matter reduction</a:t>
          </a:r>
          <a:endParaRPr lang="en-US" sz="1600" kern="1200" dirty="0"/>
        </a:p>
      </dsp:txBody>
      <dsp:txXfrm>
        <a:off x="2560320" y="3135182"/>
        <a:ext cx="3497339" cy="686283"/>
      </dsp:txXfrm>
    </dsp:sp>
    <dsp:sp modelId="{F61BC6FA-E046-482F-BAA3-32AFC2EC9850}">
      <dsp:nvSpPr>
        <dsp:cNvPr id="0" name=""/>
        <dsp:cNvSpPr/>
      </dsp:nvSpPr>
      <dsp:spPr>
        <a:xfrm>
          <a:off x="0" y="3020801"/>
          <a:ext cx="2560320" cy="9150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Emissions</a:t>
          </a:r>
          <a:endParaRPr lang="en-US" sz="2800" kern="1200" dirty="0"/>
        </a:p>
      </dsp:txBody>
      <dsp:txXfrm>
        <a:off x="44669" y="3065470"/>
        <a:ext cx="2470982" cy="8257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E3A9BE-253F-4E7E-AA26-E8C6E2F5DC44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E15E0-12D9-4E81-B544-19D8E645D8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162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EE15E0-12D9-4E81-B544-19D8E645D8E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EE15E0-12D9-4E81-B544-19D8E645D8E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EE15E0-12D9-4E81-B544-19D8E645D8E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EE15E0-12D9-4E81-B544-19D8E645D8E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EE15E0-12D9-4E81-B544-19D8E645D8E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Optimizing Shuttle Services Between UW and</a:t>
            </a:r>
            <a:r>
              <a:rPr lang="en-US" baseline="0" dirty="0" smtClean="0"/>
              <a:t> </a:t>
            </a:r>
            <a:r>
              <a:rPr lang="en-US" dirty="0" smtClean="0"/>
              <a:t>Hutchinson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EE15E0-12D9-4E81-B544-19D8E645D8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690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EE15E0-12D9-4E81-B544-19D8E645D8E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Harborview Medical Center (HMC)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South Lake Union (SLU)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EE15E0-12D9-4E81-B544-19D8E645D8E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EE15E0-12D9-4E81-B544-19D8E645D8E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EE15E0-12D9-4E81-B544-19D8E645D8E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EE15E0-12D9-4E81-B544-19D8E645D8E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EE15E0-12D9-4E81-B544-19D8E645D8E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EE15E0-12D9-4E81-B544-19D8E645D8E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E753036-E75A-48D6-B696-C61642294A41}" type="datetime1">
              <a:rPr lang="en-US" smtClean="0"/>
              <a:pPr/>
              <a:t>12/5/2011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E5393C-D8EE-41DE-9C4E-AEECCA5A5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A92D-C8E2-446F-A36B-DB18165EECDB}" type="datetime1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5393C-D8EE-41DE-9C4E-AEECCA5A5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5D8BC93-91CB-41DF-A3C8-046CBDC94D20}" type="datetime1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DE5393C-D8EE-41DE-9C4E-AEECCA5A5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79EBC-CB0C-46AB-89B3-45300FA85AC2}" type="datetime1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E5393C-D8EE-41DE-9C4E-AEECCA5A50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DB0B4-A059-42D8-B596-52ACE0201D1F}" type="datetime1">
              <a:rPr lang="en-US" smtClean="0"/>
              <a:pPr/>
              <a:t>12/5/2011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DE5393C-D8EE-41DE-9C4E-AEECCA5A50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32E5956-D41A-4A76-8E76-C3A76AD7F62B}" type="datetime1">
              <a:rPr lang="en-US" smtClean="0"/>
              <a:pPr/>
              <a:t>12/5/2011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DE5393C-D8EE-41DE-9C4E-AEECCA5A50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97DE8CF-B7C9-4ED8-89D3-024BE1BBD644}" type="datetime1">
              <a:rPr lang="en-US" smtClean="0"/>
              <a:pPr/>
              <a:t>12/5/2011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DE5393C-D8EE-41DE-9C4E-AEECCA5A50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0CF08-13D7-4716-8A68-D67521B9FD9B}" type="datetime1">
              <a:rPr lang="en-US" smtClean="0"/>
              <a:pPr/>
              <a:t>12/5/2011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E5393C-D8EE-41DE-9C4E-AEECCA5A5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1FBC-EF8D-4ADE-AA3E-030C89C51740}" type="datetime1">
              <a:rPr lang="en-US" smtClean="0"/>
              <a:pPr/>
              <a:t>12/5/2011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E5393C-D8EE-41DE-9C4E-AEECCA5A5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86869-3916-4EEF-95AD-ED8CDC366778}" type="datetime1">
              <a:rPr lang="en-US" smtClean="0"/>
              <a:pPr/>
              <a:t>12/5/2011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E5393C-D8EE-41DE-9C4E-AEECCA5A50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CEE2C73-E1A8-48D8-B630-D32ECEDE6795}" type="datetime1">
              <a:rPr lang="en-US" smtClean="0"/>
              <a:pPr/>
              <a:t>12/5/2011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DE5393C-D8EE-41DE-9C4E-AEECCA5A50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3407F8C-FDCB-444C-8F1C-D0FDA2903763}" type="datetime1">
              <a:rPr lang="en-US" smtClean="0"/>
              <a:pPr/>
              <a:t>12/5/2011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DE5393C-D8EE-41DE-9C4E-AEECCA5A5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ashington.edu/facilities/transportation/uwshuttles/SouthLakeUnionShuttle/stopLocations" TargetMode="External"/><Relationship Id="rId2" Type="http://schemas.openxmlformats.org/officeDocument/2006/relationships/hyperlink" Target="http://fuelgaugereport.aaa.com/?redirectto=http://fuelgaugereport.opisnet.com/index.as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agda.lib.washington.edu/data/geography/wa_cities/seattle/index.html" TargetMode="External"/><Relationship Id="rId4" Type="http://schemas.openxmlformats.org/officeDocument/2006/relationships/hyperlink" Target="http://www.fhcrc.org/about/visitor/shuttles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3352800"/>
            <a:ext cx="6477000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Optimizing Shuttle Services Between UW and</a:t>
            </a:r>
            <a:br>
              <a:rPr lang="en-US" dirty="0" smtClean="0"/>
            </a:br>
            <a:r>
              <a:rPr lang="en-US" dirty="0" smtClean="0"/>
              <a:t>Hutchinson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i="1" dirty="0" err="1"/>
              <a:t>Xiaolei</a:t>
            </a:r>
            <a:r>
              <a:rPr lang="en-US" i="1" dirty="0"/>
              <a:t> Ma, Sa Xiao, Yihong Wang, </a:t>
            </a:r>
            <a:r>
              <a:rPr lang="en-US" i="1" dirty="0" err="1"/>
              <a:t>Quanxin</a:t>
            </a:r>
            <a:r>
              <a:rPr lang="en-US" i="1" dirty="0"/>
              <a:t> Mao </a:t>
            </a:r>
          </a:p>
          <a:p>
            <a:r>
              <a:rPr lang="en-US" dirty="0" smtClean="0"/>
              <a:t>Dec 5, 2011 CEE 424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5393C-D8EE-41DE-9C4E-AEECCA5A50F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ArcGIS:  Network Analyst Route Optimization</a:t>
            </a:r>
          </a:p>
          <a:p>
            <a:pPr marL="880110" lvl="1" indent="-514350">
              <a:buNone/>
            </a:pPr>
            <a:r>
              <a:rPr lang="en-US" dirty="0" smtClean="0"/>
              <a:t>Assumptions</a:t>
            </a:r>
          </a:p>
          <a:p>
            <a:pPr marL="1200150" lvl="2" indent="-514350">
              <a:buFont typeface="+mj-lt"/>
              <a:buAutoNum type="romanUcPeriod"/>
            </a:pPr>
            <a:r>
              <a:rPr lang="en-US" sz="2400" dirty="0" smtClean="0"/>
              <a:t>Optimization based on shortest travel time</a:t>
            </a:r>
          </a:p>
          <a:p>
            <a:pPr marL="1200150" lvl="2" indent="-514350">
              <a:buFont typeface="+mj-lt"/>
              <a:buAutoNum type="romanUcPeriod"/>
            </a:pPr>
            <a:r>
              <a:rPr lang="en-US" sz="2400" dirty="0" smtClean="0"/>
              <a:t>Time-of-day effect simplified</a:t>
            </a:r>
          </a:p>
          <a:p>
            <a:pPr marL="1200150" lvl="2" indent="-514350">
              <a:buFont typeface="+mj-lt"/>
              <a:buAutoNum type="romanUcPeriod"/>
            </a:pPr>
            <a:r>
              <a:rPr lang="en-US" sz="2400" dirty="0" smtClean="0"/>
              <a:t>2-minute Stop time</a:t>
            </a:r>
          </a:p>
          <a:p>
            <a:pPr marL="1200150" lvl="2" indent="-514350">
              <a:buFont typeface="+mj-lt"/>
              <a:buAutoNum type="romanUcPeriod"/>
            </a:pPr>
            <a:r>
              <a:rPr lang="en-US" sz="2400" dirty="0" smtClean="0"/>
              <a:t>Headway neglected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DE5393C-D8EE-41DE-9C4E-AEECCA5A50F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5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3200" dirty="0" smtClean="0"/>
              <a:t>Divided stops into two Service Areas </a:t>
            </a:r>
          </a:p>
          <a:p>
            <a:pPr marL="1051560" lvl="2" indent="-457200">
              <a:buFont typeface="Wingdings" pitchFamily="2" charset="2"/>
              <a:buChar char="q"/>
            </a:pPr>
            <a:r>
              <a:rPr lang="en-US" sz="2400" dirty="0" smtClean="0"/>
              <a:t>Use SR-520 Bridge as cutoff</a:t>
            </a:r>
          </a:p>
          <a:p>
            <a:pPr marL="1565910" lvl="3" indent="-514350"/>
            <a:r>
              <a:rPr lang="en-US" sz="2400" dirty="0" smtClean="0"/>
              <a:t>UW Loop</a:t>
            </a:r>
          </a:p>
          <a:p>
            <a:pPr marL="1565910" lvl="3" indent="-514350"/>
            <a:r>
              <a:rPr lang="en-US" sz="2400" dirty="0" smtClean="0"/>
              <a:t>Downtown Loop</a:t>
            </a:r>
          </a:p>
          <a:p>
            <a:pPr marL="1565910" lvl="3" indent="-514350"/>
            <a:r>
              <a:rPr lang="en-US" sz="2400" dirty="0" smtClean="0"/>
              <a:t>Express Shuttle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DE5393C-D8EE-41DE-9C4E-AEECCA5A50F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DE5393C-D8EE-41DE-9C4E-AEECCA5A50F9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44824"/>
            <a:ext cx="6905988" cy="4552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425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DE5393C-D8EE-41DE-9C4E-AEECCA5A50F9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191233387"/>
              </p:ext>
            </p:extLst>
          </p:nvPr>
        </p:nvGraphicFramePr>
        <p:xfrm>
          <a:off x="1752600" y="1752600"/>
          <a:ext cx="6400800" cy="393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095500"/>
            <a:ext cx="8153400" cy="2667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sz="3200" dirty="0" smtClean="0"/>
              <a:t>Simplify the routes </a:t>
            </a:r>
          </a:p>
          <a:p>
            <a:pPr>
              <a:buFont typeface="Wingdings" pitchFamily="2" charset="2"/>
              <a:buChar char="q"/>
            </a:pPr>
            <a:endParaRPr lang="en-US" b="1" dirty="0" smtClean="0"/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Reduce costs</a:t>
            </a:r>
          </a:p>
          <a:p>
            <a:pPr>
              <a:buFont typeface="Wingdings" pitchFamily="2" charset="2"/>
              <a:buChar char="q"/>
            </a:pPr>
            <a:endParaRPr lang="en-US" b="1" dirty="0"/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Reduce emissions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DE5393C-D8EE-41DE-9C4E-AEECCA5A50F9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507700"/>
            <a:ext cx="3089652" cy="308965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400" dirty="0"/>
              <a:t>1. King County CKGIS Center. Web. 21 Nov 2011. </a:t>
            </a:r>
            <a:r>
              <a:rPr lang="en-US" sz="2400" u="sng" dirty="0">
                <a:solidFill>
                  <a:srgbClr val="FFC000"/>
                </a:solidFill>
              </a:rPr>
              <a:t>http://www5.kingcounty.gov/gisdataportal/Default.aspx</a:t>
            </a:r>
          </a:p>
          <a:p>
            <a:pPr marL="0" indent="0">
              <a:buNone/>
            </a:pPr>
            <a:r>
              <a:rPr lang="en-US" sz="2400" dirty="0"/>
              <a:t>2. “UW Shuttles: South Lake Union Shuttle.” University of Washington Facilities Services. Web. 21 Nov 2011.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u="sng" dirty="0">
                <a:solidFill>
                  <a:srgbClr val="FFC000"/>
                </a:solidFill>
              </a:rPr>
              <a:t>http://www.washington.edu/facilities/transportation/uwshuttles/SouthLakeUnionShuttle</a:t>
            </a:r>
          </a:p>
          <a:p>
            <a:pPr marL="0" indent="0">
              <a:buNone/>
            </a:pPr>
            <a:r>
              <a:rPr lang="en-US" sz="2400" dirty="0"/>
              <a:t>3. “Shuttles: FHCRC to U University of Washington Medical Center.” Fred </a:t>
            </a:r>
            <a:r>
              <a:rPr lang="en-US" sz="2400" dirty="0" smtClean="0"/>
              <a:t>Hutchinson </a:t>
            </a:r>
            <a:r>
              <a:rPr lang="en-US" sz="2400" dirty="0"/>
              <a:t>Cancer Research Center. Web. 21 Nov 2011.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u="sng" dirty="0">
                <a:solidFill>
                  <a:srgbClr val="FFC000"/>
                </a:solidFill>
              </a:rPr>
              <a:t>http://www.fhcrc.org/about/visitor/shuttles/fh-uw.html</a:t>
            </a:r>
          </a:p>
          <a:p>
            <a:pPr marL="0" indent="0">
              <a:buNone/>
            </a:pPr>
            <a:r>
              <a:rPr lang="en-US" sz="2400" dirty="0" smtClean="0"/>
              <a:t>4. </a:t>
            </a:r>
            <a:r>
              <a:rPr lang="en-US" sz="2400" dirty="0"/>
              <a:t>“Green Vehicle Guide | US EPA." US Environmental Protection Agency. Web. 21 Nov </a:t>
            </a:r>
            <a:r>
              <a:rPr lang="en-US" sz="2400" dirty="0" smtClean="0"/>
              <a:t>2011. </a:t>
            </a:r>
            <a:r>
              <a:rPr lang="en-US" sz="2400" u="sng" dirty="0">
                <a:solidFill>
                  <a:srgbClr val="FFC000"/>
                </a:solidFill>
              </a:rPr>
              <a:t>http://www.epa.gov/greenvehicles/Index.do</a:t>
            </a:r>
          </a:p>
          <a:p>
            <a:pPr marL="0" indent="0">
              <a:buNone/>
            </a:pPr>
            <a:r>
              <a:rPr lang="en-US" sz="2400" dirty="0" smtClean="0"/>
              <a:t>5. “Current State Fuel Prices.” AAA’s Daily Fuel Gauge Report. Web. 21 Nov 2011. </a:t>
            </a:r>
            <a:r>
              <a:rPr lang="en-US" sz="2400" u="sng" dirty="0" smtClean="0">
                <a:hlinkClick r:id="rId2"/>
              </a:rPr>
              <a:t>http://fuelgaugereport.aaa.com/?redirectto=http://fuelgaugereport.opisnet.com/index.asp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6</a:t>
            </a:r>
            <a:r>
              <a:rPr lang="en-US" sz="2400" dirty="0"/>
              <a:t>. UW shuttle:</a:t>
            </a:r>
          </a:p>
          <a:p>
            <a:pPr marL="0" indent="0">
              <a:buNone/>
            </a:pPr>
            <a:r>
              <a:rPr lang="en-US" sz="2400" u="sng" dirty="0">
                <a:hlinkClick r:id="rId3"/>
              </a:rPr>
              <a:t>http://www.washington.edu/facilities/transportation/uwshuttles/SouthLakeUnionShuttle/stopLocations</a:t>
            </a:r>
            <a:endParaRPr lang="en-US" sz="2400" dirty="0"/>
          </a:p>
          <a:p>
            <a:pPr marL="0" lvl="0" indent="0">
              <a:buNone/>
            </a:pPr>
            <a:r>
              <a:rPr lang="en-US" sz="2400" dirty="0"/>
              <a:t>Fred </a:t>
            </a:r>
            <a:r>
              <a:rPr lang="en-US" sz="2400" dirty="0" smtClean="0"/>
              <a:t>Hutchinson </a:t>
            </a:r>
            <a:r>
              <a:rPr lang="en-US" sz="2400" dirty="0"/>
              <a:t>Cancer Research Center:</a:t>
            </a:r>
          </a:p>
          <a:p>
            <a:pPr marL="0" indent="0">
              <a:buNone/>
            </a:pPr>
            <a:r>
              <a:rPr lang="en-US" sz="2400" u="sng" dirty="0">
                <a:hlinkClick r:id="rId4"/>
              </a:rPr>
              <a:t>http://www.fhcrc.org/about/visitor/shuttles/</a:t>
            </a:r>
            <a:endParaRPr lang="en-US" sz="2400" dirty="0"/>
          </a:p>
          <a:p>
            <a:pPr marL="0" lvl="0" indent="0">
              <a:buNone/>
            </a:pPr>
            <a:r>
              <a:rPr lang="en-US" sz="2400" dirty="0"/>
              <a:t>Seattle Arterial </a:t>
            </a:r>
          </a:p>
          <a:p>
            <a:pPr marL="0" indent="0">
              <a:buNone/>
            </a:pPr>
            <a:r>
              <a:rPr lang="en-US" sz="2400" u="sng" dirty="0">
                <a:hlinkClick r:id="rId5"/>
              </a:rPr>
              <a:t>https://wagda.lib.washington.edu/data/geography/wa_cities/seattle/index.html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DE5393C-D8EE-41DE-9C4E-AEECCA5A50F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DE5393C-D8EE-41DE-9C4E-AEECCA5A50F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en-US" sz="7200" dirty="0" smtClean="0"/>
              <a:t>Q&amp;A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DE5393C-D8EE-41DE-9C4E-AEECCA5A50F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Objectives</a:t>
            </a:r>
          </a:p>
          <a:p>
            <a:r>
              <a:rPr lang="en-US" dirty="0" smtClean="0"/>
              <a:t>Data </a:t>
            </a:r>
          </a:p>
          <a:p>
            <a:r>
              <a:rPr lang="en-US" dirty="0" smtClean="0"/>
              <a:t>Analysis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Conclusion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3124200"/>
            <a:ext cx="3731917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1600200"/>
            <a:ext cx="153865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Two Shuttle Service Providers:</a:t>
            </a:r>
          </a:p>
          <a:p>
            <a:pPr lvl="1"/>
            <a:r>
              <a:rPr lang="en-US" dirty="0"/>
              <a:t>University of Washington Medical </a:t>
            </a:r>
            <a:r>
              <a:rPr lang="en-US" dirty="0" smtClean="0"/>
              <a:t>Center</a:t>
            </a:r>
          </a:p>
          <a:p>
            <a:pPr lvl="2"/>
            <a:r>
              <a:rPr lang="en-US" dirty="0" smtClean="0"/>
              <a:t>Two Routes: </a:t>
            </a:r>
          </a:p>
          <a:p>
            <a:pPr lvl="3"/>
            <a:r>
              <a:rPr lang="en-US" dirty="0" smtClean="0"/>
              <a:t>UWMC</a:t>
            </a:r>
            <a:r>
              <a:rPr lang="en-US" dirty="0"/>
              <a:t> → </a:t>
            </a:r>
            <a:r>
              <a:rPr lang="en-US" dirty="0" smtClean="0"/>
              <a:t>SLU</a:t>
            </a:r>
          </a:p>
          <a:p>
            <a:pPr lvl="3"/>
            <a:r>
              <a:rPr lang="en-US" dirty="0" smtClean="0"/>
              <a:t>SLU</a:t>
            </a:r>
            <a:r>
              <a:rPr lang="en-US" dirty="0"/>
              <a:t> → </a:t>
            </a:r>
            <a:r>
              <a:rPr lang="en-US" dirty="0" smtClean="0"/>
              <a:t>HMC</a:t>
            </a:r>
            <a:endParaRPr lang="en-US" dirty="0"/>
          </a:p>
          <a:p>
            <a:pPr lvl="1"/>
            <a:r>
              <a:rPr lang="en-US" dirty="0"/>
              <a:t>Fred Hutchinson Cancer Research </a:t>
            </a:r>
            <a:r>
              <a:rPr lang="en-US" dirty="0" smtClean="0"/>
              <a:t>Center</a:t>
            </a:r>
          </a:p>
          <a:p>
            <a:pPr lvl="2"/>
            <a:r>
              <a:rPr lang="en-US" dirty="0" smtClean="0"/>
              <a:t>Two </a:t>
            </a:r>
            <a:r>
              <a:rPr lang="en-US" dirty="0"/>
              <a:t>Routes: </a:t>
            </a:r>
            <a:endParaRPr lang="en-US" dirty="0" smtClean="0"/>
          </a:p>
          <a:p>
            <a:pPr lvl="3"/>
            <a:r>
              <a:rPr lang="en-US" dirty="0" smtClean="0"/>
              <a:t>Hutchinson </a:t>
            </a:r>
            <a:r>
              <a:rPr lang="en-US" dirty="0"/>
              <a:t>→ </a:t>
            </a:r>
            <a:r>
              <a:rPr lang="en-US" dirty="0" smtClean="0"/>
              <a:t>UWMC</a:t>
            </a:r>
          </a:p>
          <a:p>
            <a:pPr lvl="3"/>
            <a:r>
              <a:rPr lang="en-US" dirty="0" smtClean="0"/>
              <a:t>SCCA</a:t>
            </a:r>
            <a:r>
              <a:rPr lang="en-US" dirty="0"/>
              <a:t> → </a:t>
            </a:r>
            <a:r>
              <a:rPr lang="en-US" dirty="0" smtClean="0"/>
              <a:t>Seattle </a:t>
            </a:r>
            <a:r>
              <a:rPr lang="en-US" dirty="0"/>
              <a:t>Children's Hospital 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DE5393C-D8EE-41DE-9C4E-AEECCA5A50F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Original Shuttle Service Routes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DE5393C-D8EE-41DE-9C4E-AEECCA5A50F9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894" y="1633263"/>
            <a:ext cx="7778262" cy="5087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Goals:</a:t>
            </a:r>
            <a:endParaRPr lang="en-US" dirty="0"/>
          </a:p>
          <a:p>
            <a:pPr lvl="1"/>
            <a:r>
              <a:rPr lang="en-US" dirty="0"/>
              <a:t>Reduce total travel time</a:t>
            </a:r>
          </a:p>
          <a:p>
            <a:pPr lvl="1"/>
            <a:r>
              <a:rPr lang="en-US" dirty="0"/>
              <a:t>Reduce fuel cost</a:t>
            </a:r>
          </a:p>
          <a:p>
            <a:pPr lvl="1"/>
            <a:r>
              <a:rPr lang="en-US" dirty="0"/>
              <a:t>Reduce emissions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DE5393C-D8EE-41DE-9C4E-AEECCA5A50F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3886200" y="2667000"/>
            <a:ext cx="228600" cy="838200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37185" y="2839878"/>
            <a:ext cx="381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Reduce total mileages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7953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Seattle Arterial Street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Shuttle Stop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Fuel Price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EPA Emission Data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DE5393C-D8EE-41DE-9C4E-AEECCA5A50F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19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Import stop locations data into the map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Stops locations are collected from Google Maps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/>
              <a:t>Projection Transformation </a:t>
            </a:r>
          </a:p>
          <a:p>
            <a:pPr marL="365760" lvl="1" indent="0">
              <a:buNone/>
            </a:pPr>
            <a:r>
              <a:rPr lang="en-US" sz="2000" dirty="0" smtClean="0"/>
              <a:t>    </a:t>
            </a:r>
            <a:r>
              <a:rPr lang="en-US" sz="2400" dirty="0" smtClean="0"/>
              <a:t>Geographic Coordinated</a:t>
            </a:r>
            <a:r>
              <a:rPr lang="en-US" sz="2400" dirty="0"/>
              <a:t> → </a:t>
            </a:r>
            <a:r>
              <a:rPr lang="en-US" sz="2400" dirty="0" smtClean="0"/>
              <a:t>Projected Coordinated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DE5393C-D8EE-41DE-9C4E-AEECCA5A50F9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750" y="3650078"/>
            <a:ext cx="5875450" cy="2731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Speed Classification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DE5393C-D8EE-41DE-9C4E-AEECCA5A50F9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209800"/>
            <a:ext cx="6607152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96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Shuttle Stops Optimization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Create </a:t>
            </a:r>
            <a:r>
              <a:rPr lang="en-US" sz="2400" dirty="0"/>
              <a:t>a buffer with 150 meters around each </a:t>
            </a:r>
            <a:r>
              <a:rPr lang="en-US" sz="2400" dirty="0" smtClean="0"/>
              <a:t>stop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Merge overlapped stops into one stop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DE5393C-D8EE-41DE-9C4E-AEECCA5A50F9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1547664" y="3172544"/>
            <a:ext cx="594360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4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931</TotalTime>
  <Words>420</Words>
  <Application>Microsoft Office PowerPoint</Application>
  <PresentationFormat>On-screen Show (4:3)</PresentationFormat>
  <Paragraphs>121</Paragraphs>
  <Slides>16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Median</vt:lpstr>
      <vt:lpstr>Optimizing Shuttle Services Between UW and Hutchinson  </vt:lpstr>
      <vt:lpstr>Outline</vt:lpstr>
      <vt:lpstr>Objectives </vt:lpstr>
      <vt:lpstr>Original Shuttle Service Routes</vt:lpstr>
      <vt:lpstr>Objectives </vt:lpstr>
      <vt:lpstr>Data</vt:lpstr>
      <vt:lpstr>Analysis</vt:lpstr>
      <vt:lpstr>Analysis</vt:lpstr>
      <vt:lpstr>Analysis</vt:lpstr>
      <vt:lpstr>Analysis</vt:lpstr>
      <vt:lpstr>Results</vt:lpstr>
      <vt:lpstr>Results</vt:lpstr>
      <vt:lpstr>Results</vt:lpstr>
      <vt:lpstr>Conclusion</vt:lpstr>
      <vt:lpstr>Resources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Optimizing Shuttle Services to Medical research centers in south lake union</dc:title>
  <dc:creator>Cole Monkey</dc:creator>
  <cp:lastModifiedBy>xiaosa</cp:lastModifiedBy>
  <cp:revision>135</cp:revision>
  <dcterms:created xsi:type="dcterms:W3CDTF">2010-05-31T21:25:57Z</dcterms:created>
  <dcterms:modified xsi:type="dcterms:W3CDTF">2011-12-05T19:09:30Z</dcterms:modified>
</cp:coreProperties>
</file>