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2"/>
  </p:sldMasterIdLst>
  <p:sldIdLst>
    <p:sldId id="256" r:id="rId3"/>
    <p:sldId id="261" r:id="rId4"/>
    <p:sldId id="262" r:id="rId5"/>
    <p:sldId id="257" r:id="rId6"/>
    <p:sldId id="263" r:id="rId7"/>
    <p:sldId id="266" r:id="rId8"/>
    <p:sldId id="264" r:id="rId9"/>
    <p:sldId id="269" r:id="rId10"/>
    <p:sldId id="270" r:id="rId11"/>
    <p:sldId id="271" r:id="rId1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-1956" y="-49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2" Type="http://schemas.openxmlformats.org/officeDocument/2006/relationships/slideMaster" Target="slideMasters/slideMaster1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1A0C70-2694-460C-80F1-4BF10E80BE9B}" type="datetimeFigureOut">
              <a:rPr lang="en-US"/>
              <a:pPr>
                <a:defRPr/>
              </a:pPr>
              <a:t>12/4/2011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F4C19F-B44D-4035-827E-C4F9479107C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cover dir="l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A4C64B-E719-44F7-89BD-6F142EBA48BA}" type="datetimeFigureOut">
              <a:rPr lang="en-US"/>
              <a:pPr>
                <a:defRPr/>
              </a:pPr>
              <a:t>12/4/2011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B98930-75DB-45F6-B038-8BEFAA5B999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cover dir="l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DD6545-F51A-45CA-A9C3-ABF6B3258E31}" type="datetimeFigureOut">
              <a:rPr lang="en-US"/>
              <a:pPr>
                <a:defRPr/>
              </a:pPr>
              <a:t>12/4/2011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AE2DA5-2B5D-48DA-AD67-3B5A53EB6DF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cover dir="l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C23C40-409C-4575-A828-6166FB46A99D}" type="datetimeFigureOut">
              <a:rPr lang="en-US"/>
              <a:pPr>
                <a:defRPr/>
              </a:pPr>
              <a:t>12/4/2011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8D029E-02C9-4A59-9E0C-68E68CAD6B5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cover dir="l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29F76C-2DBF-43F2-A505-F184BDCA5867}" type="datetimeFigureOut">
              <a:rPr lang="en-US"/>
              <a:pPr>
                <a:defRPr/>
              </a:pPr>
              <a:t>12/4/2011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DB1CA9-3B7D-4E3E-A236-A0331741C0B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cover dir="l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3505F5-6892-4B83-B23C-5B340884BC58}" type="datetimeFigureOut">
              <a:rPr lang="en-US"/>
              <a:pPr>
                <a:defRPr/>
              </a:pPr>
              <a:t>12/4/2011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D6720B-7999-4402-8B3F-D88312BE06E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cover dir="l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9370A3-CFC6-4C40-B66A-CD847FF96BE5}" type="datetimeFigureOut">
              <a:rPr lang="en-US"/>
              <a:pPr>
                <a:defRPr/>
              </a:pPr>
              <a:t>12/4/2011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A91E86-3F6C-453A-8FAC-C5E528BB504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cover dir="l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7597D5-7DAC-4A65-8107-2235642653BA}" type="datetimeFigureOut">
              <a:rPr lang="en-US"/>
              <a:pPr>
                <a:defRPr/>
              </a:pPr>
              <a:t>12/4/2011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8BF1FD-4622-4CF3-AEB6-A4FA4CA7BBA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cover dir="l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A727C4-56E5-4F42-8E85-2646A2D669C4}" type="datetimeFigureOut">
              <a:rPr lang="en-US"/>
              <a:pPr>
                <a:defRPr/>
              </a:pPr>
              <a:t>12/4/2011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5C6C05-D345-4A8F-915E-ABF39F5E3B4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cover dir="l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8AED00-12C6-4508-829E-A817CF004EF5}" type="datetimeFigureOut">
              <a:rPr lang="en-US"/>
              <a:pPr>
                <a:defRPr/>
              </a:pPr>
              <a:t>12/4/2011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B84472-4A62-4808-9426-3BF391A3482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cover dir="l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E549FB-E971-461A-91E6-2CBBE95A3406}" type="datetimeFigureOut">
              <a:rPr lang="en-US"/>
              <a:pPr>
                <a:defRPr/>
              </a:pPr>
              <a:t>12/4/2011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C2AB17-0FA7-400B-83A0-DC9E4A15B06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cover dir="l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t="-48000" b="-4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6" descr="darkaurora.png"/>
          <p:cNvPicPr>
            <a:picLocks noChangeAspect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7409ECAA-CB94-4A73-A047-21F628D5A97E}" type="datetimeFigureOut">
              <a:rPr lang="en-US"/>
              <a:pPr>
                <a:defRPr/>
              </a:pPr>
              <a:t>12/4/2011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86CD091C-B60C-499A-9FB7-409D79B8B99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cover dir="lu"/>
  </p:transition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1218raymond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2438400" y="6858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533400" y="304800"/>
            <a:ext cx="86106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 smtClean="0">
                <a:ln w="44450">
                  <a:solidFill>
                    <a:schemeClr val="tx1"/>
                  </a:solidFill>
                </a:ln>
                <a:solidFill>
                  <a:schemeClr val="bg1"/>
                </a:solidFill>
                <a:latin typeface="Comic Sans MS" pitchFamily="66" charset="0"/>
              </a:rPr>
              <a:t>SEATTLE SNOW/ICE BUS </a:t>
            </a:r>
            <a:r>
              <a:rPr lang="en-US" sz="6000" b="1" dirty="0" smtClean="0">
                <a:ln w="44450">
                  <a:solidFill>
                    <a:schemeClr val="tx1"/>
                  </a:solidFill>
                </a:ln>
                <a:solidFill>
                  <a:schemeClr val="bg1"/>
                </a:solidFill>
                <a:latin typeface="Comic Sans MS" pitchFamily="66" charset="0"/>
              </a:rPr>
              <a:t>REROUTES</a:t>
            </a:r>
            <a:endParaRPr lang="en-US" sz="6000" b="1" dirty="0">
              <a:ln w="44450">
                <a:solidFill>
                  <a:schemeClr val="tx1"/>
                </a:solidFill>
              </a:ln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62000" y="5943600"/>
            <a:ext cx="7239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Presented By : Henry Wright, Haoua Sereme, Lokman Ouijdani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831975"/>
          </a:xfrm>
        </p:spPr>
        <p:txBody>
          <a:bodyPr/>
          <a:lstStyle/>
          <a:p>
            <a:r>
              <a:rPr lang="en-US" sz="4800" dirty="0" smtClean="0">
                <a:solidFill>
                  <a:schemeClr val="bg2">
                    <a:lumMod val="75000"/>
                  </a:schemeClr>
                </a:solidFill>
              </a:rPr>
              <a:t>Questions ?</a:t>
            </a:r>
            <a:endParaRPr lang="en-US" sz="4800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8929947"/>
      </p:ext>
    </p:extLst>
  </p:cSld>
  <p:clrMapOvr>
    <a:masterClrMapping/>
  </p:clrMapOvr>
  <p:transition>
    <p:cover dir="l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5400" dirty="0" smtClean="0">
                <a:solidFill>
                  <a:schemeClr val="bg2">
                    <a:lumMod val="75000"/>
                  </a:schemeClr>
                </a:solidFill>
              </a:rPr>
              <a:t>Objectives</a:t>
            </a:r>
            <a:endParaRPr lang="en-US" sz="5400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en-US" sz="3100" dirty="0" smtClean="0">
                <a:solidFill>
                  <a:schemeClr val="bg2">
                    <a:lumMod val="75000"/>
                  </a:schemeClr>
                </a:solidFill>
              </a:rPr>
              <a:t>    </a:t>
            </a:r>
            <a:endParaRPr lang="en-US" sz="3100" dirty="0" smtClean="0">
              <a:solidFill>
                <a:schemeClr val="bg2">
                  <a:lumMod val="75000"/>
                </a:schemeClr>
              </a:solidFill>
            </a:endParaRPr>
          </a:p>
          <a:p>
            <a:pPr algn="ctr">
              <a:buNone/>
            </a:pPr>
            <a:endParaRPr lang="en-US" sz="3100" dirty="0" smtClean="0">
              <a:solidFill>
                <a:schemeClr val="bg2">
                  <a:lumMod val="75000"/>
                </a:schemeClr>
              </a:solidFill>
            </a:endParaRPr>
          </a:p>
          <a:p>
            <a:pPr algn="ctr">
              <a:buNone/>
            </a:pPr>
            <a:r>
              <a:rPr lang="en-US" sz="4400" dirty="0" smtClean="0">
                <a:solidFill>
                  <a:schemeClr val="bg2">
                    <a:lumMod val="75000"/>
                  </a:schemeClr>
                </a:solidFill>
              </a:rPr>
              <a:t>Design alternative safer snow/ice routes for king county metro buses</a:t>
            </a:r>
            <a:endParaRPr lang="en-US" sz="4400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ransition>
    <p:cover dir="l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4800" dirty="0" smtClean="0">
                <a:solidFill>
                  <a:schemeClr val="bg2">
                    <a:lumMod val="75000"/>
                  </a:schemeClr>
                </a:solidFill>
              </a:rPr>
              <a:t>Scope</a:t>
            </a:r>
            <a:endParaRPr lang="en-US" sz="4800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2">
                    <a:lumMod val="75000"/>
                  </a:schemeClr>
                </a:solidFill>
              </a:rPr>
              <a:t>Daily </a:t>
            </a:r>
            <a:r>
              <a:rPr lang="en-US" dirty="0" smtClean="0">
                <a:solidFill>
                  <a:schemeClr val="bg2">
                    <a:lumMod val="75000"/>
                  </a:schemeClr>
                </a:solidFill>
              </a:rPr>
              <a:t>ridership average is 375,000 people</a:t>
            </a:r>
          </a:p>
          <a:p>
            <a:r>
              <a:rPr lang="en-US" dirty="0" smtClean="0">
                <a:solidFill>
                  <a:schemeClr val="bg2">
                    <a:lumMod val="75000"/>
                  </a:schemeClr>
                </a:solidFill>
              </a:rPr>
              <a:t>174 out of 379 </a:t>
            </a:r>
            <a:r>
              <a:rPr lang="en-US" dirty="0" smtClean="0">
                <a:solidFill>
                  <a:schemeClr val="bg2">
                    <a:lumMod val="75000"/>
                  </a:schemeClr>
                </a:solidFill>
              </a:rPr>
              <a:t>bus routes go through steep slopes</a:t>
            </a:r>
          </a:p>
          <a:p>
            <a:r>
              <a:rPr lang="en-US" dirty="0">
                <a:solidFill>
                  <a:schemeClr val="bg2">
                    <a:lumMod val="75000"/>
                  </a:schemeClr>
                </a:solidFill>
              </a:rPr>
              <a:t>Freezing temperatures are reached 60 days per year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ransition>
    <p:cover dir="l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bg2">
                    <a:lumMod val="75000"/>
                  </a:schemeClr>
                </a:solidFill>
              </a:rPr>
              <a:t>Important issues	</a:t>
            </a:r>
            <a:endParaRPr lang="en-US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u="sng" dirty="0" smtClean="0">
                <a:solidFill>
                  <a:schemeClr val="bg2">
                    <a:lumMod val="75000"/>
                  </a:schemeClr>
                </a:solidFill>
              </a:rPr>
              <a:t>Features to avoid:</a:t>
            </a:r>
          </a:p>
          <a:p>
            <a:pPr eaLnBrk="1" fontAlgn="auto" hangingPunct="1">
              <a:spcAft>
                <a:spcPts val="0"/>
              </a:spcAft>
              <a:buFontTx/>
              <a:buChar char="-"/>
              <a:defRPr/>
            </a:pPr>
            <a:r>
              <a:rPr lang="en-US" dirty="0" smtClean="0">
                <a:solidFill>
                  <a:schemeClr val="bg2">
                    <a:lumMod val="75000"/>
                  </a:schemeClr>
                </a:solidFill>
              </a:rPr>
              <a:t>High grade streets</a:t>
            </a:r>
          </a:p>
          <a:p>
            <a:pPr eaLnBrk="1" fontAlgn="auto" hangingPunct="1">
              <a:spcAft>
                <a:spcPts val="0"/>
              </a:spcAft>
              <a:buFontTx/>
              <a:buChar char="-"/>
              <a:defRPr/>
            </a:pPr>
            <a:r>
              <a:rPr lang="en-US" dirty="0" smtClean="0">
                <a:solidFill>
                  <a:schemeClr val="bg2">
                    <a:lumMod val="75000"/>
                  </a:schemeClr>
                </a:solidFill>
              </a:rPr>
              <a:t>Residential streets</a:t>
            </a:r>
          </a:p>
          <a:p>
            <a:pPr eaLnBrk="1" fontAlgn="auto" hangingPunct="1">
              <a:spcAft>
                <a:spcPts val="0"/>
              </a:spcAft>
              <a:buNone/>
              <a:defRPr/>
            </a:pPr>
            <a:r>
              <a:rPr lang="en-US" u="sng" dirty="0" smtClean="0">
                <a:solidFill>
                  <a:schemeClr val="bg2">
                    <a:lumMod val="75000"/>
                  </a:schemeClr>
                </a:solidFill>
              </a:rPr>
              <a:t>Other considered features :</a:t>
            </a:r>
          </a:p>
          <a:p>
            <a:pPr eaLnBrk="1" fontAlgn="auto" hangingPunct="1">
              <a:spcAft>
                <a:spcPts val="0"/>
              </a:spcAft>
              <a:buNone/>
              <a:defRPr/>
            </a:pPr>
            <a:r>
              <a:rPr lang="en-US" dirty="0" smtClean="0">
                <a:solidFill>
                  <a:schemeClr val="bg2">
                    <a:lumMod val="75000"/>
                  </a:schemeClr>
                </a:solidFill>
              </a:rPr>
              <a:t>-Highly populated areas .</a:t>
            </a:r>
            <a:endParaRPr lang="en-US" dirty="0" smtClean="0">
              <a:solidFill>
                <a:schemeClr val="bg2">
                  <a:lumMod val="75000"/>
                </a:schemeClr>
              </a:solidFill>
            </a:endParaRPr>
          </a:p>
          <a:p>
            <a:pPr eaLnBrk="1" fontAlgn="auto" hangingPunct="1">
              <a:spcAft>
                <a:spcPts val="0"/>
              </a:spcAft>
              <a:buNone/>
              <a:defRPr/>
            </a:pPr>
            <a:r>
              <a:rPr lang="en-US" dirty="0" smtClean="0">
                <a:solidFill>
                  <a:schemeClr val="bg2">
                    <a:lumMod val="75000"/>
                  </a:schemeClr>
                </a:solidFill>
              </a:rPr>
              <a:t>-Important destinations ( Employment centers, universities, etc… )</a:t>
            </a:r>
            <a:endParaRPr lang="en-US" dirty="0" smtClean="0">
              <a:solidFill>
                <a:schemeClr val="bg2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>
    <p:cover dir="l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274638"/>
            <a:ext cx="3886200" cy="1020762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bg2">
                    <a:lumMod val="75000"/>
                  </a:schemeClr>
                </a:solidFill>
              </a:rPr>
              <a:t>Analysis</a:t>
            </a:r>
            <a:endParaRPr lang="en-US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2438400" cy="4876800"/>
          </a:xfrm>
        </p:spPr>
        <p:txBody>
          <a:bodyPr rtlCol="0">
            <a:noAutofit/>
          </a:bodyPr>
          <a:lstStyle/>
          <a:p>
            <a:pPr>
              <a:buNone/>
              <a:defRPr/>
            </a:pPr>
            <a:r>
              <a:rPr lang="en-US" sz="2800" i="1" dirty="0" smtClean="0">
                <a:solidFill>
                  <a:schemeClr val="bg2">
                    <a:lumMod val="75000"/>
                  </a:schemeClr>
                </a:solidFill>
              </a:rPr>
              <a:t>-Determine the zones with highest slopes in the city from a topographic a map</a:t>
            </a:r>
          </a:p>
        </p:txBody>
      </p:sp>
      <p:pic>
        <p:nvPicPr>
          <p:cNvPr id="4" name="Content Placeholder 7" descr="Slope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3048000" y="1371600"/>
            <a:ext cx="6095999" cy="548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cover dir="l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304800"/>
            <a:ext cx="3124200" cy="5791200"/>
          </a:xfrm>
        </p:spPr>
        <p:txBody>
          <a:bodyPr/>
          <a:lstStyle/>
          <a:p>
            <a:endParaRPr lang="en-US" dirty="0" smtClean="0">
              <a:solidFill>
                <a:schemeClr val="bg2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en-US" dirty="0" smtClean="0">
                <a:solidFill>
                  <a:schemeClr val="bg2">
                    <a:lumMod val="75000"/>
                  </a:schemeClr>
                </a:solidFill>
              </a:rPr>
              <a:t>Determine the bus routes that serve highly populated areas, UW, and Downtown </a:t>
            </a:r>
            <a:r>
              <a:rPr lang="en-US" dirty="0">
                <a:solidFill>
                  <a:schemeClr val="bg2">
                    <a:lumMod val="75000"/>
                  </a:schemeClr>
                </a:solidFill>
              </a:rPr>
              <a:t>S</a:t>
            </a:r>
            <a:r>
              <a:rPr lang="en-US" dirty="0" smtClean="0">
                <a:solidFill>
                  <a:schemeClr val="bg2">
                    <a:lumMod val="75000"/>
                  </a:schemeClr>
                </a:solidFill>
              </a:rPr>
              <a:t>eattle</a:t>
            </a:r>
            <a:endParaRPr lang="en-US" dirty="0">
              <a:solidFill>
                <a:schemeClr val="bg2">
                  <a:lumMod val="75000"/>
                </a:schemeClr>
              </a:solidFill>
            </a:endParaRPr>
          </a:p>
        </p:txBody>
      </p:sp>
      <p:pic>
        <p:nvPicPr>
          <p:cNvPr id="7" name="Content Placeholder 3" descr="pop vs bu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3657600" y="0"/>
            <a:ext cx="5486400" cy="6857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cover dir="l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304800" y="304800"/>
            <a:ext cx="3276600" cy="5821363"/>
          </a:xfrm>
        </p:spPr>
        <p:txBody>
          <a:bodyPr/>
          <a:lstStyle/>
          <a:p>
            <a:pPr>
              <a:buNone/>
            </a:pPr>
            <a:r>
              <a:rPr lang="en-US" dirty="0" smtClean="0">
                <a:solidFill>
                  <a:schemeClr val="bg2">
                    <a:lumMod val="75000"/>
                  </a:schemeClr>
                </a:solidFill>
              </a:rPr>
              <a:t>    Determine which segments on the bus routes go through high grade streets, and determine alternative paths with minimum distortions</a:t>
            </a:r>
            <a:endParaRPr lang="en-US" dirty="0">
              <a:solidFill>
                <a:schemeClr val="bg2">
                  <a:lumMod val="75000"/>
                </a:schemeClr>
              </a:solidFill>
            </a:endParaRPr>
          </a:p>
        </p:txBody>
      </p:sp>
      <p:pic>
        <p:nvPicPr>
          <p:cNvPr id="3" name="Content Placeholder 2" descr="Bus Re-Routes.bmp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4038600" y="0"/>
            <a:ext cx="510539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cover dir="l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 descr="Route 75.bmp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28600" y="316468"/>
            <a:ext cx="8763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Results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cover dir="l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2">
                    <a:lumMod val="75000"/>
                  </a:schemeClr>
                </a:solidFill>
              </a:rPr>
              <a:t>Discussion</a:t>
            </a:r>
            <a:endParaRPr lang="en-US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>
                <a:solidFill>
                  <a:schemeClr val="bg2">
                    <a:lumMod val="75000"/>
                  </a:schemeClr>
                </a:solidFill>
              </a:rPr>
              <a:t>Flaws in our analysis :</a:t>
            </a:r>
          </a:p>
          <a:p>
            <a:r>
              <a:rPr lang="en-US" dirty="0" smtClean="0">
                <a:solidFill>
                  <a:schemeClr val="bg2">
                    <a:lumMod val="75000"/>
                  </a:schemeClr>
                </a:solidFill>
              </a:rPr>
              <a:t>Street Grades are different from the ground slopes used, leading to inaccurate street slopes.</a:t>
            </a:r>
          </a:p>
          <a:p>
            <a:endParaRPr lang="en-US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6665030"/>
      </p:ext>
    </p:extLst>
  </p:cSld>
  <p:clrMapOvr>
    <a:masterClrMapping/>
  </p:clrMapOvr>
  <p:transition>
    <p:cover dir="lu"/>
  </p:transition>
</p:sld>
</file>

<file path=ppt/theme/theme1.xml><?xml version="1.0" encoding="utf-8"?>
<a:theme xmlns:a="http://schemas.openxmlformats.org/drawingml/2006/main" name="TP030001975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A92FFEA1-B4D4-470E-8570-ACCA831029D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TP030001975</Template>
  <TotalTime>659</TotalTime>
  <Words>161</Words>
  <Application>Microsoft Office PowerPoint</Application>
  <PresentationFormat>On-screen Show (4:3)</PresentationFormat>
  <Paragraphs>29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TP030001975</vt:lpstr>
      <vt:lpstr>PowerPoint Presentation</vt:lpstr>
      <vt:lpstr>Objectives</vt:lpstr>
      <vt:lpstr>Scope</vt:lpstr>
      <vt:lpstr>Important issues </vt:lpstr>
      <vt:lpstr>Analysis</vt:lpstr>
      <vt:lpstr>PowerPoint Presentation</vt:lpstr>
      <vt:lpstr>PowerPoint Presentation</vt:lpstr>
      <vt:lpstr>PowerPoint Presentation</vt:lpstr>
      <vt:lpstr>Discussion</vt:lpstr>
      <vt:lpstr>Questions ?</vt:lpstr>
    </vt:vector>
  </TitlesOfParts>
  <Company>University of Washington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student</dc:creator>
  <cp:lastModifiedBy>lokman</cp:lastModifiedBy>
  <cp:revision>50</cp:revision>
  <dcterms:created xsi:type="dcterms:W3CDTF">2011-12-01T18:49:01Z</dcterms:created>
  <dcterms:modified xsi:type="dcterms:W3CDTF">2011-12-05T05:38:20Z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TC300019759990</vt:lpwstr>
  </property>
</Properties>
</file>