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27432000" cy="18288000"/>
  <p:notesSz cx="6858000" cy="9144000"/>
  <p:defaultTextStyle>
    <a:defPPr>
      <a:defRPr lang="en-US"/>
    </a:defPPr>
    <a:lvl1pPr marL="0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1pPr>
    <a:lvl2pPr marL="1306182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2pPr>
    <a:lvl3pPr marL="2612365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3pPr>
    <a:lvl4pPr marL="3918547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4pPr>
    <a:lvl5pPr marL="5224730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5pPr>
    <a:lvl6pPr marL="6530913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6pPr>
    <a:lvl7pPr marL="7837095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7pPr>
    <a:lvl8pPr marL="9143278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8pPr>
    <a:lvl9pPr marL="10449460" algn="l" defTabSz="2612365" rtl="0" eaLnBrk="1" latinLnBrk="0" hangingPunct="1">
      <a:defRPr sz="5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120"/>
      </p:cViewPr>
      <p:guideLst>
        <p:guide orient="horz" pos="576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5605-66E0-4878-ABFB-A1A99FF64E75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051A3-C7A4-4619-91E2-AEDBDC31A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1306182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2612365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3918547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5224730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6530913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095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278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460" algn="l" defTabSz="26123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600200" y="3657600"/>
            <a:ext cx="23554944" cy="4876800"/>
          </a:xfrm>
          <a:ln>
            <a:noFill/>
          </a:ln>
        </p:spPr>
        <p:txBody>
          <a:bodyPr vert="horz" tIns="0" rIns="5224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16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600200" y="8609429"/>
            <a:ext cx="23564088" cy="4673600"/>
          </a:xfrm>
        </p:spPr>
        <p:txBody>
          <a:bodyPr lIns="0" rIns="52248"/>
          <a:lstStyle>
            <a:lvl1pPr marL="0" marR="130618" indent="0" algn="r">
              <a:buNone/>
              <a:defRPr>
                <a:solidFill>
                  <a:schemeClr val="tx1"/>
                </a:solidFill>
              </a:defRPr>
            </a:lvl1pPr>
            <a:lvl2pPr marL="1306182" indent="0" algn="ctr">
              <a:buNone/>
            </a:lvl2pPr>
            <a:lvl3pPr marL="2612365" indent="0" algn="ctr">
              <a:buNone/>
            </a:lvl3pPr>
            <a:lvl4pPr marL="3918547" indent="0" algn="ctr">
              <a:buNone/>
            </a:lvl4pPr>
            <a:lvl5pPr marL="5224730" indent="0" algn="ctr">
              <a:buNone/>
            </a:lvl5pPr>
            <a:lvl6pPr marL="6530913" indent="0" algn="ctr">
              <a:buNone/>
            </a:lvl6pPr>
            <a:lvl7pPr marL="7837095" indent="0" algn="ctr">
              <a:buNone/>
            </a:lvl7pPr>
            <a:lvl8pPr marL="9143278" indent="0" algn="ctr">
              <a:buNone/>
            </a:lvl8pPr>
            <a:lvl9pPr marL="1044946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2438405"/>
            <a:ext cx="6172200" cy="1389803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438405"/>
            <a:ext cx="18059400" cy="1389803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056" y="3511296"/>
            <a:ext cx="23317200" cy="363321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160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1056" y="7212438"/>
            <a:ext cx="23317200" cy="4025899"/>
          </a:xfrm>
        </p:spPr>
        <p:txBody>
          <a:bodyPr lIns="130618" rIns="130618" anchor="t"/>
          <a:lstStyle>
            <a:lvl1pPr marL="0" indent="0">
              <a:buNone/>
              <a:defRPr sz="6300">
                <a:solidFill>
                  <a:schemeClr val="tx1"/>
                </a:solidFill>
              </a:defRPr>
            </a:lvl1pPr>
            <a:lvl2pPr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77568"/>
            <a:ext cx="24688800" cy="3048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5120227"/>
            <a:ext cx="12115800" cy="11826240"/>
          </a:xfrm>
        </p:spPr>
        <p:txBody>
          <a:bodyPr/>
          <a:lstStyle>
            <a:lvl1pPr>
              <a:defRPr sz="7400"/>
            </a:lvl1pPr>
            <a:lvl2pPr>
              <a:defRPr sz="69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44600" y="5120227"/>
            <a:ext cx="12115800" cy="11826240"/>
          </a:xfrm>
        </p:spPr>
        <p:txBody>
          <a:bodyPr/>
          <a:lstStyle>
            <a:lvl1pPr>
              <a:defRPr sz="7400"/>
            </a:lvl1pPr>
            <a:lvl2pPr>
              <a:defRPr sz="69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77568"/>
            <a:ext cx="24688800" cy="3048000"/>
          </a:xfrm>
        </p:spPr>
        <p:txBody>
          <a:bodyPr tIns="130618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4947328"/>
            <a:ext cx="12120564" cy="1758272"/>
          </a:xfrm>
        </p:spPr>
        <p:txBody>
          <a:bodyPr lIns="130618" tIns="0" rIns="130618" bIns="0" anchor="ctr">
            <a:noAutofit/>
          </a:bodyPr>
          <a:lstStyle>
            <a:lvl1pPr marL="0" indent="0">
              <a:buNone/>
              <a:defRPr sz="6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700" b="1"/>
            </a:lvl2pPr>
            <a:lvl3pPr>
              <a:buNone/>
              <a:defRPr sz="5100" b="1"/>
            </a:lvl3pPr>
            <a:lvl4pPr>
              <a:buNone/>
              <a:defRPr sz="4600" b="1"/>
            </a:lvl4pPr>
            <a:lvl5pPr>
              <a:buNone/>
              <a:defRPr sz="4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935078" y="4959353"/>
            <a:ext cx="12125325" cy="1746248"/>
          </a:xfrm>
        </p:spPr>
        <p:txBody>
          <a:bodyPr lIns="130618" tIns="0" rIns="130618" bIns="0" anchor="ctr"/>
          <a:lstStyle>
            <a:lvl1pPr marL="0" indent="0">
              <a:buNone/>
              <a:defRPr sz="6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5700" b="1"/>
            </a:lvl2pPr>
            <a:lvl3pPr>
              <a:buNone/>
              <a:defRPr sz="5100" b="1"/>
            </a:lvl3pPr>
            <a:lvl4pPr>
              <a:buNone/>
              <a:defRPr sz="4600" b="1"/>
            </a:lvl4pPr>
            <a:lvl5pPr>
              <a:buNone/>
              <a:defRPr sz="4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371600" y="6705601"/>
            <a:ext cx="12120564" cy="10255253"/>
          </a:xfrm>
        </p:spPr>
        <p:txBody>
          <a:bodyPr tIns="0"/>
          <a:lstStyle>
            <a:lvl1pPr>
              <a:defRPr sz="6300"/>
            </a:lvl1pPr>
            <a:lvl2pPr>
              <a:defRPr sz="57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8" y="6705601"/>
            <a:ext cx="12125325" cy="10255253"/>
          </a:xfrm>
        </p:spPr>
        <p:txBody>
          <a:bodyPr tIns="0"/>
          <a:lstStyle>
            <a:lvl1pPr>
              <a:defRPr sz="6300"/>
            </a:lvl1pPr>
            <a:lvl2pPr>
              <a:defRPr sz="5700"/>
            </a:lvl2pPr>
            <a:lvl3pPr>
              <a:defRPr sz="5100"/>
            </a:lvl3pPr>
            <a:lvl4pPr>
              <a:defRPr sz="4600"/>
            </a:lvl4pPr>
            <a:lvl5pPr>
              <a:defRPr sz="4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877568"/>
            <a:ext cx="24917400" cy="3048000"/>
          </a:xfrm>
        </p:spPr>
        <p:txBody>
          <a:bodyPr vert="horz" tIns="1306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4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371605"/>
            <a:ext cx="8229600" cy="30988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74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057400" y="4470400"/>
            <a:ext cx="8229600" cy="12192000"/>
          </a:xfrm>
        </p:spPr>
        <p:txBody>
          <a:bodyPr lIns="52248" rIns="52248"/>
          <a:lstStyle>
            <a:lvl1pPr marL="0" indent="0" algn="l">
              <a:buNone/>
              <a:defRPr sz="4000"/>
            </a:lvl1pPr>
            <a:lvl2pPr indent="0" algn="l">
              <a:buNone/>
              <a:defRPr sz="3400"/>
            </a:lvl2pPr>
            <a:lvl3pPr indent="0" algn="l">
              <a:buNone/>
              <a:defRPr sz="2900"/>
            </a:lvl3pPr>
            <a:lvl4pPr indent="0" algn="l">
              <a:buNone/>
              <a:defRPr sz="2600"/>
            </a:lvl4pPr>
            <a:lvl5pPr indent="0" algn="l">
              <a:buNone/>
              <a:defRPr sz="2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725150" y="4470400"/>
            <a:ext cx="15335250" cy="12192000"/>
          </a:xfrm>
        </p:spPr>
        <p:txBody>
          <a:bodyPr tIns="0"/>
          <a:lstStyle>
            <a:lvl1pPr>
              <a:defRPr sz="8000"/>
            </a:lvl1pPr>
            <a:lvl2pPr>
              <a:defRPr sz="7400"/>
            </a:lvl2pPr>
            <a:lvl3pPr>
              <a:defRPr sz="6900"/>
            </a:lvl3pPr>
            <a:lvl4pPr>
              <a:defRPr sz="5700"/>
            </a:lvl4pPr>
            <a:lvl5pPr>
              <a:defRPr sz="5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9497259" y="2954872"/>
            <a:ext cx="15773400" cy="10972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1236" tIns="130618" rIns="261236" bIns="130618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4012402" y="14292717"/>
            <a:ext cx="466344" cy="41452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1236" tIns="130618" rIns="261236" bIns="130618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138658"/>
            <a:ext cx="6638544" cy="4220323"/>
          </a:xfrm>
        </p:spPr>
        <p:txBody>
          <a:bodyPr vert="horz" lIns="130618" tIns="130618" rIns="130618" bIns="130618" anchor="b"/>
          <a:lstStyle>
            <a:lvl1pPr algn="l">
              <a:buNone/>
              <a:defRPr sz="5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7543427"/>
            <a:ext cx="6629400" cy="5811520"/>
          </a:xfrm>
        </p:spPr>
        <p:txBody>
          <a:bodyPr lIns="182865" rIns="130618" bIns="130618" anchor="t"/>
          <a:lstStyle>
            <a:lvl1pPr marL="0" indent="0" algn="l">
              <a:spcBef>
                <a:spcPts val="714"/>
              </a:spcBef>
              <a:buFontTx/>
              <a:buNone/>
              <a:defRPr sz="37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4231600" y="16950269"/>
            <a:ext cx="1828800" cy="973667"/>
          </a:xfrm>
        </p:spPr>
        <p:txBody>
          <a:bodyPr/>
          <a:lstStyle/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10457379" y="3198712"/>
            <a:ext cx="13853160" cy="104851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91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8575" y="15510934"/>
            <a:ext cx="27489150" cy="27770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61236" tIns="130618" rIns="261236" bIns="130618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3144500" y="16586201"/>
            <a:ext cx="14287500" cy="1701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61236" tIns="130618" rIns="261236" bIns="130618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8575" y="-19050"/>
            <a:ext cx="27489150" cy="277706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61236" tIns="130618" rIns="261236" bIns="130618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3144500" y="-19049"/>
            <a:ext cx="14287500" cy="1701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61236" tIns="130618" rIns="261236" bIns="130618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371600" y="1877568"/>
            <a:ext cx="24688800" cy="3048000"/>
          </a:xfrm>
          <a:prstGeom prst="rect">
            <a:avLst/>
          </a:prstGeom>
        </p:spPr>
        <p:txBody>
          <a:bodyPr vert="horz" lIns="0" tIns="130618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371600" y="5161280"/>
            <a:ext cx="24688800" cy="11704320"/>
          </a:xfrm>
          <a:prstGeom prst="rect">
            <a:avLst/>
          </a:prstGeom>
        </p:spPr>
        <p:txBody>
          <a:bodyPr vert="horz" lIns="261236" tIns="130618" rIns="261236" bIns="130618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371600" y="16950269"/>
            <a:ext cx="6400800" cy="9736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45FD22-C7B6-49A8-9E8C-9EEF5245AAC1}" type="datetimeFigureOut">
              <a:rPr lang="en-US" smtClean="0"/>
              <a:pPr/>
              <a:t>12/6/2009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8001000" y="16950269"/>
            <a:ext cx="10058400" cy="973667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3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3774400" y="16950269"/>
            <a:ext cx="2286000" cy="973667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34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12253E-016E-4EC0-A9C6-6CD8FCA9E59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7051" y="539755"/>
            <a:ext cx="27541644" cy="173126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14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783710" indent="-78371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56" indent="-705339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2612365" indent="-705339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3396075" indent="-60084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4179784" indent="-60084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4963493" indent="-60084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51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967" indent="-52247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4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6269676" indent="-522473" algn="l" rtl="0" eaLnBrk="1" latinLnBrk="0" hangingPunct="1">
        <a:spcBef>
          <a:spcPct val="20000"/>
        </a:spcBef>
        <a:buClr>
          <a:schemeClr val="tx2"/>
        </a:buClr>
        <a:buChar char="•"/>
        <a:defRPr kumimoji="0"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7053385" indent="-52247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4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3061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6123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918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224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5309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8370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91432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0449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85800"/>
            <a:ext cx="23554944" cy="2667000"/>
          </a:xfrm>
        </p:spPr>
        <p:txBody>
          <a:bodyPr/>
          <a:lstStyle/>
          <a:p>
            <a:r>
              <a:rPr lang="en-US" dirty="0" smtClean="0"/>
              <a:t>Crossing Lake Washington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048000"/>
            <a:ext cx="23564088" cy="1601371"/>
          </a:xfrm>
        </p:spPr>
        <p:txBody>
          <a:bodyPr/>
          <a:lstStyle/>
          <a:p>
            <a:pPr algn="ctr"/>
            <a:r>
              <a:rPr lang="en-US" u="sng" dirty="0" smtClean="0"/>
              <a:t>Addition of a Third Bridge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4800"/>
            <a:ext cx="3886200" cy="1248672"/>
          </a:xfrm>
          <a:prstGeom prst="rect">
            <a:avLst/>
          </a:prstGeom>
          <a:noFill/>
        </p:spPr>
        <p:txBody>
          <a:bodyPr wrap="square" lIns="261236" tIns="130618" rIns="261236" bIns="130618" rtlCol="0">
            <a:spAutoFit/>
          </a:bodyPr>
          <a:lstStyle/>
          <a:p>
            <a:r>
              <a:rPr lang="en-US" sz="3200" dirty="0" smtClean="0"/>
              <a:t>Aaron Knight</a:t>
            </a:r>
          </a:p>
          <a:p>
            <a:r>
              <a:rPr lang="en-US" sz="3200" dirty="0" smtClean="0"/>
              <a:t>Stephen Lau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242143"/>
            <a:ext cx="6248400" cy="1015657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US" sz="6000" dirty="0" smtClean="0"/>
              <a:t>North Crossing</a:t>
            </a:r>
            <a:endParaRPr lang="en-US" sz="6000" dirty="0"/>
          </a:p>
        </p:txBody>
      </p:sp>
      <p:sp>
        <p:nvSpPr>
          <p:cNvPr id="13" name="TextBox 12"/>
          <p:cNvSpPr txBox="1"/>
          <p:nvPr/>
        </p:nvSpPr>
        <p:spPr>
          <a:xfrm>
            <a:off x="19659600" y="4267200"/>
            <a:ext cx="6553200" cy="978287"/>
          </a:xfrm>
          <a:prstGeom prst="rect">
            <a:avLst/>
          </a:prstGeom>
          <a:noFill/>
        </p:spPr>
        <p:txBody>
          <a:bodyPr wrap="square" lIns="54425" tIns="27213" rIns="54425" bIns="27213" rtlCol="0">
            <a:spAutoFit/>
          </a:bodyPr>
          <a:lstStyle/>
          <a:p>
            <a:pPr algn="r"/>
            <a:r>
              <a:rPr lang="en-US" sz="6000" dirty="0" smtClean="0"/>
              <a:t>South Crossing</a:t>
            </a:r>
            <a:endParaRPr lang="en-US" sz="6000" dirty="0"/>
          </a:p>
        </p:txBody>
      </p:sp>
      <p:sp>
        <p:nvSpPr>
          <p:cNvPr id="18" name="Rectangle 17"/>
          <p:cNvSpPr/>
          <p:nvPr/>
        </p:nvSpPr>
        <p:spPr>
          <a:xfrm>
            <a:off x="10287000" y="14706600"/>
            <a:ext cx="69342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>
              <a:buFont typeface="Arial" pitchFamily="34" charset="0"/>
              <a:buChar char="•"/>
            </a:pPr>
            <a:r>
              <a:rPr lang="en-US" sz="4000" dirty="0" smtClean="0"/>
              <a:t>Shorter Roadway</a:t>
            </a:r>
          </a:p>
          <a:p>
            <a:pPr indent="-457200">
              <a:buFont typeface="Arial" pitchFamily="34" charset="0"/>
              <a:buChar char="•"/>
            </a:pPr>
            <a:r>
              <a:rPr lang="en-US" sz="4000" dirty="0" smtClean="0"/>
              <a:t>No tunnel required</a:t>
            </a:r>
          </a:p>
          <a:p>
            <a:pPr indent="-457200">
              <a:buFont typeface="Arial" pitchFamily="34" charset="0"/>
              <a:buChar char="•"/>
            </a:pPr>
            <a:r>
              <a:rPr lang="en-US" sz="4000" dirty="0" smtClean="0"/>
              <a:t>Less parcel acquisition</a:t>
            </a:r>
          </a:p>
          <a:p>
            <a:pPr indent="-457200">
              <a:buFont typeface="Arial" pitchFamily="34" charset="0"/>
              <a:buChar char="•"/>
            </a:pPr>
            <a:r>
              <a:rPr lang="en-US" sz="4000" dirty="0" smtClean="0"/>
              <a:t>Reduces congestion for </a:t>
            </a:r>
          </a:p>
          <a:p>
            <a:pPr indent="-457200"/>
            <a:r>
              <a:rPr lang="en-US" sz="4000" dirty="0" smtClean="0"/>
              <a:t>    I-405 in Renton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62000" y="5257800"/>
            <a:ext cx="7391400" cy="4572000"/>
            <a:chOff x="18745200" y="5410200"/>
            <a:chExt cx="7391400" cy="4572000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2"/>
            <a:srcRect l="32820" t="11734" r="33730" b="10980"/>
            <a:stretch>
              <a:fillRect/>
            </a:stretch>
          </p:blipFill>
          <p:spPr bwMode="auto">
            <a:xfrm>
              <a:off x="22968840" y="5410200"/>
              <a:ext cx="3167760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/>
            <a:srcRect l="32906" t="11734" r="33730" b="10843"/>
            <a:stretch>
              <a:fillRect/>
            </a:stretch>
          </p:blipFill>
          <p:spPr bwMode="auto">
            <a:xfrm>
              <a:off x="18745200" y="5410200"/>
              <a:ext cx="315553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Content Placeholder 3"/>
          <p:cNvSpPr txBox="1">
            <a:spLocks/>
          </p:cNvSpPr>
          <p:nvPr/>
        </p:nvSpPr>
        <p:spPr>
          <a:xfrm>
            <a:off x="18288000" y="10058400"/>
            <a:ext cx="8534400" cy="7391400"/>
          </a:xfrm>
          <a:prstGeom prst="rect">
            <a:avLst/>
          </a:prstGeom>
        </p:spPr>
        <p:txBody>
          <a:bodyPr/>
          <a:lstStyle/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of Segment: 4.62 Miles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of Bridge: 2.74 Miles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Parcels Within 250’: 287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 Density within 10 miles: 6740 per/mi</a:t>
            </a:r>
            <a:r>
              <a:rPr kumimoji="0" lang="en-US" sz="3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3800" dirty="0" smtClean="0"/>
              <a:t>Within 500’: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Wetlands: 0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800" dirty="0" smtClean="0"/>
              <a:t>Parks: 2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Schools: 3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800" dirty="0" smtClean="0"/>
              <a:t>Historical Sites: 0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Park &amp; Rides: 2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40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40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7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Content Placeholder 3"/>
          <p:cNvSpPr txBox="1">
            <a:spLocks/>
          </p:cNvSpPr>
          <p:nvPr/>
        </p:nvSpPr>
        <p:spPr>
          <a:xfrm>
            <a:off x="609600" y="10058400"/>
            <a:ext cx="8534400" cy="7391400"/>
          </a:xfrm>
          <a:prstGeom prst="rect">
            <a:avLst/>
          </a:prstGeom>
        </p:spPr>
        <p:txBody>
          <a:bodyPr/>
          <a:lstStyle/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of Segment: 6.42 Miles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Length of Bridge: 0.9 Miles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Parcels Within 250’: 995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 Density within 10 miles: 7553 per/mi</a:t>
            </a:r>
            <a:r>
              <a:rPr kumimoji="0" lang="en-US" sz="3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sz="3800" dirty="0" smtClean="0"/>
              <a:t>Within 500’: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Wetlands: 0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800" dirty="0" smtClean="0"/>
              <a:t>Parks: 1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Schools: 3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3800" dirty="0" smtClean="0"/>
              <a:t>Historical Sites: 0</a:t>
            </a:r>
          </a:p>
          <a:p>
            <a:pPr marL="2089892" lvl="1" indent="-783710" defTabSz="91440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kumimoji="0" lang="en-US" sz="3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Park &amp; Rides: 2</a:t>
            </a: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40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40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83710" marR="0" lvl="0" indent="-78371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7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9262871" y="5257800"/>
            <a:ext cx="7178529" cy="4572000"/>
            <a:chOff x="914400" y="5334000"/>
            <a:chExt cx="7178529" cy="4572000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/>
            <a:srcRect l="32681" t="11580" r="34093" b="11153"/>
            <a:stretch>
              <a:fillRect/>
            </a:stretch>
          </p:blipFill>
          <p:spPr bwMode="auto">
            <a:xfrm>
              <a:off x="4953000" y="5334000"/>
              <a:ext cx="3139929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5"/>
            <a:srcRect l="32310" t="11153" r="33911" b="10555"/>
            <a:stretch>
              <a:fillRect/>
            </a:stretch>
          </p:blipFill>
          <p:spPr bwMode="auto">
            <a:xfrm>
              <a:off x="914400" y="5334000"/>
              <a:ext cx="314605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/>
          <a:srcRect l="32201" t="10248" r="33397" b="10902"/>
          <a:stretch>
            <a:fillRect/>
          </a:stretch>
        </p:blipFill>
        <p:spPr bwMode="auto">
          <a:xfrm>
            <a:off x="10744200" y="6781800"/>
            <a:ext cx="5116666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7"/>
          <p:cNvSpPr txBox="1"/>
          <p:nvPr/>
        </p:nvSpPr>
        <p:spPr>
          <a:xfrm>
            <a:off x="10058400" y="4812913"/>
            <a:ext cx="6553200" cy="1901617"/>
          </a:xfrm>
          <a:prstGeom prst="rect">
            <a:avLst/>
          </a:prstGeom>
          <a:noFill/>
        </p:spPr>
        <p:txBody>
          <a:bodyPr wrap="square" lIns="54425" tIns="27213" rIns="54425" bIns="27213" rtlCol="0">
            <a:spAutoFit/>
          </a:bodyPr>
          <a:lstStyle/>
          <a:p>
            <a:pPr algn="ctr"/>
            <a:r>
              <a:rPr lang="en-US" sz="6000" dirty="0" smtClean="0"/>
              <a:t>Selected Crossing: South</a:t>
            </a:r>
            <a:endParaRPr lang="en-US" sz="6000" dirty="0"/>
          </a:p>
        </p:txBody>
      </p:sp>
      <p:sp>
        <p:nvSpPr>
          <p:cNvPr id="29" name="Oval 28"/>
          <p:cNvSpPr/>
          <p:nvPr/>
        </p:nvSpPr>
        <p:spPr>
          <a:xfrm>
            <a:off x="11506200" y="10972800"/>
            <a:ext cx="3048000" cy="12954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127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Crossing Lake Washington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Crossing Lake Washington</dc:title>
  <dc:creator>student</dc:creator>
  <cp:lastModifiedBy> </cp:lastModifiedBy>
  <cp:revision>19</cp:revision>
  <dcterms:created xsi:type="dcterms:W3CDTF">2009-12-03T21:38:33Z</dcterms:created>
  <dcterms:modified xsi:type="dcterms:W3CDTF">2009-12-07T05:49:25Z</dcterms:modified>
</cp:coreProperties>
</file>