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8" r:id="rId10"/>
    <p:sldId id="269" r:id="rId11"/>
    <p:sldId id="270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5605-66E0-4878-ABFB-A1A99FF64E75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051A3-C7A4-4619-91E2-AEDBDC31A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5FD22-C7B6-49A8-9E8C-9EEF5245AAC1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12253E-016E-4EC0-A9C6-6CD8FCA9E5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990600"/>
          </a:xfrm>
        </p:spPr>
        <p:txBody>
          <a:bodyPr/>
          <a:lstStyle/>
          <a:p>
            <a:r>
              <a:rPr lang="en-US" dirty="0" smtClean="0"/>
              <a:t>Crossing Lake Washington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80736"/>
            <a:ext cx="7854696" cy="962464"/>
          </a:xfrm>
        </p:spPr>
        <p:txBody>
          <a:bodyPr/>
          <a:lstStyle/>
          <a:p>
            <a:r>
              <a:rPr lang="en-US" dirty="0" smtClean="0"/>
              <a:t>Addition of a Third Bridge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Knight</a:t>
            </a:r>
          </a:p>
          <a:p>
            <a:r>
              <a:rPr lang="en-US" dirty="0" smtClean="0"/>
              <a:t>Stephen Lau</a:t>
            </a:r>
            <a:endParaRPr lang="en-US" dirty="0"/>
          </a:p>
        </p:txBody>
      </p:sp>
      <p:pic>
        <p:nvPicPr>
          <p:cNvPr id="6" name="Picture 5" descr="520-ae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819400"/>
            <a:ext cx="4114800" cy="308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0" y="59436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http://commons.wikimedia.org/wiki/File:Aerial_view_of_I-520_bridge_across_Lake_Washington_in_Seattle.jpg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Crossing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Within 500’:</a:t>
            </a:r>
          </a:p>
          <a:p>
            <a:r>
              <a:rPr lang="en-US" dirty="0" smtClean="0"/>
              <a:t>Wetlands</a:t>
            </a:r>
            <a:r>
              <a:rPr lang="en-US" dirty="0" smtClean="0"/>
              <a:t>: 0</a:t>
            </a:r>
          </a:p>
          <a:p>
            <a:r>
              <a:rPr lang="en-US" dirty="0" smtClean="0"/>
              <a:t>Parks:1</a:t>
            </a:r>
          </a:p>
          <a:p>
            <a:r>
              <a:rPr lang="en-US" dirty="0" smtClean="0"/>
              <a:t>Schools: 3</a:t>
            </a:r>
          </a:p>
          <a:p>
            <a:r>
              <a:rPr lang="en-US" dirty="0" smtClean="0"/>
              <a:t>Historical Sites: 0</a:t>
            </a:r>
          </a:p>
          <a:p>
            <a:r>
              <a:rPr lang="en-US" dirty="0" smtClean="0"/>
              <a:t>Park &amp; Rides: 2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280" t="11580" r="34093" b="10351"/>
          <a:stretch>
            <a:fillRect/>
          </a:stretch>
        </p:blipFill>
        <p:spPr bwMode="auto">
          <a:xfrm>
            <a:off x="914400" y="1920875"/>
            <a:ext cx="3087412" cy="447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Crossing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15089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Topological </a:t>
            </a:r>
            <a:r>
              <a:rPr lang="en-US" dirty="0" smtClean="0"/>
              <a:t>information:</a:t>
            </a:r>
          </a:p>
          <a:p>
            <a:r>
              <a:rPr lang="en-US" dirty="0" smtClean="0"/>
              <a:t>Relatively constant elevation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310" t="11153" r="33911" b="10555"/>
          <a:stretch>
            <a:fillRect/>
          </a:stretch>
        </p:blipFill>
        <p:spPr bwMode="auto">
          <a:xfrm>
            <a:off x="946103" y="1920875"/>
            <a:ext cx="306079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1904997"/>
          <a:ext cx="815340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9400"/>
                <a:gridCol w="2616200"/>
                <a:gridCol w="2717800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 Crossing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Crossing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Segment Length (mi)</a:t>
                      </a:r>
                      <a:endParaRPr kumimoji="0" lang="en-US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4.62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Bridge Length (mi)</a:t>
                      </a:r>
                      <a:endParaRPr kumimoji="0" lang="en-US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Parcels 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Within 250’</a:t>
                      </a:r>
                      <a:endParaRPr kumimoji="0" lang="en-US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Average Density (per/mi</a:t>
                      </a:r>
                      <a:r>
                        <a:rPr kumimoji="0" lang="en-US" kern="12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kumimoji="0" lang="en-US" kern="12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0" lang="en-US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6740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0" lang="en-U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Wetlands within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500’</a:t>
                      </a:r>
                      <a:endParaRPr kumimoji="0" lang="en-US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Parks </a:t>
                      </a:r>
                      <a:r>
                        <a:rPr kumimoji="0" lang="en-U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500’</a:t>
                      </a:r>
                      <a:endParaRPr kumimoji="0" lang="en-US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Schools </a:t>
                      </a:r>
                      <a:r>
                        <a:rPr kumimoji="0" lang="en-U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500’</a:t>
                      </a:r>
                      <a:endParaRPr kumimoji="0" lang="en-US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Historical Sites </a:t>
                      </a:r>
                      <a:r>
                        <a:rPr kumimoji="0" lang="en-U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500’</a:t>
                      </a:r>
                      <a:endParaRPr kumimoji="0" lang="en-US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</a:rPr>
                        <a:t>Park &amp; Rides </a:t>
                      </a:r>
                      <a:r>
                        <a:rPr kumimoji="0" lang="en-U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500’</a:t>
                      </a:r>
                      <a:endParaRPr kumimoji="0" lang="en-US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Alternative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Shorter Roadway</a:t>
            </a:r>
          </a:p>
          <a:p>
            <a:r>
              <a:rPr lang="en-US" dirty="0" smtClean="0"/>
              <a:t>No tunnel required</a:t>
            </a:r>
            <a:endParaRPr lang="en-US" dirty="0" smtClean="0"/>
          </a:p>
          <a:p>
            <a:r>
              <a:rPr lang="en-US" dirty="0" smtClean="0"/>
              <a:t>Less parcel acquisition necessary</a:t>
            </a:r>
          </a:p>
          <a:p>
            <a:r>
              <a:rPr lang="en-US" dirty="0" smtClean="0"/>
              <a:t>Reduces congestion for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I-405 in Renton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201" t="10574" r="33397" b="9615"/>
          <a:stretch>
            <a:fillRect/>
          </a:stretch>
        </p:blipFill>
        <p:spPr bwMode="auto">
          <a:xfrm>
            <a:off x="947542" y="1920875"/>
            <a:ext cx="3057916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447800" y="4343400"/>
            <a:ext cx="1600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UW </a:t>
            </a:r>
            <a:r>
              <a:rPr lang="en-US" dirty="0" smtClean="0"/>
              <a:t>ESS Department 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gis.ess.washington.edu/data/raster/tenmeter/byquad/index.html</a:t>
            </a:r>
          </a:p>
          <a:p>
            <a:r>
              <a:rPr lang="en-US" dirty="0" smtClean="0"/>
              <a:t>King County GIS 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wagda.lib.washington.edu/DATA/geography/wa_counties/king/index.html</a:t>
            </a:r>
          </a:p>
          <a:p>
            <a:r>
              <a:rPr lang="en-US" dirty="0" smtClean="0"/>
              <a:t>WSDOT 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www.wsdot.wa.gov/mapsdata/geodatacatalog/default.htm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1"/>
            <a:ext cx="8229600" cy="4813625"/>
          </a:xfr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Connect I-</a:t>
            </a:r>
            <a:r>
              <a:rPr lang="en-US" sz="2400" dirty="0" smtClean="0"/>
              <a:t>5</a:t>
            </a:r>
            <a:r>
              <a:rPr lang="en-US" dirty="0" smtClean="0"/>
              <a:t> to I-405</a:t>
            </a:r>
          </a:p>
          <a:p>
            <a:pPr lvl="0"/>
            <a:r>
              <a:rPr lang="en-US" dirty="0" smtClean="0"/>
              <a:t>Minimize impact on existing housing and businesses</a:t>
            </a:r>
          </a:p>
          <a:p>
            <a:pPr lvl="0"/>
            <a:r>
              <a:rPr lang="en-US" dirty="0" smtClean="0"/>
              <a:t>Connect areas of greatest density</a:t>
            </a:r>
          </a:p>
          <a:p>
            <a:pPr lvl="0"/>
            <a:r>
              <a:rPr lang="en-US" dirty="0" smtClean="0"/>
              <a:t>Use </a:t>
            </a:r>
            <a:r>
              <a:rPr lang="en-US" dirty="0" smtClean="0"/>
              <a:t>the most effective bridge span length</a:t>
            </a:r>
            <a:endParaRPr lang="en-US" dirty="0" smtClean="0"/>
          </a:p>
          <a:p>
            <a:pPr lvl="0"/>
            <a:r>
              <a:rPr lang="en-US" dirty="0" smtClean="0"/>
              <a:t>Minimize </a:t>
            </a:r>
            <a:r>
              <a:rPr lang="en-US" dirty="0" smtClean="0"/>
              <a:t>impact on recreational areas</a:t>
            </a:r>
          </a:p>
          <a:p>
            <a:pPr lvl="0"/>
            <a:r>
              <a:rPr lang="en-US" dirty="0" smtClean="0"/>
              <a:t>Minimize impact on wetland areas</a:t>
            </a:r>
          </a:p>
          <a:p>
            <a:pPr lvl="0"/>
            <a:r>
              <a:rPr lang="en-US" dirty="0" smtClean="0"/>
              <a:t>Provide available Park &amp; Ride Service</a:t>
            </a:r>
          </a:p>
          <a:p>
            <a:pPr lvl="0"/>
            <a:r>
              <a:rPr lang="en-US" dirty="0" smtClean="0"/>
              <a:t>Minimize impact on school or historical sites</a:t>
            </a:r>
          </a:p>
          <a:p>
            <a:pPr lvl="0"/>
            <a:r>
              <a:rPr lang="en-US" dirty="0" smtClean="0"/>
              <a:t>Suit the land topography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Area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302" t="24937" r="16981" b="11667"/>
          <a:stretch>
            <a:fillRect/>
          </a:stretch>
        </p:blipFill>
        <p:spPr bwMode="auto">
          <a:xfrm>
            <a:off x="442686" y="2667000"/>
            <a:ext cx="368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3505200"/>
            <a:ext cx="2286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270956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Google Earth</a:t>
            </a:r>
            <a:endParaRPr lang="en-US" sz="800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3014" t="11621" r="33862" b="11282"/>
          <a:stretch>
            <a:fillRect/>
          </a:stretch>
        </p:blipFill>
        <p:spPr bwMode="auto">
          <a:xfrm>
            <a:off x="5029200" y="1676400"/>
            <a:ext cx="304796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Evaluated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5715000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Highway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WSDOT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 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 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Parcels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 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 Census Blocks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</a:t>
                      </a:r>
                      <a:r>
                        <a:rPr lang="en-US" baseline="0" dirty="0" smtClean="0"/>
                        <a:t> 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Wetlands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 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 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King County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Historical</a:t>
                      </a:r>
                      <a:r>
                        <a:rPr lang="en-US" baseline="0" dirty="0" smtClean="0"/>
                        <a:t>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King County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Park</a:t>
                      </a:r>
                      <a:r>
                        <a:rPr lang="en-US" baseline="0" dirty="0" smtClean="0"/>
                        <a:t> &amp; 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WSDOT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UW 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Crossing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South Crossing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33153" t="19888" r="33762" b="10794"/>
          <a:stretch>
            <a:fillRect/>
          </a:stretch>
        </p:blipFill>
        <p:spPr bwMode="auto">
          <a:xfrm>
            <a:off x="1008562" y="2514600"/>
            <a:ext cx="2937463" cy="384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33044" t="19389" r="33815" b="10980"/>
          <a:stretch>
            <a:fillRect/>
          </a:stretch>
        </p:blipFill>
        <p:spPr bwMode="auto">
          <a:xfrm>
            <a:off x="4724400" y="2514600"/>
            <a:ext cx="2931587" cy="3849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Crossing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04515"/>
          </a:xfrm>
        </p:spPr>
        <p:txBody>
          <a:bodyPr/>
          <a:lstStyle/>
          <a:p>
            <a:r>
              <a:rPr lang="en-US" dirty="0" smtClean="0"/>
              <a:t>Length of Segment: 6.42 Miles</a:t>
            </a:r>
          </a:p>
          <a:p>
            <a:r>
              <a:rPr lang="en-US" dirty="0" smtClean="0"/>
              <a:t>Length of Bridge:0.9 Miles</a:t>
            </a:r>
          </a:p>
          <a:p>
            <a:r>
              <a:rPr lang="en-US" dirty="0" smtClean="0"/>
              <a:t>Parcels </a:t>
            </a:r>
            <a:r>
              <a:rPr lang="en-US" dirty="0" smtClean="0"/>
              <a:t>Within 250’: 995</a:t>
            </a:r>
          </a:p>
          <a:p>
            <a:r>
              <a:rPr lang="en-US" dirty="0" smtClean="0"/>
              <a:t>Average Density, 10 miles: 7553 per/mi</a:t>
            </a:r>
            <a:r>
              <a:rPr lang="en-US" baseline="30000" dirty="0" smtClean="0"/>
              <a:t>2</a:t>
            </a:r>
            <a:endParaRPr lang="en-US" baseline="30000" dirty="0" smtClean="0"/>
          </a:p>
          <a:p>
            <a:endParaRPr lang="en-US" dirty="0"/>
          </a:p>
        </p:txBody>
      </p:sp>
      <p:pic>
        <p:nvPicPr>
          <p:cNvPr id="307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538" t="14620" r="33601" b="9396"/>
          <a:stretch>
            <a:fillRect/>
          </a:stretch>
        </p:blipFill>
        <p:spPr bwMode="auto">
          <a:xfrm>
            <a:off x="838200" y="1828800"/>
            <a:ext cx="3188351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Crossing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Within </a:t>
            </a:r>
            <a:r>
              <a:rPr lang="en-US" dirty="0" smtClean="0"/>
              <a:t>500’:</a:t>
            </a:r>
            <a:endParaRPr lang="en-US" dirty="0" smtClean="0"/>
          </a:p>
          <a:p>
            <a:r>
              <a:rPr lang="en-US" dirty="0" smtClean="0"/>
              <a:t>Wetlands</a:t>
            </a:r>
            <a:r>
              <a:rPr lang="en-US" dirty="0" smtClean="0"/>
              <a:t>: 0</a:t>
            </a:r>
          </a:p>
          <a:p>
            <a:r>
              <a:rPr lang="en-US" dirty="0" smtClean="0"/>
              <a:t>Parks: 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smtClean="0"/>
              <a:t>Schools: 3</a:t>
            </a:r>
          </a:p>
          <a:p>
            <a:r>
              <a:rPr lang="en-US" dirty="0" smtClean="0"/>
              <a:t>Historical Sites: 0</a:t>
            </a:r>
          </a:p>
          <a:p>
            <a:r>
              <a:rPr lang="en-US" dirty="0" smtClean="0"/>
              <a:t>Park &amp; Rides: 2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820" t="11734" r="33730" b="10980"/>
          <a:stretch>
            <a:fillRect/>
          </a:stretch>
        </p:blipFill>
        <p:spPr bwMode="auto">
          <a:xfrm>
            <a:off x="941282" y="1920875"/>
            <a:ext cx="3070436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Crossing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17375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Topography information:</a:t>
            </a:r>
          </a:p>
          <a:p>
            <a:r>
              <a:rPr lang="en-US" dirty="0" smtClean="0"/>
              <a:t>Significant elevation change, tunnel required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906" t="11734" r="33730" b="10843"/>
          <a:stretch>
            <a:fillRect/>
          </a:stretch>
        </p:blipFill>
        <p:spPr bwMode="auto">
          <a:xfrm>
            <a:off x="947939" y="1920875"/>
            <a:ext cx="3057122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Crossing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04515"/>
          </a:xfrm>
        </p:spPr>
        <p:txBody>
          <a:bodyPr/>
          <a:lstStyle/>
          <a:p>
            <a:r>
              <a:rPr lang="en-US" dirty="0" smtClean="0"/>
              <a:t>Length of Segment: 4.62 Miles</a:t>
            </a:r>
          </a:p>
          <a:p>
            <a:r>
              <a:rPr lang="en-US" dirty="0" smtClean="0"/>
              <a:t>Length of Bridge: 2.74 Miles</a:t>
            </a:r>
          </a:p>
          <a:p>
            <a:r>
              <a:rPr lang="en-US" dirty="0" smtClean="0"/>
              <a:t>Parcels </a:t>
            </a:r>
            <a:r>
              <a:rPr lang="en-US" dirty="0" smtClean="0"/>
              <a:t>Within 250’: </a:t>
            </a:r>
            <a:r>
              <a:rPr lang="en-US" dirty="0" smtClean="0"/>
              <a:t>287</a:t>
            </a:r>
          </a:p>
          <a:p>
            <a:r>
              <a:rPr lang="en-US" dirty="0" smtClean="0"/>
              <a:t>Average Density within 10 miles: </a:t>
            </a:r>
            <a:r>
              <a:rPr lang="en-US" dirty="0" smtClean="0"/>
              <a:t>6740 per/mi</a:t>
            </a:r>
            <a:r>
              <a:rPr lang="en-US" baseline="30000" dirty="0" smtClean="0"/>
              <a:t>2</a:t>
            </a:r>
            <a:endParaRPr lang="en-US" baseline="30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156" t="10899" r="34007" b="10086"/>
          <a:stretch>
            <a:fillRect/>
          </a:stretch>
        </p:blipFill>
        <p:spPr bwMode="auto">
          <a:xfrm>
            <a:off x="838200" y="1922533"/>
            <a:ext cx="3159125" cy="447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333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Crossing Lake Washington</vt:lpstr>
      <vt:lpstr>Objectives</vt:lpstr>
      <vt:lpstr>Project Area</vt:lpstr>
      <vt:lpstr>Data Evaluated</vt:lpstr>
      <vt:lpstr>Alternatives</vt:lpstr>
      <vt:lpstr>North Crossing</vt:lpstr>
      <vt:lpstr>North Crossing</vt:lpstr>
      <vt:lpstr>North Crossing</vt:lpstr>
      <vt:lpstr>South Crossing</vt:lpstr>
      <vt:lpstr>South Crossing</vt:lpstr>
      <vt:lpstr>South Crossing</vt:lpstr>
      <vt:lpstr>Comparison</vt:lpstr>
      <vt:lpstr>Preferred Alternative</vt:lpstr>
      <vt:lpstr>Resources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Lake Washington</dc:title>
  <dc:creator>student</dc:creator>
  <cp:lastModifiedBy> </cp:lastModifiedBy>
  <cp:revision>30</cp:revision>
  <dcterms:created xsi:type="dcterms:W3CDTF">2009-12-03T21:38:33Z</dcterms:created>
  <dcterms:modified xsi:type="dcterms:W3CDTF">2009-12-07T06:01:52Z</dcterms:modified>
</cp:coreProperties>
</file>