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605714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1pPr>
    <a:lvl2pPr marL="3028572" algn="l" defTabSz="605714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2pPr>
    <a:lvl3pPr marL="6057145" algn="l" defTabSz="605714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3pPr>
    <a:lvl4pPr marL="9085717" algn="l" defTabSz="605714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4pPr>
    <a:lvl5pPr marL="12114289" algn="l" defTabSz="605714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5pPr>
    <a:lvl6pPr marL="15142862" algn="l" defTabSz="605714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6pPr>
    <a:lvl7pPr marL="18171434" algn="l" defTabSz="605714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7pPr>
    <a:lvl8pPr marL="21200006" algn="l" defTabSz="605714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8pPr>
    <a:lvl9pPr marL="24228579" algn="l" defTabSz="605714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CC9B00"/>
    <a:srgbClr val="660033"/>
    <a:srgbClr val="00BC70"/>
    <a:srgbClr val="00FF99"/>
    <a:srgbClr val="00CC66"/>
    <a:srgbClr val="0066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8235" autoAdjust="0"/>
  </p:normalViewPr>
  <p:slideViewPr>
    <p:cSldViewPr>
      <p:cViewPr>
        <p:scale>
          <a:sx n="50" d="100"/>
          <a:sy n="50" d="100"/>
        </p:scale>
        <p:origin x="5076" y="553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7F8D6-5263-4475-A76C-26A6D752CE8C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8C43-E471-400B-9676-F213EB883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9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6344" algn="l" defTabSz="129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2687" algn="l" defTabSz="129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39031" algn="l" defTabSz="129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85375" algn="l" defTabSz="129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31718" algn="l" defTabSz="129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78062" algn="l" defTabSz="129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24405" algn="l" defTabSz="129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70749" algn="l" defTabSz="129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8C43-E471-400B-9676-F213EB883F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1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17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2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12F7-094C-4875-AF29-96FD3138DF4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C3F7-3CF5-4A85-9C31-BB1C97C41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12F7-094C-4875-AF29-96FD3138DF4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C3F7-3CF5-4A85-9C31-BB1C97C41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6380202" y="6324600"/>
            <a:ext cx="45422824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08" y="6324600"/>
            <a:ext cx="135552176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12F7-094C-4875-AF29-96FD3138DF4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C3F7-3CF5-4A85-9C31-BB1C97C41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12F7-094C-4875-AF29-96FD3138DF4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C3F7-3CF5-4A85-9C31-BB1C97C41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4" y="21153122"/>
            <a:ext cx="37307520" cy="6537960"/>
          </a:xfrm>
        </p:spPr>
        <p:txBody>
          <a:bodyPr anchor="t"/>
          <a:lstStyle>
            <a:lvl1pPr algn="l">
              <a:defRPr sz="2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4" y="13952225"/>
            <a:ext cx="37307520" cy="7200898"/>
          </a:xfrm>
        </p:spPr>
        <p:txBody>
          <a:bodyPr anchor="b"/>
          <a:lstStyle>
            <a:lvl1pPr marL="0" indent="0">
              <a:buNone/>
              <a:defRPr sz="13300">
                <a:solidFill>
                  <a:schemeClr val="tx1">
                    <a:tint val="75000"/>
                  </a:schemeClr>
                </a:solidFill>
              </a:defRPr>
            </a:lvl1pPr>
            <a:lvl2pPr marL="3028572" indent="0">
              <a:buNone/>
              <a:defRPr sz="11900">
                <a:solidFill>
                  <a:schemeClr val="tx1">
                    <a:tint val="75000"/>
                  </a:schemeClr>
                </a:solidFill>
              </a:defRPr>
            </a:lvl2pPr>
            <a:lvl3pPr marL="6057145" indent="0">
              <a:buNone/>
              <a:defRPr sz="10600">
                <a:solidFill>
                  <a:schemeClr val="tx1">
                    <a:tint val="75000"/>
                  </a:schemeClr>
                </a:solidFill>
              </a:defRPr>
            </a:lvl3pPr>
            <a:lvl4pPr marL="9085717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4pPr>
            <a:lvl5pPr marL="12114289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5pPr>
            <a:lvl6pPr marL="15142862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6pPr>
            <a:lvl7pPr marL="18171434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7pPr>
            <a:lvl8pPr marL="21200006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8pPr>
            <a:lvl9pPr marL="24228579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12F7-094C-4875-AF29-96FD3138DF4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C3F7-3CF5-4A85-9C31-BB1C97C41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06" y="36865560"/>
            <a:ext cx="90487496" cy="104279702"/>
          </a:xfrm>
        </p:spPr>
        <p:txBody>
          <a:bodyPr/>
          <a:lstStyle>
            <a:lvl1pPr>
              <a:defRPr sz="18500"/>
            </a:lvl1pPr>
            <a:lvl2pPr>
              <a:defRPr sz="15800"/>
            </a:lvl2pPr>
            <a:lvl3pPr>
              <a:defRPr sz="13300"/>
            </a:lvl3pPr>
            <a:lvl4pPr>
              <a:defRPr sz="11900"/>
            </a:lvl4pPr>
            <a:lvl5pPr>
              <a:defRPr sz="11900"/>
            </a:lvl5pPr>
            <a:lvl6pPr>
              <a:defRPr sz="11900"/>
            </a:lvl6pPr>
            <a:lvl7pPr>
              <a:defRPr sz="11900"/>
            </a:lvl7pPr>
            <a:lvl8pPr>
              <a:defRPr sz="11900"/>
            </a:lvl8pPr>
            <a:lvl9pPr>
              <a:defRPr sz="1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15524" y="36865560"/>
            <a:ext cx="90487504" cy="104279702"/>
          </a:xfrm>
        </p:spPr>
        <p:txBody>
          <a:bodyPr/>
          <a:lstStyle>
            <a:lvl1pPr>
              <a:defRPr sz="18500"/>
            </a:lvl1pPr>
            <a:lvl2pPr>
              <a:defRPr sz="15800"/>
            </a:lvl2pPr>
            <a:lvl3pPr>
              <a:defRPr sz="13300"/>
            </a:lvl3pPr>
            <a:lvl4pPr>
              <a:defRPr sz="11900"/>
            </a:lvl4pPr>
            <a:lvl5pPr>
              <a:defRPr sz="11900"/>
            </a:lvl5pPr>
            <a:lvl6pPr>
              <a:defRPr sz="11900"/>
            </a:lvl6pPr>
            <a:lvl7pPr>
              <a:defRPr sz="11900"/>
            </a:lvl7pPr>
            <a:lvl8pPr>
              <a:defRPr sz="11900"/>
            </a:lvl8pPr>
            <a:lvl9pPr>
              <a:defRPr sz="1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12F7-094C-4875-AF29-96FD3138DF4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C3F7-3CF5-4A85-9C31-BB1C97C41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2"/>
            <a:ext cx="19392904" cy="3070858"/>
          </a:xfrm>
        </p:spPr>
        <p:txBody>
          <a:bodyPr anchor="b"/>
          <a:lstStyle>
            <a:lvl1pPr marL="0" indent="0">
              <a:buNone/>
              <a:defRPr sz="15800" b="1"/>
            </a:lvl1pPr>
            <a:lvl2pPr marL="3028572" indent="0">
              <a:buNone/>
              <a:defRPr sz="13300" b="1"/>
            </a:lvl2pPr>
            <a:lvl3pPr marL="6057145" indent="0">
              <a:buNone/>
              <a:defRPr sz="11900" b="1"/>
            </a:lvl3pPr>
            <a:lvl4pPr marL="9085717" indent="0">
              <a:buNone/>
              <a:defRPr sz="10600" b="1"/>
            </a:lvl4pPr>
            <a:lvl5pPr marL="12114289" indent="0">
              <a:buNone/>
              <a:defRPr sz="10600" b="1"/>
            </a:lvl5pPr>
            <a:lvl6pPr marL="15142862" indent="0">
              <a:buNone/>
              <a:defRPr sz="10600" b="1"/>
            </a:lvl6pPr>
            <a:lvl7pPr marL="18171434" indent="0">
              <a:buNone/>
              <a:defRPr sz="10600" b="1"/>
            </a:lvl7pPr>
            <a:lvl8pPr marL="21200006" indent="0">
              <a:buNone/>
              <a:defRPr sz="10600" b="1"/>
            </a:lvl8pPr>
            <a:lvl9pPr marL="24228579" indent="0">
              <a:buNone/>
              <a:defRPr sz="10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400"/>
            <a:ext cx="19392904" cy="18966182"/>
          </a:xfrm>
        </p:spPr>
        <p:txBody>
          <a:bodyPr/>
          <a:lstStyle>
            <a:lvl1pPr>
              <a:defRPr sz="15800"/>
            </a:lvl1pPr>
            <a:lvl2pPr>
              <a:defRPr sz="13300"/>
            </a:lvl2pPr>
            <a:lvl3pPr>
              <a:defRPr sz="11900"/>
            </a:lvl3pPr>
            <a:lvl4pPr>
              <a:defRPr sz="10600"/>
            </a:lvl4pPr>
            <a:lvl5pPr>
              <a:defRPr sz="10600"/>
            </a:lvl5pPr>
            <a:lvl6pPr>
              <a:defRPr sz="10600"/>
            </a:lvl6pPr>
            <a:lvl7pPr>
              <a:defRPr sz="10600"/>
            </a:lvl7pPr>
            <a:lvl8pPr>
              <a:defRPr sz="10600"/>
            </a:lvl8pPr>
            <a:lvl9pPr>
              <a:defRPr sz="10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4" y="7368542"/>
            <a:ext cx="19400520" cy="3070858"/>
          </a:xfrm>
        </p:spPr>
        <p:txBody>
          <a:bodyPr anchor="b"/>
          <a:lstStyle>
            <a:lvl1pPr marL="0" indent="0">
              <a:buNone/>
              <a:defRPr sz="15800" b="1"/>
            </a:lvl1pPr>
            <a:lvl2pPr marL="3028572" indent="0">
              <a:buNone/>
              <a:defRPr sz="13300" b="1"/>
            </a:lvl2pPr>
            <a:lvl3pPr marL="6057145" indent="0">
              <a:buNone/>
              <a:defRPr sz="11900" b="1"/>
            </a:lvl3pPr>
            <a:lvl4pPr marL="9085717" indent="0">
              <a:buNone/>
              <a:defRPr sz="10600" b="1"/>
            </a:lvl4pPr>
            <a:lvl5pPr marL="12114289" indent="0">
              <a:buNone/>
              <a:defRPr sz="10600" b="1"/>
            </a:lvl5pPr>
            <a:lvl6pPr marL="15142862" indent="0">
              <a:buNone/>
              <a:defRPr sz="10600" b="1"/>
            </a:lvl6pPr>
            <a:lvl7pPr marL="18171434" indent="0">
              <a:buNone/>
              <a:defRPr sz="10600" b="1"/>
            </a:lvl7pPr>
            <a:lvl8pPr marL="21200006" indent="0">
              <a:buNone/>
              <a:defRPr sz="10600" b="1"/>
            </a:lvl8pPr>
            <a:lvl9pPr marL="24228579" indent="0">
              <a:buNone/>
              <a:defRPr sz="10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4" y="10439400"/>
            <a:ext cx="19400520" cy="18966182"/>
          </a:xfrm>
        </p:spPr>
        <p:txBody>
          <a:bodyPr/>
          <a:lstStyle>
            <a:lvl1pPr>
              <a:defRPr sz="15800"/>
            </a:lvl1pPr>
            <a:lvl2pPr>
              <a:defRPr sz="13300"/>
            </a:lvl2pPr>
            <a:lvl3pPr>
              <a:defRPr sz="11900"/>
            </a:lvl3pPr>
            <a:lvl4pPr>
              <a:defRPr sz="10600"/>
            </a:lvl4pPr>
            <a:lvl5pPr>
              <a:defRPr sz="10600"/>
            </a:lvl5pPr>
            <a:lvl6pPr>
              <a:defRPr sz="10600"/>
            </a:lvl6pPr>
            <a:lvl7pPr>
              <a:defRPr sz="10600"/>
            </a:lvl7pPr>
            <a:lvl8pPr>
              <a:defRPr sz="10600"/>
            </a:lvl8pPr>
            <a:lvl9pPr>
              <a:defRPr sz="10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12F7-094C-4875-AF29-96FD3138DF4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C3F7-3CF5-4A85-9C31-BB1C97C41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12F7-094C-4875-AF29-96FD3138DF4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C3F7-3CF5-4A85-9C31-BB1C97C41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12F7-094C-4875-AF29-96FD3138DF4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C3F7-3CF5-4A85-9C31-BB1C97C41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4" cy="5577840"/>
          </a:xfrm>
        </p:spPr>
        <p:txBody>
          <a:bodyPr anchor="b"/>
          <a:lstStyle>
            <a:lvl1pPr algn="l">
              <a:defRPr sz="1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21200"/>
            </a:lvl1pPr>
            <a:lvl2pPr>
              <a:defRPr sz="18500"/>
            </a:lvl2pPr>
            <a:lvl3pPr>
              <a:defRPr sz="15800"/>
            </a:lvl3pPr>
            <a:lvl4pPr>
              <a:defRPr sz="13300"/>
            </a:lvl4pPr>
            <a:lvl5pPr>
              <a:defRPr sz="13300"/>
            </a:lvl5pPr>
            <a:lvl6pPr>
              <a:defRPr sz="13300"/>
            </a:lvl6pPr>
            <a:lvl7pPr>
              <a:defRPr sz="13300"/>
            </a:lvl7pPr>
            <a:lvl8pPr>
              <a:defRPr sz="13300"/>
            </a:lvl8pPr>
            <a:lvl9pPr>
              <a:defRPr sz="1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4" cy="22517102"/>
          </a:xfrm>
        </p:spPr>
        <p:txBody>
          <a:bodyPr/>
          <a:lstStyle>
            <a:lvl1pPr marL="0" indent="0">
              <a:buNone/>
              <a:defRPr sz="9300"/>
            </a:lvl1pPr>
            <a:lvl2pPr marL="3028572" indent="0">
              <a:buNone/>
              <a:defRPr sz="7900"/>
            </a:lvl2pPr>
            <a:lvl3pPr marL="6057145" indent="0">
              <a:buNone/>
              <a:defRPr sz="6600"/>
            </a:lvl3pPr>
            <a:lvl4pPr marL="9085717" indent="0">
              <a:buNone/>
              <a:defRPr sz="5900"/>
            </a:lvl4pPr>
            <a:lvl5pPr marL="12114289" indent="0">
              <a:buNone/>
              <a:defRPr sz="5900"/>
            </a:lvl5pPr>
            <a:lvl6pPr marL="15142862" indent="0">
              <a:buNone/>
              <a:defRPr sz="5900"/>
            </a:lvl6pPr>
            <a:lvl7pPr marL="18171434" indent="0">
              <a:buNone/>
              <a:defRPr sz="5900"/>
            </a:lvl7pPr>
            <a:lvl8pPr marL="21200006" indent="0">
              <a:buNone/>
              <a:defRPr sz="5900"/>
            </a:lvl8pPr>
            <a:lvl9pPr marL="24228579" indent="0">
              <a:buNone/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12F7-094C-4875-AF29-96FD3138DF4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C3F7-3CF5-4A85-9C31-BB1C97C41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4" y="23042880"/>
            <a:ext cx="26334720" cy="2720342"/>
          </a:xfrm>
        </p:spPr>
        <p:txBody>
          <a:bodyPr anchor="b"/>
          <a:lstStyle>
            <a:lvl1pPr algn="l">
              <a:defRPr sz="1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4" y="2941320"/>
            <a:ext cx="26334720" cy="19751040"/>
          </a:xfrm>
        </p:spPr>
        <p:txBody>
          <a:bodyPr/>
          <a:lstStyle>
            <a:lvl1pPr marL="0" indent="0">
              <a:buNone/>
              <a:defRPr sz="21200"/>
            </a:lvl1pPr>
            <a:lvl2pPr marL="3028572" indent="0">
              <a:buNone/>
              <a:defRPr sz="18500"/>
            </a:lvl2pPr>
            <a:lvl3pPr marL="6057145" indent="0">
              <a:buNone/>
              <a:defRPr sz="15800"/>
            </a:lvl3pPr>
            <a:lvl4pPr marL="9085717" indent="0">
              <a:buNone/>
              <a:defRPr sz="13300"/>
            </a:lvl4pPr>
            <a:lvl5pPr marL="12114289" indent="0">
              <a:buNone/>
              <a:defRPr sz="13300"/>
            </a:lvl5pPr>
            <a:lvl6pPr marL="15142862" indent="0">
              <a:buNone/>
              <a:defRPr sz="13300"/>
            </a:lvl6pPr>
            <a:lvl7pPr marL="18171434" indent="0">
              <a:buNone/>
              <a:defRPr sz="13300"/>
            </a:lvl7pPr>
            <a:lvl8pPr marL="21200006" indent="0">
              <a:buNone/>
              <a:defRPr sz="13300"/>
            </a:lvl8pPr>
            <a:lvl9pPr marL="24228579" indent="0">
              <a:buNone/>
              <a:defRPr sz="1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4" y="25763222"/>
            <a:ext cx="26334720" cy="3863338"/>
          </a:xfrm>
        </p:spPr>
        <p:txBody>
          <a:bodyPr/>
          <a:lstStyle>
            <a:lvl1pPr marL="0" indent="0">
              <a:buNone/>
              <a:defRPr sz="9300"/>
            </a:lvl1pPr>
            <a:lvl2pPr marL="3028572" indent="0">
              <a:buNone/>
              <a:defRPr sz="7900"/>
            </a:lvl2pPr>
            <a:lvl3pPr marL="6057145" indent="0">
              <a:buNone/>
              <a:defRPr sz="6600"/>
            </a:lvl3pPr>
            <a:lvl4pPr marL="9085717" indent="0">
              <a:buNone/>
              <a:defRPr sz="5900"/>
            </a:lvl4pPr>
            <a:lvl5pPr marL="12114289" indent="0">
              <a:buNone/>
              <a:defRPr sz="5900"/>
            </a:lvl5pPr>
            <a:lvl6pPr marL="15142862" indent="0">
              <a:buNone/>
              <a:defRPr sz="5900"/>
            </a:lvl6pPr>
            <a:lvl7pPr marL="18171434" indent="0">
              <a:buNone/>
              <a:defRPr sz="5900"/>
            </a:lvl7pPr>
            <a:lvl8pPr marL="21200006" indent="0">
              <a:buNone/>
              <a:defRPr sz="5900"/>
            </a:lvl8pPr>
            <a:lvl9pPr marL="24228579" indent="0">
              <a:buNone/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12F7-094C-4875-AF29-96FD3138DF4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C3F7-3CF5-4A85-9C31-BB1C97C41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605714" tIns="302857" rIns="605714" bIns="30285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605714" tIns="302857" rIns="605714" bIns="3028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605714" tIns="302857" rIns="605714" bIns="302857" rtlCol="0" anchor="ctr"/>
          <a:lstStyle>
            <a:lvl1pPr algn="l">
              <a:defRPr sz="7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012F7-094C-4875-AF29-96FD3138DF44}" type="datetimeFigureOut">
              <a:rPr lang="en-US" smtClean="0"/>
              <a:pPr/>
              <a:t>12/6/2009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605714" tIns="302857" rIns="605714" bIns="302857" rtlCol="0" anchor="ctr"/>
          <a:lstStyle>
            <a:lvl1pPr algn="ctr">
              <a:defRPr sz="7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605714" tIns="302857" rIns="605714" bIns="302857" rtlCol="0" anchor="ctr"/>
          <a:lstStyle>
            <a:lvl1pPr algn="r">
              <a:defRPr sz="7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C3F7-3CF5-4A85-9C31-BB1C97C41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57145" rtl="0" eaLnBrk="1" latinLnBrk="0" hangingPunct="1">
        <a:spcBef>
          <a:spcPct val="0"/>
        </a:spcBef>
        <a:buNone/>
        <a:defRPr sz="29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1430" indent="-2271430" algn="l" defTabSz="6057145" rtl="0" eaLnBrk="1" latinLnBrk="0" hangingPunct="1">
        <a:spcBef>
          <a:spcPct val="20000"/>
        </a:spcBef>
        <a:buFont typeface="Arial" pitchFamily="34" charset="0"/>
        <a:buChar char="•"/>
        <a:defRPr sz="21200" kern="1200">
          <a:solidFill>
            <a:schemeClr val="tx1"/>
          </a:solidFill>
          <a:latin typeface="+mn-lt"/>
          <a:ea typeface="+mn-ea"/>
          <a:cs typeface="+mn-cs"/>
        </a:defRPr>
      </a:lvl1pPr>
      <a:lvl2pPr marL="4921430" indent="-1892858" algn="l" defTabSz="6057145" rtl="0" eaLnBrk="1" latinLnBrk="0" hangingPunct="1">
        <a:spcBef>
          <a:spcPct val="20000"/>
        </a:spcBef>
        <a:buFont typeface="Arial" pitchFamily="34" charset="0"/>
        <a:buChar char="–"/>
        <a:defRPr sz="18500" kern="1200">
          <a:solidFill>
            <a:schemeClr val="tx1"/>
          </a:solidFill>
          <a:latin typeface="+mn-lt"/>
          <a:ea typeface="+mn-ea"/>
          <a:cs typeface="+mn-cs"/>
        </a:defRPr>
      </a:lvl2pPr>
      <a:lvl3pPr marL="7571431" indent="-1514286" algn="l" defTabSz="6057145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3pPr>
      <a:lvl4pPr marL="10600003" indent="-1514286" algn="l" defTabSz="6057145" rtl="0" eaLnBrk="1" latinLnBrk="0" hangingPunct="1">
        <a:spcBef>
          <a:spcPct val="20000"/>
        </a:spcBef>
        <a:buFont typeface="Arial" pitchFamily="34" charset="0"/>
        <a:buChar char="–"/>
        <a:defRPr sz="13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28576" indent="-1514286" algn="l" defTabSz="6057145" rtl="0" eaLnBrk="1" latinLnBrk="0" hangingPunct="1">
        <a:spcBef>
          <a:spcPct val="20000"/>
        </a:spcBef>
        <a:buFont typeface="Arial" pitchFamily="34" charset="0"/>
        <a:buChar char="»"/>
        <a:defRPr sz="13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57148" indent="-1514286" algn="l" defTabSz="6057145" rtl="0" eaLnBrk="1" latinLnBrk="0" hangingPunct="1">
        <a:spcBef>
          <a:spcPct val="20000"/>
        </a:spcBef>
        <a:buFont typeface="Arial" pitchFamily="34" charset="0"/>
        <a:buChar char="•"/>
        <a:defRPr sz="13300" kern="1200">
          <a:solidFill>
            <a:schemeClr val="tx1"/>
          </a:solidFill>
          <a:latin typeface="+mn-lt"/>
          <a:ea typeface="+mn-ea"/>
          <a:cs typeface="+mn-cs"/>
        </a:defRPr>
      </a:lvl6pPr>
      <a:lvl7pPr marL="19685720" indent="-1514286" algn="l" defTabSz="6057145" rtl="0" eaLnBrk="1" latinLnBrk="0" hangingPunct="1">
        <a:spcBef>
          <a:spcPct val="20000"/>
        </a:spcBef>
        <a:buFont typeface="Arial" pitchFamily="34" charset="0"/>
        <a:buChar char="•"/>
        <a:defRPr sz="13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14293" indent="-1514286" algn="l" defTabSz="6057145" rtl="0" eaLnBrk="1" latinLnBrk="0" hangingPunct="1">
        <a:spcBef>
          <a:spcPct val="20000"/>
        </a:spcBef>
        <a:buFont typeface="Arial" pitchFamily="34" charset="0"/>
        <a:buChar char="•"/>
        <a:defRPr sz="13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42865" indent="-1514286" algn="l" defTabSz="6057145" rtl="0" eaLnBrk="1" latinLnBrk="0" hangingPunct="1">
        <a:spcBef>
          <a:spcPct val="20000"/>
        </a:spcBef>
        <a:buFont typeface="Arial" pitchFamily="34" charset="0"/>
        <a:buChar char="•"/>
        <a:defRPr sz="1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5714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1pPr>
      <a:lvl2pPr marL="3028572" algn="l" defTabSz="605714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2pPr>
      <a:lvl3pPr marL="6057145" algn="l" defTabSz="605714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9085717" algn="l" defTabSz="605714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114289" algn="l" defTabSz="605714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5pPr>
      <a:lvl6pPr marL="15142862" algn="l" defTabSz="605714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6pPr>
      <a:lvl7pPr marL="18171434" algn="l" defTabSz="605714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7pPr>
      <a:lvl8pPr marL="21200006" algn="l" defTabSz="605714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8pPr>
      <a:lvl9pPr marL="24228579" algn="l" defTabSz="605714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/>
        </p:nvGrpSpPr>
        <p:grpSpPr>
          <a:xfrm>
            <a:off x="0" y="21640799"/>
            <a:ext cx="43891200" cy="11277601"/>
            <a:chOff x="-5668491" y="8763820"/>
            <a:chExt cx="11398251" cy="6809585"/>
          </a:xfrm>
        </p:grpSpPr>
        <p:sp>
          <p:nvSpPr>
            <p:cNvPr id="145" name="Rectangle 9"/>
            <p:cNvSpPr>
              <a:spLocks noChangeArrowheads="1"/>
            </p:cNvSpPr>
            <p:nvPr/>
          </p:nvSpPr>
          <p:spPr bwMode="auto">
            <a:xfrm>
              <a:off x="-5668490" y="9034953"/>
              <a:ext cx="11398250" cy="65384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146" name="Text Box 20"/>
            <p:cNvSpPr txBox="1">
              <a:spLocks noChangeArrowheads="1"/>
            </p:cNvSpPr>
            <p:nvPr/>
          </p:nvSpPr>
          <p:spPr bwMode="auto">
            <a:xfrm>
              <a:off x="-5668491" y="8763820"/>
              <a:ext cx="11398251" cy="458838"/>
            </a:xfrm>
            <a:prstGeom prst="rect">
              <a:avLst/>
            </a:prstGeom>
            <a:solidFill>
              <a:srgbClr val="00346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5318870">
                <a:spcBef>
                  <a:spcPct val="50000"/>
                </a:spcBef>
              </a:pPr>
              <a:r>
                <a:rPr lang="en-US" altLang="zh-CN" sz="4500" b="1" dirty="0" smtClean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COUNTERMEASURES</a:t>
              </a:r>
              <a:endParaRPr lang="en-US" altLang="zh-CN" sz="45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</p:grpSp>
      <p:pic>
        <p:nvPicPr>
          <p:cNvPr id="4" name="Picture 3" descr="SeattleNightTraffic2.jpg"/>
          <p:cNvPicPr>
            <a:picLocks noChangeAspect="1"/>
          </p:cNvPicPr>
          <p:nvPr/>
        </p:nvPicPr>
        <p:blipFill>
          <a:blip r:embed="rId3" cstate="print"/>
          <a:srcRect b="91898"/>
          <a:stretch>
            <a:fillRect/>
          </a:stretch>
        </p:blipFill>
        <p:spPr>
          <a:xfrm>
            <a:off x="-1" y="-1"/>
            <a:ext cx="43891202" cy="2667001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43891200" cy="2667000"/>
          </a:xfrm>
          <a:prstGeom prst="rect">
            <a:avLst/>
          </a:prstGeom>
          <a:solidFill>
            <a:schemeClr val="tx2">
              <a:lumMod val="40000"/>
              <a:lumOff val="60000"/>
              <a:alpha val="7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9269" tIns="64634" rIns="129269" bIns="64634" anchor="ctr"/>
          <a:lstStyle/>
          <a:p>
            <a:endParaRPr lang="zh-CN" altLang="en-US" b="0">
              <a:ea typeface="宋体" pitchFamily="2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14595" y="152402"/>
            <a:ext cx="34349634" cy="23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269" tIns="64634" rIns="129269" bIns="64634">
            <a:spAutoFit/>
          </a:bodyPr>
          <a:lstStyle/>
          <a:p>
            <a:pPr algn="ctr" defTabSz="5318870"/>
            <a:r>
              <a:rPr lang="en-US" altLang="zh-CN" sz="5700" dirty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rPr>
              <a:t>  </a:t>
            </a:r>
            <a:r>
              <a:rPr lang="en-US" altLang="zh-CN" sz="5700" dirty="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rPr>
              <a:t>Collision and Safety Analysis for 35</a:t>
            </a:r>
            <a:r>
              <a:rPr lang="en-US" altLang="zh-CN" sz="5700" baseline="30000" dirty="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rPr>
              <a:t>th</a:t>
            </a:r>
            <a:r>
              <a:rPr lang="en-US" altLang="zh-CN" sz="5700" dirty="0" smtClean="0">
                <a:solidFill>
                  <a:srgbClr val="000000"/>
                </a:solidFill>
                <a:latin typeface="Arial Black" pitchFamily="34" charset="0"/>
                <a:ea typeface="宋体" pitchFamily="2" charset="-122"/>
              </a:rPr>
              <a:t> Ave SW, Seattle, WA</a:t>
            </a:r>
            <a:endParaRPr lang="en-US" altLang="zh-CN" sz="5700" dirty="0">
              <a:solidFill>
                <a:srgbClr val="000000"/>
              </a:solidFill>
              <a:latin typeface="Arial Black" pitchFamily="34" charset="0"/>
              <a:ea typeface="宋体" pitchFamily="2" charset="-122"/>
            </a:endParaRPr>
          </a:p>
          <a:p>
            <a:pPr algn="ctr" defTabSz="5318870"/>
            <a:r>
              <a:rPr lang="en-US" altLang="zh-CN" sz="45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Xiaoyue</a:t>
            </a:r>
            <a:r>
              <a:rPr lang="en-US" altLang="zh-CN" sz="45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(Cathy) Liu, </a:t>
            </a:r>
            <a:r>
              <a:rPr lang="en-US" altLang="zh-CN" sz="4500" dirty="0" err="1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Wenjuan</a:t>
            </a:r>
            <a:r>
              <a:rPr lang="en-US" altLang="zh-CN" sz="45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Zhao, Barrett Taylor</a:t>
            </a:r>
            <a:endParaRPr lang="en-US" altLang="zh-CN" sz="4500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ctr" defTabSz="5318870"/>
            <a:r>
              <a:rPr lang="en-US" altLang="zh-CN" sz="45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Department </a:t>
            </a:r>
            <a:r>
              <a:rPr lang="en-US" altLang="zh-CN" sz="45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of </a:t>
            </a:r>
            <a:r>
              <a:rPr lang="en-US" altLang="zh-CN" sz="45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Civil &amp; Environmental Engineering, University of </a:t>
            </a:r>
            <a:r>
              <a:rPr lang="en-US" altLang="zh-CN" sz="45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Washington</a:t>
            </a:r>
            <a:endParaRPr lang="en-US" altLang="zh-CN" sz="4500" dirty="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" name="Picture 9" descr="logo_m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0630"/>
            <a:ext cx="9677579" cy="839970"/>
          </a:xfrm>
          <a:prstGeom prst="rect">
            <a:avLst/>
          </a:prstGeom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2590802"/>
            <a:ext cx="43891200" cy="45719"/>
          </a:xfrm>
          <a:prstGeom prst="rect">
            <a:avLst/>
          </a:prstGeom>
          <a:solidFill>
            <a:srgbClr val="0034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9269" tIns="64634" rIns="129269" bIns="64634" anchor="ctr"/>
          <a:lstStyle/>
          <a:p>
            <a:endParaRPr lang="zh-CN" altLang="en-US" b="0">
              <a:ea typeface="宋体" pitchFamily="2" charset="-122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0" y="2743200"/>
            <a:ext cx="12268200" cy="18821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0"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74" y="13944600"/>
            <a:ext cx="12198026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2" name="Straight Connector 61"/>
          <p:cNvCxnSpPr/>
          <p:nvPr/>
        </p:nvCxnSpPr>
        <p:spPr>
          <a:xfrm rot="5400000">
            <a:off x="6172199" y="27660601"/>
            <a:ext cx="105156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H="1">
            <a:off x="17030700" y="28079701"/>
            <a:ext cx="967740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1775400" y="20802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Development: High Point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21945600" y="30937200"/>
            <a:ext cx="2194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 Box 20"/>
          <p:cNvSpPr txBox="1">
            <a:spLocks noChangeArrowheads="1"/>
          </p:cNvSpPr>
          <p:nvPr/>
        </p:nvSpPr>
        <p:spPr bwMode="auto">
          <a:xfrm>
            <a:off x="22021800" y="30937200"/>
            <a:ext cx="21869400" cy="685800"/>
          </a:xfrm>
          <a:prstGeom prst="rect">
            <a:avLst/>
          </a:prstGeom>
          <a:solidFill>
            <a:srgbClr val="00346A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3762375"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ea typeface="宋体" pitchFamily="2" charset="-122"/>
              </a:rPr>
              <a:t>Acknowledgement</a:t>
            </a:r>
            <a:endParaRPr lang="en-US" altLang="zh-CN" sz="32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2021800" y="31775400"/>
            <a:ext cx="21869400" cy="914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We would like to express our sincere thanks to ITE Washington Section for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providing the collision summary to us, and also Oran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Viriyincy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for designing the geometric configuration of Road Diet and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Sharrow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Solution 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20"/>
          <p:cNvSpPr txBox="1">
            <a:spLocks noChangeArrowheads="1"/>
          </p:cNvSpPr>
          <p:nvPr/>
        </p:nvSpPr>
        <p:spPr bwMode="auto">
          <a:xfrm>
            <a:off x="11506200" y="22479000"/>
            <a:ext cx="32385000" cy="685800"/>
          </a:xfrm>
          <a:prstGeom prst="rect">
            <a:avLst/>
          </a:prstGeom>
          <a:solidFill>
            <a:srgbClr val="00346A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3762375"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ea typeface="宋体" pitchFamily="2" charset="-122"/>
              </a:rPr>
              <a:t>Solution Highlight</a:t>
            </a:r>
            <a:endParaRPr lang="en-US" altLang="zh-CN" sz="3200" b="1" dirty="0">
              <a:solidFill>
                <a:schemeClr val="bg1"/>
              </a:solidFill>
              <a:ea typeface="宋体" pitchFamily="2" charset="-122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2344400" y="12365182"/>
            <a:ext cx="15849600" cy="9199418"/>
            <a:chOff x="-5668491" y="8763820"/>
            <a:chExt cx="11398251" cy="6809584"/>
          </a:xfrm>
        </p:grpSpPr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-5668490" y="9034952"/>
              <a:ext cx="11353800" cy="65384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-5668491" y="8763820"/>
              <a:ext cx="11398251" cy="458838"/>
            </a:xfrm>
            <a:prstGeom prst="rect">
              <a:avLst/>
            </a:prstGeom>
            <a:solidFill>
              <a:srgbClr val="00346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5318870">
                <a:spcBef>
                  <a:spcPct val="50000"/>
                </a:spcBef>
              </a:pPr>
              <a:r>
                <a:rPr lang="en-US" altLang="zh-CN" sz="4500" b="1" dirty="0" smtClean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COLLISION TYPES CLASSIFICATION</a:t>
              </a:r>
              <a:endParaRPr lang="en-US" altLang="zh-CN" sz="45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</p:grpSp>
      <p:sp>
        <p:nvSpPr>
          <p:cNvPr id="124" name="Text Box 20"/>
          <p:cNvSpPr txBox="1">
            <a:spLocks noChangeArrowheads="1"/>
          </p:cNvSpPr>
          <p:nvPr/>
        </p:nvSpPr>
        <p:spPr bwMode="auto">
          <a:xfrm>
            <a:off x="0" y="2666999"/>
            <a:ext cx="12291392" cy="716145"/>
          </a:xfrm>
          <a:prstGeom prst="rect">
            <a:avLst/>
          </a:prstGeom>
          <a:solidFill>
            <a:srgbClr val="00346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5318870">
              <a:spcBef>
                <a:spcPct val="50000"/>
              </a:spcBef>
            </a:pPr>
            <a:r>
              <a:rPr lang="en-US" altLang="zh-CN" sz="4500" b="1" dirty="0" smtClean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BACKGROUND AND METHODOLOGY</a:t>
            </a:r>
            <a:endParaRPr lang="en-US" altLang="zh-CN" sz="4500" b="1" dirty="0">
              <a:solidFill>
                <a:schemeClr val="bg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0" y="10591800"/>
            <a:ext cx="1203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Collision Severity Evaluation: Equivalent-Property-Damage-Only (EPDO)</a:t>
            </a:r>
          </a:p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EPDO = PDO * 1 + INJ * 6 + FTL * 12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weight the quantities of collisions so that fatality and injury collisions are given more importance than property-damage-only (PDO) collisions</a:t>
            </a:r>
          </a:p>
        </p:txBody>
      </p:sp>
      <p:sp>
        <p:nvSpPr>
          <p:cNvPr id="126" name="Content Placeholder 2"/>
          <p:cNvSpPr>
            <a:spLocks noGrp="1"/>
          </p:cNvSpPr>
          <p:nvPr/>
        </p:nvSpPr>
        <p:spPr>
          <a:xfrm>
            <a:off x="7010400" y="3657600"/>
            <a:ext cx="5029200" cy="228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54864" tIns="91440" rtlCol="0">
            <a:normAutofit fontScale="8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Classify the collision types and volume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Identify collision hot spots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Analyze cause of the collisions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 Countermeasures Analysis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3429000"/>
            <a:ext cx="6645048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2" descr="C:\Users\Cathy\Desktop\Exported figures\Intersection accidents-n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420600" y="13030200"/>
            <a:ext cx="7696200" cy="8458200"/>
          </a:xfrm>
          <a:prstGeom prst="rect">
            <a:avLst/>
          </a:prstGeom>
          <a:noFill/>
        </p:spPr>
      </p:pic>
      <p:pic>
        <p:nvPicPr>
          <p:cNvPr id="115" name="Picture 2" descr="C:\Documents and Settings\XIN CHEN\Desktop\Exported figures\Road segment accident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269200" y="13030200"/>
            <a:ext cx="7543800" cy="8458200"/>
          </a:xfrm>
          <a:prstGeom prst="rect">
            <a:avLst/>
          </a:prstGeom>
          <a:noFill/>
        </p:spPr>
      </p:pic>
      <p:grpSp>
        <p:nvGrpSpPr>
          <p:cNvPr id="131" name="Group 130"/>
          <p:cNvGrpSpPr/>
          <p:nvPr/>
        </p:nvGrpSpPr>
        <p:grpSpPr>
          <a:xfrm>
            <a:off x="12344400" y="2743200"/>
            <a:ext cx="15925800" cy="9448799"/>
            <a:chOff x="14607689" y="4495799"/>
            <a:chExt cx="13997376" cy="9448799"/>
          </a:xfrm>
        </p:grpSpPr>
        <p:grpSp>
          <p:nvGrpSpPr>
            <p:cNvPr id="128" name="Group 127"/>
            <p:cNvGrpSpPr/>
            <p:nvPr/>
          </p:nvGrpSpPr>
          <p:grpSpPr>
            <a:xfrm>
              <a:off x="14607689" y="4495799"/>
              <a:ext cx="13997376" cy="9448799"/>
              <a:chOff x="6534150" y="8763819"/>
              <a:chExt cx="11632079" cy="7112000"/>
            </a:xfrm>
          </p:grpSpPr>
          <p:sp>
            <p:nvSpPr>
              <p:cNvPr id="129" name="Rectangle 9"/>
              <p:cNvSpPr>
                <a:spLocks noChangeArrowheads="1"/>
              </p:cNvSpPr>
              <p:nvPr/>
            </p:nvSpPr>
            <p:spPr bwMode="auto">
              <a:xfrm>
                <a:off x="6553023" y="9034951"/>
                <a:ext cx="11557549" cy="684086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b="0">
                  <a:ea typeface="宋体" pitchFamily="2" charset="-122"/>
                </a:endParaRPr>
              </a:p>
            </p:txBody>
          </p:sp>
          <p:sp>
            <p:nvSpPr>
              <p:cNvPr id="130" name="Text Box 20"/>
              <p:cNvSpPr txBox="1">
                <a:spLocks noChangeArrowheads="1"/>
              </p:cNvSpPr>
              <p:nvPr/>
            </p:nvSpPr>
            <p:spPr bwMode="auto">
              <a:xfrm>
                <a:off x="6534150" y="8763819"/>
                <a:ext cx="11632079" cy="573548"/>
              </a:xfrm>
              <a:prstGeom prst="rect">
                <a:avLst/>
              </a:prstGeom>
              <a:solidFill>
                <a:srgbClr val="00346A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defTabSz="5318870">
                  <a:spcBef>
                    <a:spcPct val="50000"/>
                  </a:spcBef>
                </a:pPr>
                <a:r>
                  <a:rPr lang="en-US" altLang="zh-CN" sz="4500" b="1" dirty="0" smtClean="0">
                    <a:solidFill>
                      <a:schemeClr val="bg1"/>
                    </a:solidFill>
                    <a:latin typeface="Arial" pitchFamily="34" charset="0"/>
                    <a:ea typeface="宋体" pitchFamily="2" charset="-122"/>
                    <a:cs typeface="Arial" pitchFamily="34" charset="0"/>
                  </a:rPr>
                  <a:t>HOT SPOT IDENTIFICATION</a:t>
                </a:r>
                <a:endParaRPr lang="en-US" altLang="zh-CN" sz="45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endParaRPr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674662" y="5257799"/>
              <a:ext cx="6839388" cy="861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3" descr="C:\Documents and Settings\XIN CHEN\Desktop\Exported figures\Collision Severity on roads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639864" y="5257799"/>
              <a:ext cx="6629400" cy="8610600"/>
            </a:xfrm>
            <a:prstGeom prst="rect">
              <a:avLst/>
            </a:prstGeom>
            <a:noFill/>
          </p:spPr>
        </p:pic>
      </p:grpSp>
      <p:grpSp>
        <p:nvGrpSpPr>
          <p:cNvPr id="134" name="Group 127"/>
          <p:cNvGrpSpPr/>
          <p:nvPr/>
        </p:nvGrpSpPr>
        <p:grpSpPr>
          <a:xfrm>
            <a:off x="28346400" y="2743200"/>
            <a:ext cx="15544800" cy="9906000"/>
            <a:chOff x="6534149" y="8763820"/>
            <a:chExt cx="11353800" cy="6809584"/>
          </a:xfrm>
        </p:grpSpPr>
        <p:sp>
          <p:nvSpPr>
            <p:cNvPr id="137" name="Rectangle 9"/>
            <p:cNvSpPr>
              <a:spLocks noChangeArrowheads="1"/>
            </p:cNvSpPr>
            <p:nvPr/>
          </p:nvSpPr>
          <p:spPr bwMode="auto">
            <a:xfrm>
              <a:off x="6553023" y="9034952"/>
              <a:ext cx="11290476" cy="65384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138" name="Text Box 20"/>
            <p:cNvSpPr txBox="1">
              <a:spLocks noChangeArrowheads="1"/>
            </p:cNvSpPr>
            <p:nvPr/>
          </p:nvSpPr>
          <p:spPr bwMode="auto">
            <a:xfrm>
              <a:off x="6534149" y="8763820"/>
              <a:ext cx="11353800" cy="470958"/>
            </a:xfrm>
            <a:prstGeom prst="rect">
              <a:avLst/>
            </a:prstGeom>
            <a:solidFill>
              <a:srgbClr val="00346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5318870">
                <a:spcBef>
                  <a:spcPct val="50000"/>
                </a:spcBef>
              </a:pPr>
              <a:r>
                <a:rPr lang="en-US" altLang="zh-CN" sz="4500" b="1" dirty="0" smtClean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SIGNALIZATION AND TRANSIT ROUTE</a:t>
              </a:r>
              <a:endParaRPr lang="en-US" altLang="zh-CN" sz="45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</p:grpSp>
      <p:pic>
        <p:nvPicPr>
          <p:cNvPr id="1030" name="Picture 6" descr="C:\Users\CathyAdmin\Downloads\Exported figures\Transit Rout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966400" y="3505201"/>
            <a:ext cx="7696200" cy="8915400"/>
          </a:xfrm>
          <a:prstGeom prst="rect">
            <a:avLst/>
          </a:prstGeom>
          <a:noFill/>
        </p:spPr>
      </p:pic>
      <p:pic>
        <p:nvPicPr>
          <p:cNvPr id="1029" name="Picture 5" descr="C:\Users\CathyAdmin\Downloads\Exported figures\Traffic signal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22600" y="3505200"/>
            <a:ext cx="7543800" cy="8915400"/>
          </a:xfrm>
          <a:prstGeom prst="rect">
            <a:avLst/>
          </a:prstGeom>
          <a:noFill/>
        </p:spPr>
      </p:pic>
      <p:grpSp>
        <p:nvGrpSpPr>
          <p:cNvPr id="139" name="Group 127"/>
          <p:cNvGrpSpPr/>
          <p:nvPr/>
        </p:nvGrpSpPr>
        <p:grpSpPr>
          <a:xfrm>
            <a:off x="28346400" y="12573000"/>
            <a:ext cx="15544800" cy="8991600"/>
            <a:chOff x="6534149" y="8646413"/>
            <a:chExt cx="11353800" cy="6926991"/>
          </a:xfrm>
        </p:grpSpPr>
        <p:sp>
          <p:nvSpPr>
            <p:cNvPr id="140" name="Rectangle 9"/>
            <p:cNvSpPr>
              <a:spLocks noChangeArrowheads="1"/>
            </p:cNvSpPr>
            <p:nvPr/>
          </p:nvSpPr>
          <p:spPr bwMode="auto">
            <a:xfrm>
              <a:off x="6553023" y="9034952"/>
              <a:ext cx="11290476" cy="65384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0">
                <a:ea typeface="宋体" pitchFamily="2" charset="-122"/>
              </a:endParaRPr>
            </a:p>
          </p:txBody>
        </p:sp>
        <p:sp>
          <p:nvSpPr>
            <p:cNvPr id="141" name="Text Box 20"/>
            <p:cNvSpPr txBox="1">
              <a:spLocks noChangeArrowheads="1"/>
            </p:cNvSpPr>
            <p:nvPr/>
          </p:nvSpPr>
          <p:spPr bwMode="auto">
            <a:xfrm>
              <a:off x="6534149" y="8646413"/>
              <a:ext cx="11353800" cy="588364"/>
            </a:xfrm>
            <a:prstGeom prst="rect">
              <a:avLst/>
            </a:prstGeom>
            <a:solidFill>
              <a:srgbClr val="00346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5318870">
                <a:spcBef>
                  <a:spcPct val="50000"/>
                </a:spcBef>
              </a:pPr>
              <a:r>
                <a:rPr lang="en-US" altLang="zh-CN" sz="4500" b="1" dirty="0" smtClean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  <a:cs typeface="Arial" pitchFamily="34" charset="0"/>
                </a:rPr>
                <a:t>HYPERLINKING</a:t>
              </a:r>
              <a:endParaRPr lang="en-US" altLang="zh-CN" sz="45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</p:grpSp>
      <p:pic>
        <p:nvPicPr>
          <p:cNvPr id="132" name="Picture 2" descr="C:\Documents and Settings\XIN CHEN\Desktop\Exported figures\Hyperlink of Intersection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98800" y="13487400"/>
            <a:ext cx="9144000" cy="8001000"/>
          </a:xfrm>
          <a:prstGeom prst="rect">
            <a:avLst/>
          </a:prstGeom>
          <a:noFill/>
        </p:spPr>
      </p:pic>
      <p:sp>
        <p:nvSpPr>
          <p:cNvPr id="122" name="Rectangle 121"/>
          <p:cNvSpPr/>
          <p:nvPr/>
        </p:nvSpPr>
        <p:spPr>
          <a:xfrm>
            <a:off x="37871400" y="13258800"/>
            <a:ext cx="5867400" cy="4031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Hot </a:t>
            </a:r>
            <a:r>
              <a:rPr lang="en-US" altLang="zh-CN" sz="3200" b="1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Spots</a:t>
            </a:r>
          </a:p>
          <a:p>
            <a:r>
              <a:rPr lang="en-US" altLang="zh-CN" sz="3200" b="1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Intersection: </a:t>
            </a:r>
            <a:endParaRPr lang="en-US" altLang="zh-CN" sz="3200" b="1" dirty="0" smtClean="0">
              <a:solidFill>
                <a:srgbClr val="660033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SW Avalon Way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SW Juneau St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SW Morgan </a:t>
            </a:r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</a:t>
            </a:r>
          </a:p>
          <a:p>
            <a:r>
              <a:rPr lang="en-US" altLang="zh-CN" sz="3200" b="1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Segment: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Between SW Avalon Way &amp; SW Snoqualmie</a:t>
            </a:r>
          </a:p>
        </p:txBody>
      </p:sp>
      <p:sp>
        <p:nvSpPr>
          <p:cNvPr id="143" name="Content Placeholder 2"/>
          <p:cNvSpPr>
            <a:spLocks noGrp="1"/>
          </p:cNvSpPr>
          <p:nvPr/>
        </p:nvSpPr>
        <p:spPr>
          <a:xfrm>
            <a:off x="7010400" y="6172200"/>
            <a:ext cx="5029200" cy="304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54864" tIns="91440" rtlCol="0">
            <a:normAutofit fontScale="8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Used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City of Seattle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Collision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 for 10 years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WAGDA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Arterials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Street Network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Traffic Signals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Principal Transit Routes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871400" y="17449800"/>
            <a:ext cx="5867400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Intersection vs. Roadway Section</a:t>
            </a:r>
          </a:p>
          <a:p>
            <a:pPr marL="228600"/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Intersection</a:t>
            </a:r>
          </a:p>
          <a:p>
            <a:pPr marL="685800" indent="-228600"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Right Angle</a:t>
            </a:r>
          </a:p>
          <a:p>
            <a:pPr marL="685800" indent="-228600"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Left Turn</a:t>
            </a:r>
          </a:p>
          <a:p>
            <a:pPr marL="228600"/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Roadway Section</a:t>
            </a:r>
          </a:p>
          <a:p>
            <a:pPr marL="685800" indent="-228600"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Rear End</a:t>
            </a:r>
          </a:p>
          <a:p>
            <a:pPr marL="685800" indent="-228600"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Parked </a:t>
            </a:r>
            <a:r>
              <a:rPr lang="en-US" altLang="zh-CN" sz="3200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Car (Side Swipe)</a:t>
            </a:r>
            <a:endParaRPr lang="en-US" altLang="zh-CN" sz="3200" dirty="0" smtClean="0">
              <a:solidFill>
                <a:srgbClr val="660033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81000" y="22479000"/>
            <a:ext cx="11201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500"/>
            </a:pPr>
            <a:r>
              <a:rPr lang="en-US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SW </a:t>
            </a:r>
            <a:r>
              <a:rPr lang="en-US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Avalon Way Intersection</a:t>
            </a:r>
          </a:p>
          <a:p>
            <a:pPr>
              <a:buSzPts val="25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Protected Left Turn Signal ($1,000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SzPts val="2500"/>
            </a:pPr>
            <a:r>
              <a:rPr lang="en-US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SW </a:t>
            </a:r>
            <a:r>
              <a:rPr lang="en-US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Juneau St. Intersection</a:t>
            </a:r>
          </a:p>
          <a:p>
            <a:pPr>
              <a:buSzPts val="2500"/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Add Left Turn Pockets ($2,000)</a:t>
            </a:r>
          </a:p>
          <a:p>
            <a:pPr>
              <a:buSzPts val="2500"/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Add Traffic Signals ($150,000)</a:t>
            </a:r>
          </a:p>
          <a:p>
            <a:pPr>
              <a:buSzPts val="2500"/>
            </a:pPr>
            <a:r>
              <a:rPr lang="en-US" altLang="zh-CN" sz="3200" b="1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SW </a:t>
            </a:r>
            <a:r>
              <a:rPr lang="en-US" altLang="zh-CN" sz="3200" b="1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Morgan </a:t>
            </a:r>
            <a:r>
              <a:rPr lang="en-US" altLang="zh-CN" sz="3200" b="1" dirty="0" smtClean="0">
                <a:solidFill>
                  <a:srgbClr val="660033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 Intersection</a:t>
            </a:r>
          </a:p>
          <a:p>
            <a:pPr>
              <a:buSzPts val="2500"/>
              <a:buFont typeface="Arial" pitchFamily="34" charset="0"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Signal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Retiming: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PPLT can increase arrow can be confusing, use throughput, but when safety is of the major concern, it is highly recommended that the left phase be protected only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ts val="2500"/>
            </a:pPr>
            <a:r>
              <a:rPr lang="en-US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Section </a:t>
            </a:r>
            <a:r>
              <a:rPr lang="en-US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between SW Avalon Way &amp; SW Snoqualmie</a:t>
            </a:r>
          </a:p>
          <a:p>
            <a:pPr>
              <a:buSzPts val="25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Reduce Rear End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collisions: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Speed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detection signs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($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15,000)</a:t>
            </a:r>
          </a:p>
          <a:p>
            <a:pPr>
              <a:buSzPts val="25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Road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Diet -&gt;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Sharrow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14" cstate="print"/>
          <a:srcRect r="19882"/>
          <a:stretch>
            <a:fillRect/>
          </a:stretch>
        </p:blipFill>
        <p:spPr bwMode="auto">
          <a:xfrm>
            <a:off x="11506200" y="23850600"/>
            <a:ext cx="10287000" cy="7924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098000" y="23850600"/>
            <a:ext cx="91535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" name="TextBox 147"/>
          <p:cNvSpPr txBox="1"/>
          <p:nvPr/>
        </p:nvSpPr>
        <p:spPr>
          <a:xfrm>
            <a:off x="11887200" y="27508200"/>
            <a:ext cx="15544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Road Diet</a:t>
            </a:r>
            <a:endParaRPr lang="en-US" sz="2400" dirty="0"/>
          </a:p>
        </p:txBody>
      </p:sp>
      <p:sp>
        <p:nvSpPr>
          <p:cNvPr id="149" name="TextBox 148"/>
          <p:cNvSpPr txBox="1"/>
          <p:nvPr/>
        </p:nvSpPr>
        <p:spPr>
          <a:xfrm>
            <a:off x="11963400" y="30251400"/>
            <a:ext cx="146761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Preferred</a:t>
            </a:r>
            <a:br>
              <a:rPr lang="en-US" sz="2400" dirty="0" smtClean="0"/>
            </a:br>
            <a:r>
              <a:rPr lang="en-US" sz="2400" dirty="0" smtClean="0"/>
              <a:t>Option</a:t>
            </a:r>
            <a:endParaRPr lang="en-US" sz="2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12039600" y="25069800"/>
            <a:ext cx="11528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</a:t>
            </a:r>
            <a:endParaRPr lang="en-US" sz="2400" dirty="0"/>
          </a:p>
        </p:txBody>
      </p:sp>
      <p:sp>
        <p:nvSpPr>
          <p:cNvPr id="153" name="Rectangle 152"/>
          <p:cNvSpPr/>
          <p:nvPr/>
        </p:nvSpPr>
        <p:spPr>
          <a:xfrm>
            <a:off x="11582400" y="23189625"/>
            <a:ext cx="1120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500"/>
            </a:pPr>
            <a:r>
              <a:rPr lang="en-US" sz="32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Sharrow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2021800" y="23189625"/>
            <a:ext cx="1120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2500"/>
            </a:pPr>
            <a:r>
              <a:rPr lang="en-US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Road Diet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ight Arrow 156"/>
          <p:cNvSpPr/>
          <p:nvPr/>
        </p:nvSpPr>
        <p:spPr>
          <a:xfrm>
            <a:off x="31242000" y="27051000"/>
            <a:ext cx="3124200" cy="1295400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1582400" y="32004000"/>
            <a:ext cx="1021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Image Source: Oran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Viriyincy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University of Washington </a:t>
            </a:r>
          </a:p>
        </p:txBody>
      </p:sp>
      <p:sp>
        <p:nvSpPr>
          <p:cNvPr id="162" name="Text Box 20"/>
          <p:cNvSpPr txBox="1">
            <a:spLocks noChangeArrowheads="1"/>
          </p:cNvSpPr>
          <p:nvPr/>
        </p:nvSpPr>
        <p:spPr bwMode="auto">
          <a:xfrm>
            <a:off x="0" y="28575000"/>
            <a:ext cx="11506200" cy="533400"/>
          </a:xfrm>
          <a:prstGeom prst="rect">
            <a:avLst/>
          </a:prstGeom>
          <a:solidFill>
            <a:srgbClr val="00346A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3762375"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ea typeface="宋体" pitchFamily="2" charset="-122"/>
              </a:rPr>
              <a:t>GIS </a:t>
            </a:r>
            <a:r>
              <a:rPr lang="en-US" altLang="zh-CN" sz="3200" b="1" dirty="0" smtClean="0">
                <a:solidFill>
                  <a:schemeClr val="bg1"/>
                </a:solidFill>
                <a:ea typeface="宋体" pitchFamily="2" charset="-122"/>
              </a:rPr>
              <a:t>Analysis</a:t>
            </a:r>
            <a:endParaRPr lang="en-US" altLang="zh-CN" sz="32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5800" y="29413200"/>
            <a:ext cx="441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Intersect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Join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Clip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Select by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Location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6553200" y="29413200"/>
            <a:ext cx="441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Spatial Join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Create Features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Hyperlink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Symbology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366200" y="23850600"/>
            <a:ext cx="919162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square">
        <a:spAutoFit/>
      </a:bodyPr>
      <a:lstStyle>
        <a:defPPr>
          <a:defRPr sz="3200" dirty="0" smtClean="0"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343</Words>
  <Application>Microsoft Office PowerPoint</Application>
  <PresentationFormat>Custom</PresentationFormat>
  <Paragraphs>68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</dc:creator>
  <cp:lastModifiedBy>Cathy Liu</cp:lastModifiedBy>
  <cp:revision>72</cp:revision>
  <dcterms:created xsi:type="dcterms:W3CDTF">2009-05-12T04:14:13Z</dcterms:created>
  <dcterms:modified xsi:type="dcterms:W3CDTF">2009-12-06T23:28:35Z</dcterms:modified>
</cp:coreProperties>
</file>