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57" r:id="rId3"/>
    <p:sldId id="280" r:id="rId4"/>
    <p:sldId id="295" r:id="rId5"/>
    <p:sldId id="281" r:id="rId6"/>
    <p:sldId id="282" r:id="rId7"/>
    <p:sldId id="293" r:id="rId8"/>
    <p:sldId id="283" r:id="rId9"/>
    <p:sldId id="286" r:id="rId10"/>
    <p:sldId id="285" r:id="rId11"/>
    <p:sldId id="292" r:id="rId12"/>
    <p:sldId id="288" r:id="rId13"/>
    <p:sldId id="27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59" autoAdjust="0"/>
  </p:normalViewPr>
  <p:slideViewPr>
    <p:cSldViewPr>
      <p:cViewPr>
        <p:scale>
          <a:sx n="110" d="100"/>
          <a:sy n="110" d="100"/>
        </p:scale>
        <p:origin x="-1008" y="3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E097A-9CAA-41C8-B27B-2D7F59ED1FE8}" type="datetimeFigureOut">
              <a:rPr lang="en-US" smtClean="0"/>
              <a:pPr/>
              <a:t>12/6/2009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62360-6F07-403C-9616-CF1C067E37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C62360-6F07-403C-9616-CF1C067E370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SW between SW Morgan Street and Fauntleroy Way SW in West Seattle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City has received reports from local citizens that there has been in increase </a:t>
            </a:r>
            <a:r>
              <a:rPr lang="en-US" sz="1200" kern="1200" dirty="0" err="1" smtClean="0">
                <a:solidFill>
                  <a:schemeClr val="tx1"/>
                </a:solidFill>
                <a:latin typeface="+mn-lt"/>
                <a:ea typeface="+mn-ea"/>
                <a:cs typeface="+mn-cs"/>
              </a:rPr>
              <a:t>inspeeding</a:t>
            </a:r>
            <a:r>
              <a:rPr lang="en-US" sz="1200" kern="1200" dirty="0" smtClean="0">
                <a:solidFill>
                  <a:schemeClr val="tx1"/>
                </a:solidFill>
                <a:latin typeface="+mn-lt"/>
                <a:ea typeface="+mn-ea"/>
                <a:cs typeface="+mn-cs"/>
              </a:rPr>
              <a:t> vehicles, accidents and unsafe conditions for pedestrians and cyclists on the street.  </a:t>
            </a:r>
          </a:p>
          <a:p>
            <a:r>
              <a:rPr lang="en-US" sz="1200" kern="1200" dirty="0" smtClean="0">
                <a:solidFill>
                  <a:schemeClr val="tx1"/>
                </a:solidFill>
                <a:latin typeface="+mn-lt"/>
                <a:ea typeface="+mn-ea"/>
                <a:cs typeface="+mn-cs"/>
              </a:rPr>
              <a:t>A collision analysis is required by the City of Seattle to evaluate the collision data and recommend treatments for reducing the  number and severity of collisions within the corridor.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7C62360-6F07-403C-9616-CF1C067E370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ction="ppaction://hlinksldjump"/>
              </a:rPr>
              <a:t>Collision Severity Evaluation</a:t>
            </a:r>
            <a:endParaRPr lang="en-US" dirty="0" smtClean="0"/>
          </a:p>
          <a:p>
            <a:pPr lvl="1"/>
            <a:r>
              <a:rPr lang="en-US" dirty="0" smtClean="0"/>
              <a:t>EPDO = PDO * 1 + INJ * 6 + FTL * 12</a:t>
            </a:r>
          </a:p>
          <a:p>
            <a:endParaRPr lang="en-US" dirty="0"/>
          </a:p>
        </p:txBody>
      </p:sp>
      <p:sp>
        <p:nvSpPr>
          <p:cNvPr id="4" name="Slide Number Placeholder 3"/>
          <p:cNvSpPr>
            <a:spLocks noGrp="1"/>
          </p:cNvSpPr>
          <p:nvPr>
            <p:ph type="sldNum" sz="quarter" idx="10"/>
          </p:nvPr>
        </p:nvSpPr>
        <p:spPr/>
        <p:txBody>
          <a:bodyPr/>
          <a:lstStyle/>
          <a:p>
            <a:fld id="{47C62360-6F07-403C-9616-CF1C067E370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Normally, the traffic engineering department will classify the collision records into separate file systems, one for road segments and one for intersections. </a:t>
            </a:r>
          </a:p>
          <a:p>
            <a:r>
              <a:rPr lang="en-US" dirty="0" smtClean="0"/>
              <a:t>In order to compare locations in a jurisdiction, there are a number of calculations that need to be made.  Collision severity numbers are created to weight the quantities of collisions so that fatality and injury collisions are given more importance than property-damage-only (PDO) collisions.  The number we used here to weight</a:t>
            </a:r>
            <a:r>
              <a:rPr lang="en-US" baseline="0" dirty="0" smtClean="0"/>
              <a:t> the quantities of collisions is called EPDO which </a:t>
            </a:r>
            <a:r>
              <a:rPr lang="en-US" dirty="0" smtClean="0"/>
              <a:t>assigns a weight of 12 to a fatal collision, a 6 to serious personal injury collisions and a 1 to a PDO collision.  </a:t>
            </a:r>
          </a:p>
          <a:p>
            <a:endParaRPr lang="en-US" dirty="0" smtClean="0"/>
          </a:p>
          <a:p>
            <a:r>
              <a:rPr lang="en-US" dirty="0" smtClean="0"/>
              <a:t>This means that 1 fatal collision is considered equivalent to 12 PDO collisions or 2 serious injury collisions.  The sum of these weighted numbers is called the equivalent-property-damage-only (EPDO) number.</a:t>
            </a:r>
          </a:p>
          <a:p>
            <a:endParaRPr lang="en-US" dirty="0"/>
          </a:p>
        </p:txBody>
      </p:sp>
      <p:sp>
        <p:nvSpPr>
          <p:cNvPr id="4" name="Slide Number Placeholder 3"/>
          <p:cNvSpPr>
            <a:spLocks noGrp="1"/>
          </p:cNvSpPr>
          <p:nvPr>
            <p:ph type="sldNum" sz="quarter" idx="10"/>
          </p:nvPr>
        </p:nvSpPr>
        <p:spPr/>
        <p:txBody>
          <a:bodyPr/>
          <a:lstStyle/>
          <a:p>
            <a:fld id="{47C62360-6F07-403C-9616-CF1C067E370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a:t>
            </a:r>
            <a:r>
              <a:rPr lang="en-US" baseline="0" dirty="0" smtClean="0"/>
              <a:t>e bar chart to represent the number of accident by types at each location. </a:t>
            </a:r>
            <a:endParaRPr lang="en-US" dirty="0"/>
          </a:p>
        </p:txBody>
      </p:sp>
      <p:sp>
        <p:nvSpPr>
          <p:cNvPr id="4" name="Slide Number Placeholder 3"/>
          <p:cNvSpPr>
            <a:spLocks noGrp="1"/>
          </p:cNvSpPr>
          <p:nvPr>
            <p:ph type="sldNum" sz="quarter" idx="10"/>
          </p:nvPr>
        </p:nvSpPr>
        <p:spPr/>
        <p:txBody>
          <a:bodyPr/>
          <a:lstStyle/>
          <a:p>
            <a:fld id="{47C62360-6F07-403C-9616-CF1C067E370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identify</a:t>
            </a:r>
            <a:r>
              <a:rPr lang="en-US" baseline="0" dirty="0" smtClean="0"/>
              <a:t> the hot pot in this area, we need to use a performance indicator to quantify the </a:t>
            </a:r>
            <a:r>
              <a:rPr lang="en-US" baseline="0" dirty="0" err="1" smtClean="0"/>
              <a:t>serverity</a:t>
            </a:r>
            <a:r>
              <a:rPr lang="en-US" baseline="0" dirty="0" smtClean="0"/>
              <a:t> of collision. We used EPDO (</a:t>
            </a:r>
            <a:r>
              <a:rPr lang="en-US" baseline="0" dirty="0" err="1" smtClean="0"/>
              <a:t>equavalent</a:t>
            </a:r>
            <a:r>
              <a:rPr lang="en-US" baseline="0" dirty="0" smtClean="0"/>
              <a:t> of property </a:t>
            </a:r>
            <a:r>
              <a:rPr lang="en-US" baseline="0" dirty="0" err="1" smtClean="0"/>
              <a:t>damange</a:t>
            </a:r>
            <a:r>
              <a:rPr lang="en-US" baseline="0" dirty="0" smtClean="0"/>
              <a:t> only) as a measurement to show the collision severity. </a:t>
            </a:r>
            <a:endParaRPr lang="en-US" dirty="0"/>
          </a:p>
        </p:txBody>
      </p:sp>
      <p:sp>
        <p:nvSpPr>
          <p:cNvPr id="4" name="Slide Number Placeholder 3"/>
          <p:cNvSpPr>
            <a:spLocks noGrp="1"/>
          </p:cNvSpPr>
          <p:nvPr>
            <p:ph type="sldNum" sz="quarter" idx="10"/>
          </p:nvPr>
        </p:nvSpPr>
        <p:spPr/>
        <p:txBody>
          <a:bodyPr/>
          <a:lstStyle/>
          <a:p>
            <a:fld id="{47C62360-6F07-403C-9616-CF1C067E3701}"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A8233B7-3250-41B0-9624-95D2DD4C1A76}" type="datetimeFigureOut">
              <a:rPr lang="en-US" smtClean="0"/>
              <a:pPr/>
              <a:t>12/6/2009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6072E-F7C6-4D94-BCB2-883BE0349ABD}"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8233B7-3250-41B0-9624-95D2DD4C1A76}" type="datetimeFigureOut">
              <a:rPr lang="en-US" smtClean="0"/>
              <a:pPr/>
              <a:t>12/6/2009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6072E-F7C6-4D94-BCB2-883BE0349A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8233B7-3250-41B0-9624-95D2DD4C1A76}" type="datetimeFigureOut">
              <a:rPr lang="en-US" smtClean="0"/>
              <a:pPr/>
              <a:t>12/6/2009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1E6072E-F7C6-4D94-BCB2-883BE0349A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8233B7-3250-41B0-9624-95D2DD4C1A76}" type="datetimeFigureOut">
              <a:rPr lang="en-US" smtClean="0"/>
              <a:pPr/>
              <a:t>12/6/2009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6072E-F7C6-4D94-BCB2-883BE0349A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A8233B7-3250-41B0-9624-95D2DD4C1A76}" type="datetimeFigureOut">
              <a:rPr lang="en-US" smtClean="0"/>
              <a:pPr/>
              <a:t>12/6/2009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6072E-F7C6-4D94-BCB2-883BE0349AB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8233B7-3250-41B0-9624-95D2DD4C1A76}" type="datetimeFigureOut">
              <a:rPr lang="en-US" smtClean="0"/>
              <a:pPr/>
              <a:t>12/6/2009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6072E-F7C6-4D94-BCB2-883BE0349A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A8233B7-3250-41B0-9624-95D2DD4C1A76}" type="datetimeFigureOut">
              <a:rPr lang="en-US" smtClean="0"/>
              <a:pPr/>
              <a:t>12/6/2009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6072E-F7C6-4D94-BCB2-883BE0349A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8233B7-3250-41B0-9624-95D2DD4C1A76}" type="datetimeFigureOut">
              <a:rPr lang="en-US" smtClean="0"/>
              <a:pPr/>
              <a:t>12/6/2009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6072E-F7C6-4D94-BCB2-883BE0349A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233B7-3250-41B0-9624-95D2DD4C1A76}" type="datetimeFigureOut">
              <a:rPr lang="en-US" smtClean="0"/>
              <a:pPr/>
              <a:t>12/6/2009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6072E-F7C6-4D94-BCB2-883BE0349A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8233B7-3250-41B0-9624-95D2DD4C1A76}" type="datetimeFigureOut">
              <a:rPr lang="en-US" smtClean="0"/>
              <a:pPr/>
              <a:t>12/6/2009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6072E-F7C6-4D94-BCB2-883BE0349ABD}"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A8233B7-3250-41B0-9624-95D2DD4C1A76}" type="datetimeFigureOut">
              <a:rPr lang="en-US" smtClean="0"/>
              <a:pPr/>
              <a:t>12/6/2009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1E6072E-F7C6-4D94-BCB2-883BE0349AB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A8233B7-3250-41B0-9624-95D2DD4C1A76}" type="datetimeFigureOut">
              <a:rPr lang="en-US" smtClean="0"/>
              <a:pPr/>
              <a:t>12/6/2009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1E6072E-F7C6-4D94-BCB2-883BE0349A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attleNightTraffic2.jpg"/>
          <p:cNvPicPr>
            <a:picLocks noChangeAspect="1"/>
          </p:cNvPicPr>
          <p:nvPr/>
        </p:nvPicPr>
        <p:blipFill>
          <a:blip r:embed="rId3" cstate="print"/>
          <a:stretch>
            <a:fillRect/>
          </a:stretch>
        </p:blipFill>
        <p:spPr>
          <a:xfrm>
            <a:off x="-13855" y="0"/>
            <a:ext cx="9157855" cy="6858000"/>
          </a:xfrm>
          <a:prstGeom prst="rect">
            <a:avLst/>
          </a:prstGeom>
        </p:spPr>
      </p:pic>
      <p:sp>
        <p:nvSpPr>
          <p:cNvPr id="6" name="Rectangle 5"/>
          <p:cNvSpPr/>
          <p:nvPr/>
        </p:nvSpPr>
        <p:spPr>
          <a:xfrm>
            <a:off x="0" y="0"/>
            <a:ext cx="9144000" cy="6858000"/>
          </a:xfrm>
          <a:prstGeom prst="rect">
            <a:avLst/>
          </a:prstGeom>
          <a:gradFill flip="none" rotWithShape="1">
            <a:gsLst>
              <a:gs pos="50000">
                <a:schemeClr val="accent1">
                  <a:tint val="44500"/>
                  <a:satMod val="160000"/>
                  <a:alpha val="41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676400"/>
            <a:ext cx="8153400" cy="1470025"/>
          </a:xfrm>
        </p:spPr>
        <p:txBody>
          <a:bodyPr>
            <a:normAutofit fontScale="90000"/>
          </a:bodyPr>
          <a:lstStyle/>
          <a:p>
            <a:pPr algn="ctr"/>
            <a:r>
              <a:rPr lang="en-US" sz="4800" dirty="0" smtClean="0">
                <a:solidFill>
                  <a:schemeClr val="bg1"/>
                </a:solidFill>
              </a:rPr>
              <a:t>35</a:t>
            </a:r>
            <a:r>
              <a:rPr lang="en-US" sz="4800" baseline="30000" dirty="0" smtClean="0">
                <a:solidFill>
                  <a:schemeClr val="bg1"/>
                </a:solidFill>
              </a:rPr>
              <a:t>th</a:t>
            </a:r>
            <a:r>
              <a:rPr lang="en-US" sz="4800" dirty="0" smtClean="0">
                <a:solidFill>
                  <a:schemeClr val="bg1"/>
                </a:solidFill>
              </a:rPr>
              <a:t> Ave SW Collision Analysis</a:t>
            </a:r>
            <a:br>
              <a:rPr lang="en-US" sz="4800" dirty="0" smtClean="0">
                <a:solidFill>
                  <a:schemeClr val="bg1"/>
                </a:solidFill>
              </a:rPr>
            </a:br>
            <a:r>
              <a:rPr lang="en-US" sz="2700" dirty="0" smtClean="0">
                <a:solidFill>
                  <a:schemeClr val="bg1"/>
                </a:solidFill>
              </a:rPr>
              <a:t>CEE 424 GIS for Civil Engineers</a:t>
            </a:r>
            <a:br>
              <a:rPr lang="en-US" sz="2700" dirty="0" smtClean="0">
                <a:solidFill>
                  <a:schemeClr val="bg1"/>
                </a:solidFill>
              </a:rPr>
            </a:br>
            <a:r>
              <a:rPr lang="en-US" sz="2700" dirty="0" smtClean="0">
                <a:solidFill>
                  <a:schemeClr val="bg1"/>
                </a:solidFill>
              </a:rPr>
              <a:t>Final Project</a:t>
            </a:r>
            <a:endParaRPr lang="en-US" sz="2700" dirty="0">
              <a:solidFill>
                <a:schemeClr val="bg1"/>
              </a:solidFill>
            </a:endParaRPr>
          </a:p>
        </p:txBody>
      </p:sp>
      <p:sp>
        <p:nvSpPr>
          <p:cNvPr id="3" name="Subtitle 2"/>
          <p:cNvSpPr>
            <a:spLocks noGrp="1"/>
          </p:cNvSpPr>
          <p:nvPr>
            <p:ph type="subTitle" idx="1"/>
          </p:nvPr>
        </p:nvSpPr>
        <p:spPr>
          <a:xfrm>
            <a:off x="1447800" y="3962400"/>
            <a:ext cx="6400800" cy="1752600"/>
          </a:xfrm>
        </p:spPr>
        <p:txBody>
          <a:bodyPr>
            <a:normAutofit fontScale="70000" lnSpcReduction="20000"/>
          </a:bodyPr>
          <a:lstStyle/>
          <a:p>
            <a:pPr algn="r"/>
            <a:r>
              <a:rPr lang="en-US" sz="4000" b="1" dirty="0" smtClean="0">
                <a:solidFill>
                  <a:schemeClr val="bg1"/>
                </a:solidFill>
              </a:rPr>
              <a:t>Xiaoyue (Cathy) Liu</a:t>
            </a:r>
          </a:p>
          <a:p>
            <a:pPr algn="r"/>
            <a:r>
              <a:rPr lang="en-US" sz="4000" b="1" dirty="0" err="1" smtClean="0">
                <a:solidFill>
                  <a:schemeClr val="bg1"/>
                </a:solidFill>
              </a:rPr>
              <a:t>Wenjuan</a:t>
            </a:r>
            <a:r>
              <a:rPr lang="en-US" sz="4000" b="1" dirty="0" smtClean="0">
                <a:solidFill>
                  <a:schemeClr val="bg1"/>
                </a:solidFill>
              </a:rPr>
              <a:t> Zhao</a:t>
            </a:r>
          </a:p>
          <a:p>
            <a:pPr algn="r"/>
            <a:r>
              <a:rPr lang="en-US" sz="4000" b="1" dirty="0" smtClean="0">
                <a:solidFill>
                  <a:schemeClr val="bg1"/>
                </a:solidFill>
              </a:rPr>
              <a:t>Barrett Taylor</a:t>
            </a:r>
          </a:p>
          <a:p>
            <a:pPr algn="r"/>
            <a:endParaRPr lang="en-US" b="1" dirty="0" smtClean="0">
              <a:solidFill>
                <a:schemeClr val="bg1"/>
              </a:solidFill>
            </a:endParaRPr>
          </a:p>
          <a:p>
            <a:pPr algn="r"/>
            <a:r>
              <a:rPr lang="en-US" sz="2900" b="1" dirty="0" smtClean="0">
                <a:solidFill>
                  <a:schemeClr val="bg1"/>
                </a:solidFill>
              </a:rPr>
              <a:t>Department of Civil &amp; Environmental Engineering</a:t>
            </a:r>
          </a:p>
          <a:p>
            <a:pPr algn="r"/>
            <a:r>
              <a:rPr lang="en-US" sz="2900" b="1" dirty="0" smtClean="0">
                <a:solidFill>
                  <a:schemeClr val="bg1"/>
                </a:solidFill>
              </a:rPr>
              <a:t>University of Washington</a:t>
            </a:r>
            <a:endParaRPr lang="en-US" sz="29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 Analysis</a:t>
            </a:r>
            <a:endParaRPr lang="en-US" dirty="0"/>
          </a:p>
        </p:txBody>
      </p:sp>
      <p:sp>
        <p:nvSpPr>
          <p:cNvPr id="3" name="Content Placeholder 2"/>
          <p:cNvSpPr>
            <a:spLocks noGrp="1"/>
          </p:cNvSpPr>
          <p:nvPr>
            <p:ph idx="1"/>
          </p:nvPr>
        </p:nvSpPr>
        <p:spPr/>
        <p:txBody>
          <a:bodyPr>
            <a:normAutofit/>
          </a:bodyPr>
          <a:lstStyle/>
          <a:p>
            <a:pPr>
              <a:buNone/>
            </a:pPr>
            <a:r>
              <a:rPr lang="en-US" dirty="0" smtClean="0"/>
              <a:t>Road Section </a:t>
            </a:r>
            <a:r>
              <a:rPr lang="en-US" dirty="0" smtClean="0"/>
              <a:t>between SW Avalon Way &amp; SW </a:t>
            </a:r>
            <a:r>
              <a:rPr lang="en-US" dirty="0" smtClean="0"/>
              <a:t>Snoqualmie St. </a:t>
            </a:r>
          </a:p>
          <a:p>
            <a:r>
              <a:rPr lang="en-US" dirty="0" smtClean="0"/>
              <a:t>Collision</a:t>
            </a:r>
            <a:endParaRPr lang="en-US" dirty="0" smtClean="0"/>
          </a:p>
          <a:p>
            <a:pPr lvl="1"/>
            <a:r>
              <a:rPr lang="en-US" sz="2400" dirty="0" smtClean="0"/>
              <a:t>Highest Rear End Accidents : </a:t>
            </a:r>
            <a:r>
              <a:rPr lang="en-US" sz="2400" b="1" dirty="0" smtClean="0"/>
              <a:t>16</a:t>
            </a:r>
            <a:r>
              <a:rPr lang="ja-JP" altLang="en-US" sz="2400" b="1" smtClean="0">
                <a:cs typeface="ＭＳ Ｐゴシック"/>
              </a:rPr>
              <a:t>　</a:t>
            </a:r>
            <a:endParaRPr lang="en-US" sz="2400" b="1" dirty="0" smtClean="0"/>
          </a:p>
          <a:p>
            <a:pPr lvl="1"/>
            <a:r>
              <a:rPr lang="en-US" sz="2400" dirty="0" smtClean="0"/>
              <a:t>Highest Parked Car Collision: </a:t>
            </a:r>
            <a:r>
              <a:rPr lang="en-US" sz="2400" b="1" dirty="0" smtClean="0"/>
              <a:t>11</a:t>
            </a:r>
          </a:p>
          <a:p>
            <a:pPr>
              <a:defRPr/>
            </a:pPr>
            <a:r>
              <a:rPr lang="en-US" dirty="0" smtClean="0"/>
              <a:t>Solution</a:t>
            </a:r>
            <a:endParaRPr lang="en-US" b="1" dirty="0" smtClean="0"/>
          </a:p>
          <a:p>
            <a:pPr lvl="1">
              <a:defRPr/>
            </a:pPr>
            <a:r>
              <a:rPr lang="en-US" b="1" dirty="0" smtClean="0"/>
              <a:t>Reduce Rear End collisions:</a:t>
            </a:r>
            <a:endParaRPr lang="en-US" dirty="0" smtClean="0"/>
          </a:p>
          <a:p>
            <a:pPr lvl="2">
              <a:defRPr/>
            </a:pPr>
            <a:r>
              <a:rPr lang="en-US" dirty="0" smtClean="0"/>
              <a:t>Speed detection signs </a:t>
            </a:r>
            <a:r>
              <a:rPr lang="en-US" b="1" dirty="0" smtClean="0"/>
              <a:t>($15,000</a:t>
            </a:r>
            <a:r>
              <a:rPr lang="en-US" dirty="0" smtClean="0"/>
              <a:t>)</a:t>
            </a:r>
          </a:p>
          <a:p>
            <a:pPr lvl="1">
              <a:defRPr/>
            </a:pPr>
            <a:r>
              <a:rPr lang="en-US" b="1" dirty="0" smtClean="0"/>
              <a:t>Road Diet -&gt; </a:t>
            </a:r>
            <a:r>
              <a:rPr lang="en-US" b="1" dirty="0" err="1" smtClean="0"/>
              <a:t>Sharrow</a:t>
            </a:r>
            <a:endParaRPr lang="en-US" b="1" dirty="0" smtClean="0"/>
          </a:p>
          <a:p>
            <a:pPr lvl="1"/>
            <a:endParaRPr lang="en-US" sz="2400" b="1" dirty="0" smtClean="0"/>
          </a:p>
          <a:p>
            <a:pPr lvl="1"/>
            <a:endParaRPr lang="en-US"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Preferred Option - </a:t>
            </a:r>
            <a:r>
              <a:rPr lang="en-US" dirty="0" err="1" smtClean="0"/>
              <a:t>Sharrow</a:t>
            </a:r>
            <a:endParaRPr lang="en-US" dirty="0"/>
          </a:p>
        </p:txBody>
      </p:sp>
      <p:sp>
        <p:nvSpPr>
          <p:cNvPr id="3" name="Content Placeholder 2"/>
          <p:cNvSpPr>
            <a:spLocks noGrp="1"/>
          </p:cNvSpPr>
          <p:nvPr>
            <p:ph idx="1"/>
          </p:nvPr>
        </p:nvSpPr>
        <p:spPr/>
        <p:txBody>
          <a:bodyPr/>
          <a:lstStyle/>
          <a:p>
            <a:endParaRPr lang="en-US" dirty="0"/>
          </a:p>
        </p:txBody>
      </p:sp>
      <p:pic>
        <p:nvPicPr>
          <p:cNvPr id="6" name="Content Placeholder 10" descr="picture_all_three_final.png"/>
          <p:cNvPicPr>
            <a:picLocks noChangeAspect="1"/>
          </p:cNvPicPr>
          <p:nvPr/>
        </p:nvPicPr>
        <p:blipFill>
          <a:blip r:embed="rId2" cstate="print"/>
          <a:srcRect l="-31995" t="66949" r="-31995"/>
          <a:stretch>
            <a:fillRect/>
          </a:stretch>
        </p:blipFill>
        <p:spPr>
          <a:xfrm>
            <a:off x="381000" y="4818888"/>
            <a:ext cx="8229600" cy="1429512"/>
          </a:xfrm>
          <a:prstGeom prst="rect">
            <a:avLst/>
          </a:prstGeom>
          <a:solidFill>
            <a:schemeClr val="accent1"/>
          </a:solidFill>
        </p:spPr>
      </p:pic>
      <p:pic>
        <p:nvPicPr>
          <p:cNvPr id="10" name="Content Placeholder 10" descr="picture_all_three_final.png"/>
          <p:cNvPicPr>
            <a:picLocks noChangeAspect="1"/>
          </p:cNvPicPr>
          <p:nvPr/>
        </p:nvPicPr>
        <p:blipFill>
          <a:blip r:embed="rId2" cstate="print"/>
          <a:srcRect l="-31995" r="-31995" b="34814"/>
          <a:stretch>
            <a:fillRect/>
          </a:stretch>
        </p:blipFill>
        <p:spPr>
          <a:xfrm>
            <a:off x="381000" y="1542288"/>
            <a:ext cx="8229600" cy="2819400"/>
          </a:xfrm>
          <a:prstGeom prst="rect">
            <a:avLst/>
          </a:prstGeom>
          <a:solidFill>
            <a:schemeClr val="accent1"/>
          </a:solidFill>
        </p:spPr>
      </p:pic>
      <p:sp>
        <p:nvSpPr>
          <p:cNvPr id="8" name="TextBox 7"/>
          <p:cNvSpPr txBox="1"/>
          <p:nvPr/>
        </p:nvSpPr>
        <p:spPr>
          <a:xfrm>
            <a:off x="381000" y="3505200"/>
            <a:ext cx="1554480" cy="457200"/>
          </a:xfrm>
          <a:prstGeom prst="rect">
            <a:avLst/>
          </a:prstGeom>
          <a:solidFill>
            <a:schemeClr val="accent1"/>
          </a:solidFill>
        </p:spPr>
        <p:txBody>
          <a:bodyPr wrap="none" rtlCol="0">
            <a:spAutoFit/>
          </a:bodyPr>
          <a:lstStyle/>
          <a:p>
            <a:r>
              <a:rPr lang="en-US" sz="2400" dirty="0" smtClean="0"/>
              <a:t>Road Diet</a:t>
            </a:r>
            <a:endParaRPr lang="en-US" sz="2400" dirty="0"/>
          </a:p>
        </p:txBody>
      </p:sp>
      <p:sp>
        <p:nvSpPr>
          <p:cNvPr id="9" name="TextBox 8"/>
          <p:cNvSpPr txBox="1"/>
          <p:nvPr/>
        </p:nvSpPr>
        <p:spPr>
          <a:xfrm>
            <a:off x="381000" y="4876800"/>
            <a:ext cx="1467619" cy="830997"/>
          </a:xfrm>
          <a:prstGeom prst="rect">
            <a:avLst/>
          </a:prstGeom>
          <a:solidFill>
            <a:schemeClr val="accent1"/>
          </a:solidFill>
        </p:spPr>
        <p:txBody>
          <a:bodyPr wrap="none" rtlCol="0">
            <a:spAutoFit/>
          </a:bodyPr>
          <a:lstStyle/>
          <a:p>
            <a:r>
              <a:rPr lang="en-US" sz="2400" dirty="0" smtClean="0"/>
              <a:t>Preferred</a:t>
            </a:r>
            <a:br>
              <a:rPr lang="en-US" sz="2400" dirty="0" smtClean="0"/>
            </a:br>
            <a:r>
              <a:rPr lang="en-US" sz="2400" dirty="0" smtClean="0"/>
              <a:t>Option</a:t>
            </a:r>
            <a:endParaRPr lang="en-US" sz="2400" dirty="0"/>
          </a:p>
        </p:txBody>
      </p:sp>
      <p:sp>
        <p:nvSpPr>
          <p:cNvPr id="11" name="TextBox 10"/>
          <p:cNvSpPr txBox="1"/>
          <p:nvPr/>
        </p:nvSpPr>
        <p:spPr>
          <a:xfrm>
            <a:off x="523520" y="2438400"/>
            <a:ext cx="1152880" cy="461665"/>
          </a:xfrm>
          <a:prstGeom prst="rect">
            <a:avLst/>
          </a:prstGeom>
          <a:solidFill>
            <a:schemeClr val="accent1"/>
          </a:solidFill>
        </p:spPr>
        <p:txBody>
          <a:bodyPr wrap="none" rtlCol="0">
            <a:spAutoFit/>
          </a:bodyPr>
          <a:lstStyle/>
          <a:p>
            <a:r>
              <a:rPr lang="en-US" sz="2400" dirty="0" smtClean="0"/>
              <a:t>Current</a:t>
            </a:r>
            <a:endParaRPr lang="en-US" sz="2400" dirty="0"/>
          </a:p>
        </p:txBody>
      </p:sp>
      <p:sp>
        <p:nvSpPr>
          <p:cNvPr id="12" name="TextBox 11"/>
          <p:cNvSpPr txBox="1"/>
          <p:nvPr/>
        </p:nvSpPr>
        <p:spPr>
          <a:xfrm>
            <a:off x="1066800" y="6534834"/>
            <a:ext cx="6553200" cy="646331"/>
          </a:xfrm>
          <a:prstGeom prst="rect">
            <a:avLst/>
          </a:prstGeom>
          <a:noFill/>
        </p:spPr>
        <p:txBody>
          <a:bodyPr wrap="square" rtlCol="0">
            <a:spAutoFit/>
          </a:bodyPr>
          <a:lstStyle/>
          <a:p>
            <a:r>
              <a:rPr lang="en-US" b="1" dirty="0" smtClean="0"/>
              <a:t>Image Source: Oran </a:t>
            </a:r>
            <a:r>
              <a:rPr lang="en-US" b="1" dirty="0" err="1" smtClean="0"/>
              <a:t>Viriyincy</a:t>
            </a:r>
            <a:r>
              <a:rPr lang="en-US" b="1" dirty="0" smtClean="0"/>
              <a:t>, University of Washington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Intersect</a:t>
            </a:r>
          </a:p>
          <a:p>
            <a:r>
              <a:rPr lang="en-US" dirty="0" smtClean="0">
                <a:latin typeface="Times New Roman" pitchFamily="18" charset="0"/>
                <a:cs typeface="Times New Roman" pitchFamily="18" charset="0"/>
              </a:rPr>
              <a:t>Dissolve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Clip</a:t>
            </a:r>
          </a:p>
          <a:p>
            <a:r>
              <a:rPr lang="en-US" dirty="0" smtClean="0">
                <a:latin typeface="Times New Roman" pitchFamily="18" charset="0"/>
                <a:cs typeface="Times New Roman" pitchFamily="18" charset="0"/>
              </a:rPr>
              <a:t>Select by Location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Create Layer from Selected Feature</a:t>
            </a:r>
          </a:p>
          <a:p>
            <a:r>
              <a:rPr lang="en-US" dirty="0" smtClean="0">
                <a:latin typeface="Times New Roman" pitchFamily="18" charset="0"/>
                <a:cs typeface="Times New Roman" pitchFamily="18" charset="0"/>
              </a:rPr>
              <a:t>Create Attributes</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Hyperlink</a:t>
            </a:r>
          </a:p>
          <a:p>
            <a:r>
              <a:rPr lang="en-US" dirty="0" err="1" smtClean="0">
                <a:latin typeface="Times New Roman" pitchFamily="18" charset="0"/>
                <a:cs typeface="Times New Roman" pitchFamily="18" charset="0"/>
              </a:rPr>
              <a:t>Symbology</a:t>
            </a:r>
            <a:endParaRPr lang="en-US" dirty="0" smtClean="0">
              <a:latin typeface="Times New Roman" pitchFamily="18" charset="0"/>
              <a:cs typeface="Times New Roman" pitchFamily="18" charset="0"/>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descr="C:\Users\Cathy\AppData\Local\Microsoft\Windows\Temporary Internet Files\Content.IE5\03C3E1GL\MCj04160280000[1].wmf"/>
          <p:cNvPicPr>
            <a:picLocks noChangeAspect="1" noChangeArrowheads="1"/>
          </p:cNvPicPr>
          <p:nvPr/>
        </p:nvPicPr>
        <p:blipFill>
          <a:blip r:embed="rId2" cstate="print"/>
          <a:srcRect/>
          <a:stretch>
            <a:fillRect/>
          </a:stretch>
        </p:blipFill>
        <p:spPr bwMode="auto">
          <a:xfrm>
            <a:off x="2438400" y="2133600"/>
            <a:ext cx="3859213" cy="316620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Objective</a:t>
            </a:r>
            <a:endParaRPr lang="en-US" dirty="0"/>
          </a:p>
        </p:txBody>
      </p:sp>
      <p:sp>
        <p:nvSpPr>
          <p:cNvPr id="3" name="Content Placeholder 2"/>
          <p:cNvSpPr>
            <a:spLocks noGrp="1"/>
          </p:cNvSpPr>
          <p:nvPr>
            <p:ph idx="1"/>
          </p:nvPr>
        </p:nvSpPr>
        <p:spPr>
          <a:xfrm>
            <a:off x="381000" y="1524000"/>
            <a:ext cx="4191000" cy="4625609"/>
          </a:xfrm>
        </p:spPr>
        <p:txBody>
          <a:bodyPr/>
          <a:lstStyle/>
          <a:p>
            <a:pPr marL="109538" indent="0">
              <a:buNone/>
            </a:pPr>
            <a:r>
              <a:rPr lang="en-US" altLang="zh-CN" dirty="0" smtClean="0"/>
              <a:t>Perform</a:t>
            </a:r>
            <a:r>
              <a:rPr lang="en-US" dirty="0" smtClean="0"/>
              <a:t> a collision and safety analysis for the 35</a:t>
            </a:r>
            <a:r>
              <a:rPr lang="en-US" baseline="30000" dirty="0" smtClean="0"/>
              <a:t>th</a:t>
            </a:r>
            <a:r>
              <a:rPr lang="en-US" dirty="0" smtClean="0"/>
              <a:t> Avenue SW corridor</a:t>
            </a:r>
          </a:p>
          <a:p>
            <a:r>
              <a:rPr lang="en-US" dirty="0" smtClean="0"/>
              <a:t>12 intersections</a:t>
            </a:r>
          </a:p>
          <a:p>
            <a:r>
              <a:rPr lang="en-US" dirty="0" smtClean="0"/>
              <a:t>14 roadway sections</a:t>
            </a:r>
            <a:endParaRPr lang="en-US" dirty="0"/>
          </a:p>
        </p:txBody>
      </p:sp>
      <p:sp>
        <p:nvSpPr>
          <p:cNvPr id="10" name="Text Box 24"/>
          <p:cNvSpPr txBox="1">
            <a:spLocks noChangeArrowheads="1"/>
          </p:cNvSpPr>
          <p:nvPr/>
        </p:nvSpPr>
        <p:spPr bwMode="auto">
          <a:xfrm>
            <a:off x="6172200" y="0"/>
            <a:ext cx="2971800" cy="396875"/>
          </a:xfrm>
          <a:prstGeom prst="rect">
            <a:avLst/>
          </a:prstGeom>
          <a:solidFill>
            <a:srgbClr val="CC6600"/>
          </a:solidFill>
          <a:ln w="12700" cap="sq">
            <a:noFill/>
            <a:miter lim="800000"/>
            <a:headEnd type="none" w="sm" len="sm"/>
            <a:tailEnd type="none" w="sm" len="sm"/>
          </a:ln>
        </p:spPr>
        <p:txBody>
          <a:bodyPr>
            <a:spAutoFit/>
          </a:bodyPr>
          <a:lstStyle/>
          <a:p>
            <a:pPr algn="ctr">
              <a:spcBef>
                <a:spcPct val="50000"/>
              </a:spcBef>
            </a:pPr>
            <a:r>
              <a:rPr lang="en-US" altLang="zh-CN" sz="2000" b="1" dirty="0" smtClean="0">
                <a:latin typeface="Constantia" pitchFamily="18" charset="0"/>
              </a:rPr>
              <a:t>Background</a:t>
            </a:r>
            <a:endParaRPr lang="en-US" altLang="zh-CN" sz="2000" b="1" dirty="0">
              <a:latin typeface="Constantia" pitchFamily="18" charset="0"/>
            </a:endParaRPr>
          </a:p>
        </p:txBody>
      </p:sp>
      <p:pic>
        <p:nvPicPr>
          <p:cNvPr id="11" name="Picture 10" descr="Study area.jpg"/>
          <p:cNvPicPr>
            <a:picLocks noChangeAspect="1"/>
          </p:cNvPicPr>
          <p:nvPr/>
        </p:nvPicPr>
        <p:blipFill>
          <a:blip r:embed="rId3" cstate="print"/>
          <a:srcRect l="11504" t="10000" r="5098" b="2222"/>
          <a:stretch>
            <a:fillRect/>
          </a:stretch>
        </p:blipFill>
        <p:spPr>
          <a:xfrm>
            <a:off x="4724400" y="838200"/>
            <a:ext cx="4419600" cy="6019800"/>
          </a:xfrm>
          <a:prstGeom prst="rect">
            <a:avLst/>
          </a:prstGeom>
        </p:spPr>
      </p:pic>
      <p:sp>
        <p:nvSpPr>
          <p:cNvPr id="12" name="Oval 11"/>
          <p:cNvSpPr/>
          <p:nvPr/>
        </p:nvSpPr>
        <p:spPr>
          <a:xfrm>
            <a:off x="6781800" y="2362200"/>
            <a:ext cx="3810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4" name="Text Box 4"/>
          <p:cNvSpPr txBox="1">
            <a:spLocks noChangeArrowheads="1"/>
          </p:cNvSpPr>
          <p:nvPr/>
        </p:nvSpPr>
        <p:spPr bwMode="auto">
          <a:xfrm>
            <a:off x="7162800" y="1447800"/>
            <a:ext cx="1905000" cy="3063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1" i="0" u="none" strike="noStrike" cap="none" normalizeH="0" baseline="0" dirty="0" smtClean="0">
                <a:ln>
                  <a:noFill/>
                </a:ln>
                <a:solidFill>
                  <a:schemeClr val="tx1"/>
                </a:solidFill>
                <a:effectLst/>
                <a:latin typeface="Calibri" pitchFamily="34" charset="0"/>
                <a:ea typeface="宋体" pitchFamily="2" charset="-122"/>
                <a:cs typeface="Arial" pitchFamily="34" charset="0"/>
              </a:rPr>
              <a:t>35th Ave SW Study Corridor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 name="Elbow Connector 19"/>
          <p:cNvCxnSpPr>
            <a:stCxn id="35844" idx="2"/>
            <a:endCxn id="12" idx="6"/>
          </p:cNvCxnSpPr>
          <p:nvPr/>
        </p:nvCxnSpPr>
        <p:spPr>
          <a:xfrm rot="5400000">
            <a:off x="6954044" y="1962943"/>
            <a:ext cx="1370013" cy="9525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Used</a:t>
            </a:r>
            <a:endParaRPr lang="en-US" dirty="0"/>
          </a:p>
        </p:txBody>
      </p:sp>
      <p:sp>
        <p:nvSpPr>
          <p:cNvPr id="3" name="Content Placeholder 2"/>
          <p:cNvSpPr>
            <a:spLocks noGrp="1"/>
          </p:cNvSpPr>
          <p:nvPr>
            <p:ph idx="1"/>
          </p:nvPr>
        </p:nvSpPr>
        <p:spPr/>
        <p:txBody>
          <a:bodyPr>
            <a:normAutofit/>
          </a:bodyPr>
          <a:lstStyle/>
          <a:p>
            <a:r>
              <a:rPr lang="en-US" dirty="0" smtClean="0"/>
              <a:t>City of Seattle</a:t>
            </a:r>
          </a:p>
          <a:p>
            <a:pPr lvl="1"/>
            <a:r>
              <a:rPr lang="en-US" dirty="0" smtClean="0"/>
              <a:t>Collision Summary for 10 years</a:t>
            </a:r>
          </a:p>
          <a:p>
            <a:r>
              <a:rPr lang="en-US" dirty="0" smtClean="0"/>
              <a:t>WAGDA</a:t>
            </a:r>
          </a:p>
          <a:p>
            <a:pPr lvl="1"/>
            <a:r>
              <a:rPr lang="en-US" dirty="0" smtClean="0"/>
              <a:t>Neighborhood districts</a:t>
            </a:r>
            <a:endParaRPr lang="en-US" dirty="0" smtClean="0"/>
          </a:p>
          <a:p>
            <a:pPr lvl="1"/>
            <a:r>
              <a:rPr lang="en-US" dirty="0" smtClean="0"/>
              <a:t>Major Arterials</a:t>
            </a:r>
          </a:p>
          <a:p>
            <a:pPr lvl="1"/>
            <a:r>
              <a:rPr lang="en-US" dirty="0" smtClean="0"/>
              <a:t>Street Network</a:t>
            </a:r>
          </a:p>
          <a:p>
            <a:pPr lvl="1"/>
            <a:r>
              <a:rPr lang="en-US" dirty="0" smtClean="0"/>
              <a:t>Traffic Signals</a:t>
            </a:r>
          </a:p>
          <a:p>
            <a:pPr lvl="1"/>
            <a:r>
              <a:rPr lang="en-US" dirty="0" smtClean="0"/>
              <a:t>Principal Transit </a:t>
            </a:r>
            <a:r>
              <a:rPr lang="en-US" dirty="0" smtClean="0"/>
              <a:t>Routes</a:t>
            </a:r>
          </a:p>
          <a:p>
            <a:pPr lvl="1"/>
            <a:endParaRPr lang="en-US" dirty="0"/>
          </a:p>
        </p:txBody>
      </p:sp>
      <p:grpSp>
        <p:nvGrpSpPr>
          <p:cNvPr id="4" name="Group 3"/>
          <p:cNvGrpSpPr/>
          <p:nvPr/>
        </p:nvGrpSpPr>
        <p:grpSpPr>
          <a:xfrm>
            <a:off x="24384000" y="11353800"/>
            <a:ext cx="19608417" cy="8763000"/>
            <a:chOff x="9522082" y="1968500"/>
            <a:chExt cx="11280518" cy="6350002"/>
          </a:xfrm>
        </p:grpSpPr>
        <p:pic>
          <p:nvPicPr>
            <p:cNvPr id="5" name="Picture 12"/>
            <p:cNvPicPr>
              <a:picLocks noChangeAspect="1" noChangeArrowheads="1"/>
            </p:cNvPicPr>
            <p:nvPr/>
          </p:nvPicPr>
          <p:blipFill>
            <a:blip r:embed="rId3" cstate="print"/>
            <a:srcRect/>
            <a:stretch>
              <a:fillRect/>
            </a:stretch>
          </p:blipFill>
          <p:spPr bwMode="auto">
            <a:xfrm>
              <a:off x="9529884" y="2525518"/>
              <a:ext cx="3652717" cy="2873756"/>
            </a:xfrm>
            <a:prstGeom prst="rect">
              <a:avLst/>
            </a:prstGeom>
            <a:noFill/>
            <a:ln w="9525">
              <a:noFill/>
              <a:miter lim="800000"/>
              <a:headEnd/>
              <a:tailEnd/>
            </a:ln>
            <a:effectLst/>
          </p:spPr>
        </p:pic>
        <p:pic>
          <p:nvPicPr>
            <p:cNvPr id="6" name="Picture 11"/>
            <p:cNvPicPr>
              <a:picLocks noChangeAspect="1" noChangeArrowheads="1"/>
            </p:cNvPicPr>
            <p:nvPr/>
          </p:nvPicPr>
          <p:blipFill>
            <a:blip r:embed="rId4" cstate="print"/>
            <a:srcRect/>
            <a:stretch>
              <a:fillRect/>
            </a:stretch>
          </p:blipFill>
          <p:spPr bwMode="auto">
            <a:xfrm>
              <a:off x="13258800" y="2501009"/>
              <a:ext cx="3672162" cy="2921001"/>
            </a:xfrm>
            <a:prstGeom prst="rect">
              <a:avLst/>
            </a:prstGeom>
            <a:noFill/>
            <a:ln w="9525">
              <a:noFill/>
              <a:miter lim="800000"/>
              <a:headEnd/>
              <a:tailEnd/>
            </a:ln>
            <a:effectLst/>
          </p:spPr>
        </p:pic>
        <p:pic>
          <p:nvPicPr>
            <p:cNvPr id="7" name="Picture 13"/>
            <p:cNvPicPr>
              <a:picLocks noChangeAspect="1" noChangeArrowheads="1"/>
            </p:cNvPicPr>
            <p:nvPr/>
          </p:nvPicPr>
          <p:blipFill>
            <a:blip r:embed="rId5" cstate="print"/>
            <a:srcRect/>
            <a:stretch>
              <a:fillRect/>
            </a:stretch>
          </p:blipFill>
          <p:spPr bwMode="auto">
            <a:xfrm>
              <a:off x="16992600" y="2488065"/>
              <a:ext cx="3733800" cy="2933945"/>
            </a:xfrm>
            <a:prstGeom prst="rect">
              <a:avLst/>
            </a:prstGeom>
            <a:noFill/>
            <a:ln w="9525">
              <a:noFill/>
              <a:miter lim="800000"/>
              <a:headEnd/>
              <a:tailEnd/>
            </a:ln>
            <a:effectLst/>
          </p:spPr>
        </p:pic>
        <p:pic>
          <p:nvPicPr>
            <p:cNvPr id="8" name="Picture 15"/>
            <p:cNvPicPr>
              <a:picLocks noChangeAspect="1" noChangeArrowheads="1"/>
            </p:cNvPicPr>
            <p:nvPr/>
          </p:nvPicPr>
          <p:blipFill>
            <a:blip r:embed="rId6" cstate="print"/>
            <a:srcRect/>
            <a:stretch>
              <a:fillRect/>
            </a:stretch>
          </p:blipFill>
          <p:spPr bwMode="auto">
            <a:xfrm>
              <a:off x="13258800" y="5397500"/>
              <a:ext cx="3692368" cy="2921000"/>
            </a:xfrm>
            <a:prstGeom prst="rect">
              <a:avLst/>
            </a:prstGeom>
            <a:noFill/>
            <a:ln w="9525">
              <a:noFill/>
              <a:miter lim="800000"/>
              <a:headEnd/>
              <a:tailEnd/>
            </a:ln>
            <a:effectLst/>
          </p:spPr>
        </p:pic>
        <p:pic>
          <p:nvPicPr>
            <p:cNvPr id="9" name="Picture 14"/>
            <p:cNvPicPr>
              <a:picLocks noChangeAspect="1" noChangeArrowheads="1"/>
            </p:cNvPicPr>
            <p:nvPr/>
          </p:nvPicPr>
          <p:blipFill>
            <a:blip r:embed="rId7" cstate="print"/>
            <a:srcRect/>
            <a:stretch>
              <a:fillRect/>
            </a:stretch>
          </p:blipFill>
          <p:spPr bwMode="auto">
            <a:xfrm>
              <a:off x="16992600" y="5422010"/>
              <a:ext cx="3733800" cy="2896492"/>
            </a:xfrm>
            <a:prstGeom prst="rect">
              <a:avLst/>
            </a:prstGeom>
            <a:noFill/>
            <a:ln w="9525">
              <a:noFill/>
              <a:miter lim="800000"/>
              <a:headEnd/>
              <a:tailEnd/>
            </a:ln>
            <a:effectLst/>
          </p:spPr>
        </p:pic>
        <p:pic>
          <p:nvPicPr>
            <p:cNvPr id="10" name="Picture 16"/>
            <p:cNvPicPr>
              <a:picLocks noChangeAspect="1" noChangeArrowheads="1"/>
            </p:cNvPicPr>
            <p:nvPr/>
          </p:nvPicPr>
          <p:blipFill>
            <a:blip r:embed="rId8" cstate="print"/>
            <a:srcRect/>
            <a:stretch>
              <a:fillRect/>
            </a:stretch>
          </p:blipFill>
          <p:spPr bwMode="auto">
            <a:xfrm>
              <a:off x="9522082" y="5380548"/>
              <a:ext cx="3660518" cy="2937953"/>
            </a:xfrm>
            <a:prstGeom prst="rect">
              <a:avLst/>
            </a:prstGeom>
            <a:noFill/>
            <a:ln w="9525">
              <a:noFill/>
              <a:miter lim="800000"/>
              <a:headEnd/>
              <a:tailEnd/>
            </a:ln>
            <a:effectLst/>
          </p:spPr>
        </p:pic>
        <p:sp>
          <p:nvSpPr>
            <p:cNvPr id="11" name="Text Box 20"/>
            <p:cNvSpPr txBox="1">
              <a:spLocks noChangeArrowheads="1"/>
            </p:cNvSpPr>
            <p:nvPr/>
          </p:nvSpPr>
          <p:spPr bwMode="auto">
            <a:xfrm>
              <a:off x="9536474" y="1968500"/>
              <a:ext cx="11266126" cy="501316"/>
            </a:xfrm>
            <a:prstGeom prst="rect">
              <a:avLst/>
            </a:prstGeom>
            <a:solidFill>
              <a:srgbClr val="00346A"/>
            </a:solidFill>
            <a:ln w="9525" algn="ctr">
              <a:noFill/>
              <a:miter lim="800000"/>
              <a:headEnd/>
              <a:tailEnd/>
            </a:ln>
            <a:effectLst/>
          </p:spPr>
          <p:txBody>
            <a:bodyPr anchor="ctr"/>
            <a:lstStyle/>
            <a:p>
              <a:pPr algn="ctr" defTabSz="5318870">
                <a:spcBef>
                  <a:spcPct val="50000"/>
                </a:spcBef>
              </a:pPr>
              <a:r>
                <a:rPr lang="en-US" altLang="zh-CN" sz="4500" b="1" dirty="0" smtClean="0">
                  <a:solidFill>
                    <a:schemeClr val="bg1"/>
                  </a:solidFill>
                  <a:latin typeface="Arial" pitchFamily="34" charset="0"/>
                  <a:ea typeface="宋体" pitchFamily="2" charset="-122"/>
                  <a:cs typeface="Arial" pitchFamily="34" charset="0"/>
                </a:rPr>
                <a:t>VOLUME AND ACCIDENT TYPES</a:t>
              </a:r>
              <a:endParaRPr lang="en-US" altLang="zh-CN" sz="4500" b="1" dirty="0">
                <a:solidFill>
                  <a:schemeClr val="bg1"/>
                </a:solidFill>
                <a:latin typeface="Arial" pitchFamily="34" charset="0"/>
                <a:ea typeface="宋体" pitchFamily="2" charset="-122"/>
                <a:cs typeface="Arial"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Documents and Settings\XIN CHEN\Desktop\Exported figures\Traffic signals.jpg"/>
          <p:cNvPicPr>
            <a:picLocks noChangeAspect="1" noChangeArrowheads="1"/>
          </p:cNvPicPr>
          <p:nvPr/>
        </p:nvPicPr>
        <p:blipFill>
          <a:blip r:embed="rId2" cstate="print"/>
          <a:srcRect/>
          <a:stretch>
            <a:fillRect/>
          </a:stretch>
        </p:blipFill>
        <p:spPr bwMode="auto">
          <a:xfrm>
            <a:off x="0" y="0"/>
            <a:ext cx="4572000" cy="6508377"/>
          </a:xfrm>
          <a:prstGeom prst="rect">
            <a:avLst/>
          </a:prstGeom>
          <a:noFill/>
        </p:spPr>
      </p:pic>
      <p:pic>
        <p:nvPicPr>
          <p:cNvPr id="5" name="Picture 2" descr="C:\Documents and Settings\XIN CHEN\Desktop\Exported figures\Transit Route.jpg"/>
          <p:cNvPicPr>
            <a:picLocks noChangeAspect="1" noChangeArrowheads="1"/>
          </p:cNvPicPr>
          <p:nvPr/>
        </p:nvPicPr>
        <p:blipFill>
          <a:blip r:embed="rId3" cstate="print"/>
          <a:srcRect/>
          <a:stretch>
            <a:fillRect/>
          </a:stretch>
        </p:blipFill>
        <p:spPr bwMode="auto">
          <a:xfrm>
            <a:off x="4572000" y="0"/>
            <a:ext cx="4572001" cy="6553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609600"/>
            <a:ext cx="9144000" cy="62740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 Type </a:t>
            </a:r>
            <a:endParaRPr lang="en-US" dirty="0"/>
          </a:p>
        </p:txBody>
      </p:sp>
      <p:sp>
        <p:nvSpPr>
          <p:cNvPr id="3" name="Content Placeholder 2"/>
          <p:cNvSpPr>
            <a:spLocks noGrp="1"/>
          </p:cNvSpPr>
          <p:nvPr>
            <p:ph idx="1"/>
          </p:nvPr>
        </p:nvSpPr>
        <p:spPr/>
        <p:txBody>
          <a:bodyPr/>
          <a:lstStyle/>
          <a:p>
            <a:endParaRPr lang="en-US"/>
          </a:p>
        </p:txBody>
      </p:sp>
      <p:pic>
        <p:nvPicPr>
          <p:cNvPr id="3074" name="Picture 2" descr="C:\Documents and Settings\XIN CHEN\Desktop\Exported figures\Road segment accidents.jpg"/>
          <p:cNvPicPr>
            <a:picLocks noChangeAspect="1" noChangeArrowheads="1"/>
          </p:cNvPicPr>
          <p:nvPr/>
        </p:nvPicPr>
        <p:blipFill>
          <a:blip r:embed="rId3" cstate="print"/>
          <a:srcRect/>
          <a:stretch>
            <a:fillRect/>
          </a:stretch>
        </p:blipFill>
        <p:spPr bwMode="auto">
          <a:xfrm>
            <a:off x="4572000" y="1600200"/>
            <a:ext cx="3820391" cy="4944035"/>
          </a:xfrm>
          <a:prstGeom prst="rect">
            <a:avLst/>
          </a:prstGeom>
          <a:noFill/>
        </p:spPr>
      </p:pic>
      <p:sp>
        <p:nvSpPr>
          <p:cNvPr id="6" name="TextBox 5"/>
          <p:cNvSpPr txBox="1"/>
          <p:nvPr/>
        </p:nvSpPr>
        <p:spPr>
          <a:xfrm>
            <a:off x="1066800" y="6472535"/>
            <a:ext cx="2286000" cy="461665"/>
          </a:xfrm>
          <a:prstGeom prst="rect">
            <a:avLst/>
          </a:prstGeom>
          <a:noFill/>
        </p:spPr>
        <p:txBody>
          <a:bodyPr wrap="square" rtlCol="0">
            <a:spAutoFit/>
          </a:bodyPr>
          <a:lstStyle/>
          <a:p>
            <a:r>
              <a:rPr lang="en-US" sz="2400" b="1" dirty="0" smtClean="0"/>
              <a:t>Intersection</a:t>
            </a:r>
            <a:endParaRPr lang="en-US" sz="2400" b="1" dirty="0"/>
          </a:p>
        </p:txBody>
      </p:sp>
      <p:sp>
        <p:nvSpPr>
          <p:cNvPr id="7" name="TextBox 6"/>
          <p:cNvSpPr txBox="1"/>
          <p:nvPr/>
        </p:nvSpPr>
        <p:spPr>
          <a:xfrm>
            <a:off x="5943600" y="6400800"/>
            <a:ext cx="2286000" cy="461665"/>
          </a:xfrm>
          <a:prstGeom prst="rect">
            <a:avLst/>
          </a:prstGeom>
          <a:noFill/>
        </p:spPr>
        <p:txBody>
          <a:bodyPr wrap="square" rtlCol="0">
            <a:spAutoFit/>
          </a:bodyPr>
          <a:lstStyle/>
          <a:p>
            <a:r>
              <a:rPr lang="en-US" sz="2400" b="1" dirty="0" smtClean="0"/>
              <a:t>Segment</a:t>
            </a:r>
            <a:endParaRPr lang="en-US" sz="2400" b="1" dirty="0"/>
          </a:p>
        </p:txBody>
      </p:sp>
      <p:pic>
        <p:nvPicPr>
          <p:cNvPr id="1026" name="Picture 2" descr="C:\Users\Cathy\Desktop\Exported figures\Intersection accidents-new.jpg"/>
          <p:cNvPicPr>
            <a:picLocks noChangeAspect="1" noChangeArrowheads="1"/>
          </p:cNvPicPr>
          <p:nvPr/>
        </p:nvPicPr>
        <p:blipFill>
          <a:blip r:embed="rId4" cstate="print"/>
          <a:srcRect/>
          <a:stretch>
            <a:fillRect/>
          </a:stretch>
        </p:blipFill>
        <p:spPr bwMode="auto">
          <a:xfrm>
            <a:off x="345831" y="1524000"/>
            <a:ext cx="3997569" cy="5029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Severity Analysis</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33337" y="1262062"/>
            <a:ext cx="9110663" cy="5595938"/>
          </a:xfrm>
          <a:prstGeom prst="rect">
            <a:avLst/>
          </a:prstGeom>
          <a:solidFill>
            <a:schemeClr val="accent1"/>
          </a:solid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Spot Identification</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Documents and Settings\XIN CHEN\Desktop\Exported figures\Collision Severity at intersection.jpg"/>
          <p:cNvPicPr>
            <a:picLocks noChangeAspect="1" noChangeArrowheads="1"/>
          </p:cNvPicPr>
          <p:nvPr/>
        </p:nvPicPr>
        <p:blipFill>
          <a:blip r:embed="rId2" cstate="print"/>
          <a:srcRect/>
          <a:stretch>
            <a:fillRect/>
          </a:stretch>
        </p:blipFill>
        <p:spPr bwMode="auto">
          <a:xfrm>
            <a:off x="535612" y="1524000"/>
            <a:ext cx="4036388" cy="4876800"/>
          </a:xfrm>
          <a:prstGeom prst="rect">
            <a:avLst/>
          </a:prstGeom>
          <a:noFill/>
        </p:spPr>
      </p:pic>
      <p:pic>
        <p:nvPicPr>
          <p:cNvPr id="2051" name="Picture 3" descr="C:\Documents and Settings\XIN CHEN\Desktop\Exported figures\Collision Severity on roads.jpg"/>
          <p:cNvPicPr>
            <a:picLocks noChangeAspect="1" noChangeArrowheads="1"/>
          </p:cNvPicPr>
          <p:nvPr/>
        </p:nvPicPr>
        <p:blipFill>
          <a:blip r:embed="rId3" cstate="print"/>
          <a:srcRect/>
          <a:stretch>
            <a:fillRect/>
          </a:stretch>
        </p:blipFill>
        <p:spPr bwMode="auto">
          <a:xfrm>
            <a:off x="4648200" y="1524000"/>
            <a:ext cx="3737265" cy="4836459"/>
          </a:xfrm>
          <a:prstGeom prst="rect">
            <a:avLst/>
          </a:prstGeom>
          <a:noFill/>
        </p:spPr>
      </p:pic>
      <p:sp>
        <p:nvSpPr>
          <p:cNvPr id="6" name="TextBox 5"/>
          <p:cNvSpPr txBox="1"/>
          <p:nvPr/>
        </p:nvSpPr>
        <p:spPr>
          <a:xfrm>
            <a:off x="1447800" y="6320135"/>
            <a:ext cx="2286000" cy="461665"/>
          </a:xfrm>
          <a:prstGeom prst="rect">
            <a:avLst/>
          </a:prstGeom>
          <a:noFill/>
        </p:spPr>
        <p:txBody>
          <a:bodyPr wrap="square" rtlCol="0">
            <a:spAutoFit/>
          </a:bodyPr>
          <a:lstStyle/>
          <a:p>
            <a:r>
              <a:rPr lang="en-US" sz="2400" b="1" dirty="0" smtClean="0"/>
              <a:t>Intersection</a:t>
            </a:r>
            <a:endParaRPr lang="en-US" sz="2400" b="1" dirty="0"/>
          </a:p>
        </p:txBody>
      </p:sp>
      <p:sp>
        <p:nvSpPr>
          <p:cNvPr id="7" name="TextBox 6"/>
          <p:cNvSpPr txBox="1"/>
          <p:nvPr/>
        </p:nvSpPr>
        <p:spPr>
          <a:xfrm>
            <a:off x="5638800" y="6320135"/>
            <a:ext cx="2286000" cy="461665"/>
          </a:xfrm>
          <a:prstGeom prst="rect">
            <a:avLst/>
          </a:prstGeom>
          <a:noFill/>
        </p:spPr>
        <p:txBody>
          <a:bodyPr wrap="square" rtlCol="0">
            <a:spAutoFit/>
          </a:bodyPr>
          <a:lstStyle/>
          <a:p>
            <a:r>
              <a:rPr lang="en-US" sz="2400" b="1" dirty="0" smtClean="0"/>
              <a:t>Segment</a:t>
            </a:r>
            <a:endParaRPr lang="en-US"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Documents and Settings\XIN CHEN\Desktop\Exported figures\Hyperlink of Intersections.JPG"/>
          <p:cNvPicPr>
            <a:picLocks noChangeAspect="1" noChangeArrowheads="1"/>
          </p:cNvPicPr>
          <p:nvPr/>
        </p:nvPicPr>
        <p:blipFill>
          <a:blip r:embed="rId2" cstate="print"/>
          <a:srcRect/>
          <a:stretch>
            <a:fillRect/>
          </a:stretch>
        </p:blipFill>
        <p:spPr bwMode="auto">
          <a:xfrm>
            <a:off x="0" y="-28606"/>
            <a:ext cx="9144000" cy="688660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1602</TotalTime>
  <Words>317</Words>
  <Application>Microsoft Office PowerPoint</Application>
  <PresentationFormat>On-screen Show (4:3)</PresentationFormat>
  <Paragraphs>70</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Module</vt:lpstr>
      <vt:lpstr>35th Ave SW Collision Analysis CEE 424 GIS for Civil Engineers Final Project</vt:lpstr>
      <vt:lpstr>Study Objective</vt:lpstr>
      <vt:lpstr>Data Used</vt:lpstr>
      <vt:lpstr>Slide 4</vt:lpstr>
      <vt:lpstr>Slide 5</vt:lpstr>
      <vt:lpstr>Accident Type </vt:lpstr>
      <vt:lpstr>Collision Severity Analysis</vt:lpstr>
      <vt:lpstr>Hot Spot Identification</vt:lpstr>
      <vt:lpstr>Slide 9</vt:lpstr>
      <vt:lpstr>Countermeasure Analysis</vt:lpstr>
      <vt:lpstr>Preferred Option - Sharrow</vt:lpstr>
      <vt:lpstr>Analysis</vt:lpstr>
      <vt:lpstr>Slide 13</vt:lpstr>
    </vt:vector>
  </TitlesOfParts>
  <Company>CEE University of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Grad133-Yinhai</dc:creator>
  <cp:lastModifiedBy>Cathy Liu</cp:lastModifiedBy>
  <cp:revision>127</cp:revision>
  <dcterms:created xsi:type="dcterms:W3CDTF">2009-05-10T18:56:30Z</dcterms:created>
  <dcterms:modified xsi:type="dcterms:W3CDTF">2009-12-07T01:39:13Z</dcterms:modified>
</cp:coreProperties>
</file>