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58" r:id="rId4"/>
    <p:sldId id="269" r:id="rId5"/>
    <p:sldId id="261" r:id="rId6"/>
    <p:sldId id="270" r:id="rId7"/>
    <p:sldId id="257" r:id="rId8"/>
    <p:sldId id="264" r:id="rId9"/>
    <p:sldId id="265" r:id="rId10"/>
    <p:sldId id="266" r:id="rId11"/>
    <p:sldId id="263" r:id="rId12"/>
    <p:sldId id="262" r:id="rId13"/>
    <p:sldId id="268" r:id="rId14"/>
    <p:sldId id="276" r:id="rId15"/>
    <p:sldId id="277" r:id="rId16"/>
    <p:sldId id="274" r:id="rId17"/>
    <p:sldId id="275" r:id="rId18"/>
    <p:sldId id="267" r:id="rId19"/>
    <p:sldId id="278" r:id="rId20"/>
    <p:sldId id="279" r:id="rId21"/>
    <p:sldId id="280" r:id="rId22"/>
    <p:sldId id="281" r:id="rId23"/>
    <p:sldId id="282" r:id="rId24"/>
    <p:sldId id="273" r:id="rId25"/>
    <p:sldId id="283" r:id="rId26"/>
    <p:sldId id="284" r:id="rId27"/>
    <p:sldId id="272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istjan\Documents\UW\Thesis\Data\6-digit%20NAICS\US-CANADA%20REGION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istjan\Documents\UW\Thesis\Data\6-digit%20NAICS\US-CANADA%20REGIONAL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Michigan &amp; Ontario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v>Imports</c:v>
          </c:tx>
          <c:cat>
            <c:numRef>
              <c:f>'[MI&amp;ON.xlsx]4-digits'!$A$3:$A$19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'[MI&amp;ON.xlsx]4-digits'!$DI$3:$DI$19</c:f>
              <c:numCache>
                <c:formatCode>General</c:formatCode>
                <c:ptCount val="17"/>
                <c:pt idx="0">
                  <c:v>12087070970</c:v>
                </c:pt>
                <c:pt idx="1">
                  <c:v>15523033945</c:v>
                </c:pt>
                <c:pt idx="2">
                  <c:v>16889384327</c:v>
                </c:pt>
                <c:pt idx="3">
                  <c:v>14059467935</c:v>
                </c:pt>
                <c:pt idx="4">
                  <c:v>14839596462</c:v>
                </c:pt>
                <c:pt idx="5">
                  <c:v>17357720493</c:v>
                </c:pt>
                <c:pt idx="6">
                  <c:v>17644771201</c:v>
                </c:pt>
                <c:pt idx="7">
                  <c:v>20280233996</c:v>
                </c:pt>
                <c:pt idx="8">
                  <c:v>20249756510</c:v>
                </c:pt>
                <c:pt idx="9">
                  <c:v>17917942009</c:v>
                </c:pt>
                <c:pt idx="10">
                  <c:v>19214130692</c:v>
                </c:pt>
                <c:pt idx="11">
                  <c:v>19208164289</c:v>
                </c:pt>
                <c:pt idx="12">
                  <c:v>20275260780</c:v>
                </c:pt>
                <c:pt idx="13">
                  <c:v>20608454432</c:v>
                </c:pt>
                <c:pt idx="14">
                  <c:v>21073626788</c:v>
                </c:pt>
                <c:pt idx="15">
                  <c:v>22708962381</c:v>
                </c:pt>
                <c:pt idx="16">
                  <c:v>19426665400</c:v>
                </c:pt>
              </c:numCache>
            </c:numRef>
          </c:val>
        </c:ser>
        <c:ser>
          <c:idx val="1"/>
          <c:order val="1"/>
          <c:tx>
            <c:v>Exports</c:v>
          </c:tx>
          <c:cat>
            <c:numRef>
              <c:f>'[MI&amp;ON.xlsx]4-digits'!$A$3:$A$19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'[MI&amp;ON.xlsx]4-digits'!$DI$23:$DI$39</c:f>
              <c:numCache>
                <c:formatCode>General</c:formatCode>
                <c:ptCount val="17"/>
                <c:pt idx="0">
                  <c:v>23344449348</c:v>
                </c:pt>
                <c:pt idx="1">
                  <c:v>26951047957</c:v>
                </c:pt>
                <c:pt idx="2">
                  <c:v>32889973996</c:v>
                </c:pt>
                <c:pt idx="3">
                  <c:v>35668098531</c:v>
                </c:pt>
                <c:pt idx="4">
                  <c:v>36842520853</c:v>
                </c:pt>
                <c:pt idx="5">
                  <c:v>36341843687</c:v>
                </c:pt>
                <c:pt idx="6">
                  <c:v>34211656619</c:v>
                </c:pt>
                <c:pt idx="7">
                  <c:v>40031091561</c:v>
                </c:pt>
                <c:pt idx="8">
                  <c:v>43936953836</c:v>
                </c:pt>
                <c:pt idx="9">
                  <c:v>39831981324</c:v>
                </c:pt>
                <c:pt idx="10">
                  <c:v>41224886222</c:v>
                </c:pt>
                <c:pt idx="11">
                  <c:v>41249825005</c:v>
                </c:pt>
                <c:pt idx="12">
                  <c:v>44711285246</c:v>
                </c:pt>
                <c:pt idx="13">
                  <c:v>44912933539</c:v>
                </c:pt>
                <c:pt idx="14">
                  <c:v>44115823172</c:v>
                </c:pt>
                <c:pt idx="15">
                  <c:v>45324491025</c:v>
                </c:pt>
                <c:pt idx="16">
                  <c:v>34896088680</c:v>
                </c:pt>
              </c:numCache>
            </c:numRef>
          </c:val>
        </c:ser>
        <c:gapWidth val="75"/>
        <c:overlap val="100"/>
        <c:axId val="115592192"/>
        <c:axId val="134984832"/>
      </c:barChart>
      <c:lineChart>
        <c:grouping val="standard"/>
        <c:ser>
          <c:idx val="2"/>
          <c:order val="2"/>
          <c:tx>
            <c:v>Grube-Lloyd Index</c:v>
          </c:tx>
          <c:marker>
            <c:symbol val="circle"/>
            <c:size val="7"/>
          </c:marker>
          <c:cat>
            <c:numRef>
              <c:f>'[MI&amp;ON.xlsx]4-digits'!$A$3:$A$19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'[MI&amp;ON.xlsx]4-digits'!$DI$83:$DI$99</c:f>
              <c:numCache>
                <c:formatCode>0.00</c:formatCode>
                <c:ptCount val="17"/>
                <c:pt idx="0">
                  <c:v>38.21578602462948</c:v>
                </c:pt>
                <c:pt idx="1">
                  <c:v>41.715073071810544</c:v>
                </c:pt>
                <c:pt idx="2">
                  <c:v>41.583997298003901</c:v>
                </c:pt>
                <c:pt idx="3">
                  <c:v>38.4083718254319</c:v>
                </c:pt>
                <c:pt idx="4">
                  <c:v>39.821089377131294</c:v>
                </c:pt>
                <c:pt idx="5">
                  <c:v>41.814417842822799</c:v>
                </c:pt>
                <c:pt idx="6">
                  <c:v>42.034678566102457</c:v>
                </c:pt>
                <c:pt idx="7">
                  <c:v>42.146173951983002</c:v>
                </c:pt>
                <c:pt idx="8">
                  <c:v>40.571140230779633</c:v>
                </c:pt>
                <c:pt idx="9">
                  <c:v>41.882665832352224</c:v>
                </c:pt>
                <c:pt idx="10">
                  <c:v>42.798491568462644</c:v>
                </c:pt>
                <c:pt idx="11">
                  <c:v>44.359627210859905</c:v>
                </c:pt>
                <c:pt idx="12">
                  <c:v>42.676557401441244</c:v>
                </c:pt>
                <c:pt idx="13">
                  <c:v>44.933796132387812</c:v>
                </c:pt>
                <c:pt idx="14">
                  <c:v>48.296247600368595</c:v>
                </c:pt>
                <c:pt idx="15">
                  <c:v>51.807156737528864</c:v>
                </c:pt>
                <c:pt idx="16">
                  <c:v>54.683900385928311</c:v>
                </c:pt>
              </c:numCache>
            </c:numRef>
          </c:val>
        </c:ser>
        <c:ser>
          <c:idx val="3"/>
          <c:order val="3"/>
          <c:tx>
            <c:v>Grubel-Lloyd index (3 digit NAICS)</c:v>
          </c:tx>
          <c:spPr>
            <a:ln>
              <a:solidFill>
                <a:srgbClr val="F79646"/>
              </a:solidFill>
            </a:ln>
          </c:spPr>
          <c:marker>
            <c:symbol val="square"/>
            <c:size val="7"/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</c:marker>
          <c:val>
            <c:numRef>
              <c:f>'[MI&amp;ON.xlsx]3-digits'!$AF$83:$AF$99</c:f>
              <c:numCache>
                <c:formatCode>0.00</c:formatCode>
                <c:ptCount val="17"/>
                <c:pt idx="0">
                  <c:v>61.996877076822926</c:v>
                </c:pt>
                <c:pt idx="1">
                  <c:v>65.424044381031166</c:v>
                </c:pt>
                <c:pt idx="2">
                  <c:v>63.952518530740008</c:v>
                </c:pt>
                <c:pt idx="3">
                  <c:v>55.157485904228885</c:v>
                </c:pt>
                <c:pt idx="4">
                  <c:v>54.676635498055553</c:v>
                </c:pt>
                <c:pt idx="5">
                  <c:v>59.389619321860195</c:v>
                </c:pt>
                <c:pt idx="6">
                  <c:v>64.261846021618226</c:v>
                </c:pt>
                <c:pt idx="7">
                  <c:v>63.952955956086257</c:v>
                </c:pt>
                <c:pt idx="8">
                  <c:v>60.561403041934291</c:v>
                </c:pt>
                <c:pt idx="9">
                  <c:v>59.910776013497077</c:v>
                </c:pt>
                <c:pt idx="10">
                  <c:v>61.0085804579967</c:v>
                </c:pt>
                <c:pt idx="11">
                  <c:v>61.095716449282811</c:v>
                </c:pt>
                <c:pt idx="12">
                  <c:v>57.072876107557789</c:v>
                </c:pt>
                <c:pt idx="13">
                  <c:v>56.285436008044861</c:v>
                </c:pt>
                <c:pt idx="14">
                  <c:v>60.333255215580593</c:v>
                </c:pt>
                <c:pt idx="15">
                  <c:v>63.029534200035563</c:v>
                </c:pt>
                <c:pt idx="16">
                  <c:v>66.499818622598085</c:v>
                </c:pt>
              </c:numCache>
            </c:numRef>
          </c:val>
        </c:ser>
        <c:marker val="1"/>
        <c:axId val="88508288"/>
        <c:axId val="88506368"/>
      </c:lineChart>
      <c:catAx>
        <c:axId val="115592192"/>
        <c:scaling>
          <c:orientation val="minMax"/>
        </c:scaling>
        <c:axPos val="b"/>
        <c:numFmt formatCode="General" sourceLinked="1"/>
        <c:majorTickMark val="none"/>
        <c:tickLblPos val="nextTo"/>
        <c:crossAx val="134984832"/>
        <c:crosses val="autoZero"/>
        <c:auto val="1"/>
        <c:lblAlgn val="ctr"/>
        <c:lblOffset val="100"/>
      </c:catAx>
      <c:valAx>
        <c:axId val="134984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Value in Billions (USD)</a:t>
                </a:r>
              </a:p>
            </c:rich>
          </c:tx>
          <c:layout/>
        </c:title>
        <c:numFmt formatCode="&quot;$&quot;#,##0" sourceLinked="0"/>
        <c:majorTickMark val="none"/>
        <c:tickLblPos val="nextTo"/>
        <c:spPr>
          <a:ln w="9525">
            <a:noFill/>
          </a:ln>
        </c:spPr>
        <c:crossAx val="115592192"/>
        <c:crosses val="autoZero"/>
        <c:crossBetween val="between"/>
        <c:dispUnits>
          <c:builtInUnit val="billions"/>
        </c:dispUnits>
      </c:valAx>
      <c:valAx>
        <c:axId val="88506368"/>
        <c:scaling>
          <c:orientation val="minMax"/>
          <c:max val="10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Grubel-Lloyd index</a:t>
                </a:r>
              </a:p>
            </c:rich>
          </c:tx>
          <c:layout/>
        </c:title>
        <c:numFmt formatCode="0" sourceLinked="0"/>
        <c:tickLblPos val="nextTo"/>
        <c:crossAx val="88508288"/>
        <c:crosses val="max"/>
        <c:crossBetween val="between"/>
      </c:valAx>
      <c:catAx>
        <c:axId val="88508288"/>
        <c:scaling>
          <c:orientation val="minMax"/>
        </c:scaling>
        <c:delete val="1"/>
        <c:axPos val="b"/>
        <c:numFmt formatCode="General" sourceLinked="1"/>
        <c:tickLblPos val="none"/>
        <c:crossAx val="88506368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B.C. &amp; Washington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v>Imports</c:v>
          </c:tx>
          <c:cat>
            <c:numRef>
              <c:f>'[WA&amp;BC.xlsx]4-digits'!$A$3:$A$19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'[WA&amp;BC.xlsx]4-digits'!$DI$3:$DI$19</c:f>
              <c:numCache>
                <c:formatCode>General</c:formatCode>
                <c:ptCount val="17"/>
                <c:pt idx="0">
                  <c:v>1112671775</c:v>
                </c:pt>
                <c:pt idx="1">
                  <c:v>1088263206</c:v>
                </c:pt>
                <c:pt idx="2">
                  <c:v>1148034369</c:v>
                </c:pt>
                <c:pt idx="3">
                  <c:v>1497795265</c:v>
                </c:pt>
                <c:pt idx="4">
                  <c:v>1438940641</c:v>
                </c:pt>
                <c:pt idx="5">
                  <c:v>1699648717</c:v>
                </c:pt>
                <c:pt idx="6">
                  <c:v>1686678213</c:v>
                </c:pt>
                <c:pt idx="7">
                  <c:v>1746644187</c:v>
                </c:pt>
                <c:pt idx="8">
                  <c:v>1861288297</c:v>
                </c:pt>
                <c:pt idx="9">
                  <c:v>1949686089</c:v>
                </c:pt>
                <c:pt idx="10">
                  <c:v>1769715770</c:v>
                </c:pt>
                <c:pt idx="11">
                  <c:v>2016960398</c:v>
                </c:pt>
                <c:pt idx="12">
                  <c:v>2589703089</c:v>
                </c:pt>
                <c:pt idx="13">
                  <c:v>3258831129</c:v>
                </c:pt>
                <c:pt idx="14">
                  <c:v>3496720596</c:v>
                </c:pt>
                <c:pt idx="15">
                  <c:v>3705611054</c:v>
                </c:pt>
                <c:pt idx="16">
                  <c:v>4353617173</c:v>
                </c:pt>
              </c:numCache>
            </c:numRef>
          </c:val>
        </c:ser>
        <c:ser>
          <c:idx val="1"/>
          <c:order val="1"/>
          <c:tx>
            <c:v>Exports</c:v>
          </c:tx>
          <c:cat>
            <c:numRef>
              <c:f>'[WA&amp;BC.xlsx]4-digits'!$A$3:$A$19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'[WA&amp;BC.xlsx]4-digits'!$DI$23:$DI$39</c:f>
              <c:numCache>
                <c:formatCode>General</c:formatCode>
                <c:ptCount val="17"/>
                <c:pt idx="0">
                  <c:v>1792030652</c:v>
                </c:pt>
                <c:pt idx="1">
                  <c:v>1940600201</c:v>
                </c:pt>
                <c:pt idx="2">
                  <c:v>2205404979</c:v>
                </c:pt>
                <c:pt idx="3">
                  <c:v>2315938188</c:v>
                </c:pt>
                <c:pt idx="4">
                  <c:v>2624874189</c:v>
                </c:pt>
                <c:pt idx="5">
                  <c:v>2943501433</c:v>
                </c:pt>
                <c:pt idx="6">
                  <c:v>3228871521</c:v>
                </c:pt>
                <c:pt idx="7">
                  <c:v>3534533423</c:v>
                </c:pt>
                <c:pt idx="8">
                  <c:v>4507611403</c:v>
                </c:pt>
                <c:pt idx="9">
                  <c:v>4099062392</c:v>
                </c:pt>
                <c:pt idx="10">
                  <c:v>4016745512</c:v>
                </c:pt>
                <c:pt idx="11">
                  <c:v>3971275054</c:v>
                </c:pt>
                <c:pt idx="12">
                  <c:v>4198725842</c:v>
                </c:pt>
                <c:pt idx="13">
                  <c:v>5524767237</c:v>
                </c:pt>
                <c:pt idx="14">
                  <c:v>4843582380</c:v>
                </c:pt>
                <c:pt idx="15">
                  <c:v>4846807618</c:v>
                </c:pt>
                <c:pt idx="16">
                  <c:v>4934853628</c:v>
                </c:pt>
              </c:numCache>
            </c:numRef>
          </c:val>
        </c:ser>
        <c:gapWidth val="75"/>
        <c:overlap val="100"/>
        <c:axId val="88724224"/>
        <c:axId val="88726144"/>
      </c:barChart>
      <c:lineChart>
        <c:grouping val="standard"/>
        <c:ser>
          <c:idx val="2"/>
          <c:order val="2"/>
          <c:tx>
            <c:v>Grube-Lloyd Index (4 digit NAICS) </c:v>
          </c:tx>
          <c:marker>
            <c:symbol val="circle"/>
            <c:size val="6"/>
          </c:marker>
          <c:cat>
            <c:numRef>
              <c:f>'[WA&amp;BC.xlsx]4-digits'!$A$83:$A$99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'[WA&amp;BC.xlsx]4-digits'!$DI$83:$DI$99</c:f>
              <c:numCache>
                <c:formatCode>0.00</c:formatCode>
                <c:ptCount val="17"/>
                <c:pt idx="0">
                  <c:v>39.728249244169675</c:v>
                </c:pt>
                <c:pt idx="1">
                  <c:v>39.395416420638881</c:v>
                </c:pt>
                <c:pt idx="2">
                  <c:v>41.832160013171062</c:v>
                </c:pt>
                <c:pt idx="3">
                  <c:v>43.464455616216846</c:v>
                </c:pt>
                <c:pt idx="4">
                  <c:v>42.209235995135309</c:v>
                </c:pt>
                <c:pt idx="5">
                  <c:v>42.075728823889229</c:v>
                </c:pt>
                <c:pt idx="6">
                  <c:v>41.307879970277057</c:v>
                </c:pt>
                <c:pt idx="7">
                  <c:v>41.122937048883109</c:v>
                </c:pt>
                <c:pt idx="8">
                  <c:v>37.941743186817483</c:v>
                </c:pt>
                <c:pt idx="9">
                  <c:v>36.253664950496471</c:v>
                </c:pt>
                <c:pt idx="10">
                  <c:v>36.653999303472752</c:v>
                </c:pt>
                <c:pt idx="11">
                  <c:v>37.486112461564574</c:v>
                </c:pt>
                <c:pt idx="12">
                  <c:v>38.048142188026389</c:v>
                </c:pt>
                <c:pt idx="13">
                  <c:v>32.496768488970332</c:v>
                </c:pt>
                <c:pt idx="14">
                  <c:v>38.574907329601544</c:v>
                </c:pt>
                <c:pt idx="15">
                  <c:v>40.859386215979207</c:v>
                </c:pt>
                <c:pt idx="16">
                  <c:v>35.400150212519463</c:v>
                </c:pt>
              </c:numCache>
            </c:numRef>
          </c:val>
        </c:ser>
        <c:ser>
          <c:idx val="3"/>
          <c:order val="3"/>
          <c:tx>
            <c:v>Grubel-Loyd Index (3 digit NAICS)</c:v>
          </c:tx>
          <c:spPr>
            <a:ln>
              <a:solidFill>
                <a:srgbClr val="F79646"/>
              </a:solidFill>
            </a:ln>
          </c:spPr>
          <c:marker>
            <c:symbol val="x"/>
            <c:size val="7"/>
            <c:spPr>
              <a:solidFill>
                <a:srgbClr val="F79646"/>
              </a:solidFill>
              <a:ln>
                <a:solidFill>
                  <a:srgbClr val="F79646"/>
                </a:solidFill>
              </a:ln>
            </c:spPr>
          </c:marker>
          <c:val>
            <c:numRef>
              <c:f>'[WA&amp;BC.xlsx]3-digits'!$AF$83:$AF$99</c:f>
              <c:numCache>
                <c:formatCode>0.00</c:formatCode>
                <c:ptCount val="17"/>
                <c:pt idx="0">
                  <c:v>47.210985650476054</c:v>
                </c:pt>
                <c:pt idx="1">
                  <c:v>47.20198463542004</c:v>
                </c:pt>
                <c:pt idx="2">
                  <c:v>50.522920803993621</c:v>
                </c:pt>
                <c:pt idx="3">
                  <c:v>51.704248666064274</c:v>
                </c:pt>
                <c:pt idx="4">
                  <c:v>51.318336076843295</c:v>
                </c:pt>
                <c:pt idx="5">
                  <c:v>50.747123049639043</c:v>
                </c:pt>
                <c:pt idx="6">
                  <c:v>50.141201561891954</c:v>
                </c:pt>
                <c:pt idx="7">
                  <c:v>48.680373504802454</c:v>
                </c:pt>
                <c:pt idx="8">
                  <c:v>44.26253916355455</c:v>
                </c:pt>
                <c:pt idx="9">
                  <c:v>44.066015810916063</c:v>
                </c:pt>
                <c:pt idx="10">
                  <c:v>45.463055670714496</c:v>
                </c:pt>
                <c:pt idx="11">
                  <c:v>45.471583771652718</c:v>
                </c:pt>
                <c:pt idx="12">
                  <c:v>45.082094150305544</c:v>
                </c:pt>
                <c:pt idx="13">
                  <c:v>39.796205158135656</c:v>
                </c:pt>
                <c:pt idx="14">
                  <c:v>47.739280161133436</c:v>
                </c:pt>
                <c:pt idx="15">
                  <c:v>49.348607427482307</c:v>
                </c:pt>
                <c:pt idx="16">
                  <c:v>41.703018817510518</c:v>
                </c:pt>
              </c:numCache>
            </c:numRef>
          </c:val>
        </c:ser>
        <c:marker val="1"/>
        <c:axId val="88730624"/>
        <c:axId val="88728704"/>
      </c:lineChart>
      <c:catAx>
        <c:axId val="88724224"/>
        <c:scaling>
          <c:orientation val="minMax"/>
        </c:scaling>
        <c:axPos val="b"/>
        <c:numFmt formatCode="General" sourceLinked="1"/>
        <c:majorTickMark val="none"/>
        <c:tickLblPos val="nextTo"/>
        <c:crossAx val="88726144"/>
        <c:crosses val="autoZero"/>
        <c:auto val="1"/>
        <c:lblAlgn val="ctr"/>
        <c:lblOffset val="100"/>
      </c:catAx>
      <c:valAx>
        <c:axId val="88726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Value in Billions</a:t>
                </a:r>
                <a:r>
                  <a:rPr lang="en-US" baseline="0"/>
                  <a:t> (USD)</a:t>
                </a:r>
                <a:endParaRPr lang="en-US"/>
              </a:p>
            </c:rich>
          </c:tx>
          <c:layout/>
        </c:title>
        <c:numFmt formatCode="&quot;$&quot;#,##0" sourceLinked="0"/>
        <c:majorTickMark val="none"/>
        <c:tickLblPos val="nextTo"/>
        <c:spPr>
          <a:ln w="9525">
            <a:noFill/>
          </a:ln>
        </c:spPr>
        <c:crossAx val="88724224"/>
        <c:crosses val="autoZero"/>
        <c:crossBetween val="between"/>
        <c:dispUnits>
          <c:builtInUnit val="billions"/>
        </c:dispUnits>
      </c:valAx>
      <c:valAx>
        <c:axId val="88728704"/>
        <c:scaling>
          <c:orientation val="minMax"/>
          <c:max val="10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Grubel-Lloyd</a:t>
                </a:r>
                <a:r>
                  <a:rPr lang="en-US" baseline="0"/>
                  <a:t> index</a:t>
                </a:r>
                <a:endParaRPr lang="en-US"/>
              </a:p>
            </c:rich>
          </c:tx>
          <c:layout/>
        </c:title>
        <c:numFmt formatCode="0" sourceLinked="0"/>
        <c:tickLblPos val="nextTo"/>
        <c:crossAx val="88730624"/>
        <c:crosses val="max"/>
        <c:crossBetween val="between"/>
      </c:valAx>
      <c:catAx>
        <c:axId val="88730624"/>
        <c:scaling>
          <c:orientation val="minMax"/>
        </c:scaling>
        <c:delete val="1"/>
        <c:axPos val="b"/>
        <c:numFmt formatCode="General" sourceLinked="1"/>
        <c:tickLblPos val="none"/>
        <c:crossAx val="88728704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A43CC-130C-4C1F-8925-C8438118091F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FAB42-3995-4EFC-85AC-973EC7B92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06552-ACDB-4EA3-A410-EFBDE50AB4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7314E-8A1F-4CB2-8FAC-EEA5AB0F09B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A1B58-DED6-4E40-9DCD-8C398AF8BC7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21B92-FEAF-4842-9679-7AFDE2F3E86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590D1-F3AA-4FAA-AD8F-3F2C00BF6F8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56B1E-3B37-4846-B3EE-0591AF39AA7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F137CA-DD38-4DC3-85EC-2790CA797283}" type="datetimeFigureOut">
              <a:rPr lang="en-US" smtClean="0"/>
              <a:pPr/>
              <a:t>10/15/2009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EF2800-B2C9-4322-B0CC-C7B0D6B92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Professor Goodchild</a:t>
            </a:r>
            <a:br>
              <a:rPr lang="en-US" dirty="0" smtClean="0"/>
            </a:br>
            <a:r>
              <a:rPr lang="en-US" dirty="0" smtClean="0"/>
              <a:t>CEE 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October 14,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4DFA6-7ECF-41D4-9AA0-0C1CEFD883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0" y="5638800"/>
            <a:ext cx="6248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http://international.fhwa.dot.gov/scan/2010/images/01.jpg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362325"/>
            <a:ext cx="441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8600"/>
            <a:ext cx="5638800" cy="297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 Transportation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Reduce externalities from freight activity </a:t>
            </a:r>
          </a:p>
          <a:p>
            <a:pPr lvl="1"/>
            <a:r>
              <a:rPr lang="en-US" dirty="0" smtClean="0"/>
              <a:t>Without un-necessarily disrupting economic activity</a:t>
            </a:r>
          </a:p>
          <a:p>
            <a:pPr lvl="1"/>
            <a:r>
              <a:rPr lang="en-US" dirty="0" smtClean="0"/>
              <a:t>Improve transportation at intermodal interfaces</a:t>
            </a:r>
          </a:p>
          <a:p>
            <a:pPr lvl="2"/>
            <a:r>
              <a:rPr lang="en-US" dirty="0" smtClean="0"/>
              <a:t>Marine ports</a:t>
            </a:r>
          </a:p>
          <a:p>
            <a:pPr lvl="2"/>
            <a:r>
              <a:rPr lang="en-US" dirty="0" smtClean="0"/>
              <a:t>International borders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Improve the freight transportation system’s ability to accommodate disruptions</a:t>
            </a:r>
          </a:p>
          <a:p>
            <a:pPr lvl="1"/>
            <a:r>
              <a:rPr lang="en-US" dirty="0" smtClean="0"/>
              <a:t>Prioritize trips that contribute most to the state’s economy</a:t>
            </a:r>
          </a:p>
          <a:p>
            <a:pPr lvl="1"/>
            <a:r>
              <a:rPr lang="en-US" dirty="0" smtClean="0"/>
              <a:t>Identify data needs, methods, and tools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 Transportation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Address further complexity in the relationships that contribute to decision making about freight system use</a:t>
            </a:r>
          </a:p>
          <a:p>
            <a:pPr lvl="1"/>
            <a:r>
              <a:rPr lang="en-US" dirty="0" smtClean="0"/>
              <a:t>Interactions between agents at intermodal interfaces</a:t>
            </a:r>
          </a:p>
          <a:p>
            <a:pPr lvl="1"/>
            <a:r>
              <a:rPr lang="en-US" dirty="0" smtClean="0"/>
              <a:t>Model decision making and incentives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Widely available operational data</a:t>
            </a:r>
          </a:p>
          <a:p>
            <a:endParaRPr lang="en-US" dirty="0" smtClean="0"/>
          </a:p>
          <a:p>
            <a:r>
              <a:rPr lang="en-US" dirty="0" smtClean="0"/>
              <a:t>Relationships between cost, service, demand, and emissions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Border Operations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impact of the border on logistical efficiency?</a:t>
            </a:r>
          </a:p>
          <a:p>
            <a:pPr lvl="1"/>
            <a:r>
              <a:rPr lang="en-US" dirty="0" err="1" smtClean="0"/>
              <a:t>Cabotage</a:t>
            </a:r>
            <a:r>
              <a:rPr lang="en-US" dirty="0" smtClean="0"/>
              <a:t> laws</a:t>
            </a:r>
          </a:p>
          <a:p>
            <a:pPr lvl="1"/>
            <a:r>
              <a:rPr lang="en-US" dirty="0" smtClean="0"/>
              <a:t>Size and weight restrictions</a:t>
            </a:r>
          </a:p>
          <a:p>
            <a:pPr lvl="1"/>
            <a:r>
              <a:rPr lang="en-US" dirty="0" smtClean="0"/>
              <a:t>How does this vary by commodity, origin, and destination?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Previous research describes:</a:t>
            </a:r>
          </a:p>
          <a:p>
            <a:pPr lvl="1"/>
            <a:r>
              <a:rPr lang="en-US" dirty="0" smtClean="0"/>
              <a:t>Impact of travel time variability </a:t>
            </a:r>
            <a:br>
              <a:rPr lang="en-US" dirty="0" smtClean="0"/>
            </a:br>
            <a:r>
              <a:rPr lang="en-US" dirty="0" smtClean="0"/>
              <a:t>on regional supply chains</a:t>
            </a:r>
          </a:p>
          <a:p>
            <a:pPr lvl="1"/>
            <a:r>
              <a:rPr lang="en-US" dirty="0" smtClean="0"/>
              <a:t>Profile of Cascade Gateway</a:t>
            </a:r>
          </a:p>
          <a:p>
            <a:pPr lvl="1"/>
            <a:r>
              <a:rPr lang="en-US" dirty="0" smtClean="0"/>
              <a:t>Relationship between delay and </a:t>
            </a:r>
            <a:br>
              <a:rPr lang="en-US" dirty="0" smtClean="0"/>
            </a:b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Intra-industry trade analysis</a:t>
            </a:r>
            <a:endParaRPr lang="en-US" dirty="0"/>
          </a:p>
        </p:txBody>
      </p:sp>
      <p:pic>
        <p:nvPicPr>
          <p:cNvPr id="11" name="Picture 10" descr="IMG_4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38800" y="4419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 Gateway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537545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arrival and delay pattern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486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276600" y="3200400"/>
          <a:ext cx="461772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04800" y="304800"/>
          <a:ext cx="461772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419475" cy="2741613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3392488" cy="274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Urban Pick-up and Delivery Systems</a:t>
            </a:r>
          </a:p>
          <a:p>
            <a:pPr lvl="1"/>
            <a:r>
              <a:rPr lang="en-US" dirty="0" smtClean="0"/>
              <a:t>Trade-offs between cost, emissions, and service quality</a:t>
            </a:r>
          </a:p>
          <a:p>
            <a:pPr lvl="1"/>
            <a:r>
              <a:rPr lang="en-US" dirty="0" smtClean="0"/>
              <a:t>Amazon Fresh, Cascade Express, UW Mailing Service</a:t>
            </a:r>
          </a:p>
          <a:p>
            <a:pPr lvl="1"/>
            <a:r>
              <a:rPr lang="en-US" dirty="0" smtClean="0"/>
              <a:t>Implications of broad transportation replacement</a:t>
            </a:r>
          </a:p>
          <a:p>
            <a:pPr lvl="1"/>
            <a:r>
              <a:rPr lang="en-US" dirty="0" smtClean="0"/>
              <a:t>Relationships with land-use, policy</a:t>
            </a:r>
          </a:p>
          <a:p>
            <a:pPr lvl="1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19600"/>
            <a:ext cx="1544576" cy="216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4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5825" y="4752975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0C7F506-15A3-41D9-B21B-BE71B6A8C1B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Applied Decision Analysis, Menlo Park CA</a:t>
            </a:r>
          </a:p>
          <a:p>
            <a:pPr lvl="1"/>
            <a:r>
              <a:rPr lang="en-US" dirty="0" smtClean="0"/>
              <a:t>PricewaterhouseCoopers, London UK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95600"/>
            <a:ext cx="5105400" cy="369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s-CL" dirty="0" smtClean="0"/>
              <a:t>Network </a:t>
            </a:r>
            <a:r>
              <a:rPr lang="es-CL" dirty="0" err="1" smtClean="0"/>
              <a:t>without</a:t>
            </a:r>
            <a:r>
              <a:rPr lang="es-CL" dirty="0" smtClean="0"/>
              <a:t> </a:t>
            </a:r>
            <a:r>
              <a:rPr lang="es-CL" dirty="0" err="1" smtClean="0"/>
              <a:t>Congestion</a:t>
            </a:r>
            <a:endParaRPr lang="en-US" dirty="0" smtClean="0"/>
          </a:p>
        </p:txBody>
      </p:sp>
      <p:pic>
        <p:nvPicPr>
          <p:cNvPr id="16388" name="Picture 5" descr="C:\Documents and Settings\Felipe\Local Settings\Temporary Internet Files\Content.IE5\GPOZR1CZ\MCj0319494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5715000"/>
            <a:ext cx="928688" cy="547688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50B4117-D41F-4D32-8850-8A8C64D1118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6389" name="Picture 5" descr="C:\Documents and Settings\Felipe\Local Settings\Temporary Internet Files\Content.IE5\GPOZR1CZ\MCj03194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928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572000"/>
            <a:ext cx="6334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38800"/>
            <a:ext cx="6334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 rot="5400000">
            <a:off x="1181894" y="5447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2133600" y="3810000"/>
            <a:ext cx="5943600" cy="1828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1752600" y="59436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AutoShape 31" descr="SpaceNeedleFinal.jpg image by tex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AutoShape 33" descr="SpaceNeedleFinal.jpg image by tex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AutoShape 35" descr="SpaceNeedleFinal.jpg image by tex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8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200400"/>
            <a:ext cx="696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35"/>
          <p:cNvSpPr txBox="1">
            <a:spLocks noChangeArrowheads="1"/>
          </p:cNvSpPr>
          <p:nvPr/>
        </p:nvSpPr>
        <p:spPr bwMode="auto">
          <a:xfrm>
            <a:off x="381000" y="6096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 </a:t>
            </a:r>
            <a:r>
              <a:rPr lang="es-CL" sz="1700"/>
              <a:t>Pickup 2</a:t>
            </a:r>
            <a:endParaRPr lang="en-US" sz="1700"/>
          </a:p>
        </p:txBody>
      </p:sp>
      <p:sp>
        <p:nvSpPr>
          <p:cNvPr id="16400" name="Rectangle 36"/>
          <p:cNvSpPr>
            <a:spLocks noChangeArrowheads="1"/>
          </p:cNvSpPr>
          <p:nvPr/>
        </p:nvSpPr>
        <p:spPr bwMode="auto">
          <a:xfrm>
            <a:off x="228600" y="4572000"/>
            <a:ext cx="1084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Pickup 1</a:t>
            </a:r>
            <a:endParaRPr lang="en-US" sz="1700"/>
          </a:p>
        </p:txBody>
      </p:sp>
      <p:sp>
        <p:nvSpPr>
          <p:cNvPr id="16401" name="Rectangle 39"/>
          <p:cNvSpPr>
            <a:spLocks noChangeArrowheads="1"/>
          </p:cNvSpPr>
          <p:nvPr/>
        </p:nvSpPr>
        <p:spPr bwMode="auto">
          <a:xfrm>
            <a:off x="3124200" y="6172200"/>
            <a:ext cx="12160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Delivery 2</a:t>
            </a:r>
            <a:endParaRPr lang="en-US" sz="1700"/>
          </a:p>
        </p:txBody>
      </p:sp>
      <p:sp>
        <p:nvSpPr>
          <p:cNvPr id="16402" name="Rectangle 42"/>
          <p:cNvSpPr>
            <a:spLocks noChangeArrowheads="1"/>
          </p:cNvSpPr>
          <p:nvPr/>
        </p:nvSpPr>
        <p:spPr bwMode="auto">
          <a:xfrm>
            <a:off x="3124200" y="4648200"/>
            <a:ext cx="1154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Delivery 1</a:t>
            </a:r>
            <a:endParaRPr lang="en-US" sz="1700"/>
          </a:p>
        </p:txBody>
      </p:sp>
      <p:pic>
        <p:nvPicPr>
          <p:cNvPr id="23590" name="Picture 37" descr="C:\Users\strangiato\AppData\Local\Microsoft\Windows\Temporary Internet Files\Low\Content.IE5\M3W50Q1R\j043482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7467600" y="396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1" name="Picture 37" descr="C:\Users\strangiato\AppData\Local\Microsoft\Windows\Temporary Internet Files\Low\Content.IE5\M3W50Q1R\j043482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7924800" y="4267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/>
          <p:nvPr/>
        </p:nvCxnSpPr>
        <p:spPr>
          <a:xfrm rot="10800000">
            <a:off x="1828800" y="5105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629694" y="5599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7" name="Picture 5" descr="C:\Documents and Settings\Felipe\Local Settings\Temporary Internet Files\Content.IE5\GPOZR1CZ\MCj03194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05113"/>
            <a:ext cx="928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5" descr="C:\Documents and Settings\Felipe\Local Settings\Temporary Internet Files\Content.IE5\GPOZR1CZ\MCj03194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928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1447800"/>
            <a:ext cx="6334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2692400"/>
            <a:ext cx="6334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Connector 54"/>
          <p:cNvCxnSpPr/>
          <p:nvPr/>
        </p:nvCxnSpPr>
        <p:spPr>
          <a:xfrm rot="5400000">
            <a:off x="1866900" y="24003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2" name="TextBox 35"/>
          <p:cNvSpPr txBox="1">
            <a:spLocks noChangeArrowheads="1"/>
          </p:cNvSpPr>
          <p:nvPr/>
        </p:nvSpPr>
        <p:spPr bwMode="auto">
          <a:xfrm>
            <a:off x="1219200" y="31242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 </a:t>
            </a:r>
            <a:r>
              <a:rPr lang="es-CL" sz="1700"/>
              <a:t>Pickup 4</a:t>
            </a:r>
            <a:endParaRPr lang="en-US" sz="1700"/>
          </a:p>
        </p:txBody>
      </p:sp>
      <p:sp>
        <p:nvSpPr>
          <p:cNvPr id="16413" name="Rectangle 36"/>
          <p:cNvSpPr>
            <a:spLocks noChangeArrowheads="1"/>
          </p:cNvSpPr>
          <p:nvPr/>
        </p:nvSpPr>
        <p:spPr bwMode="auto">
          <a:xfrm>
            <a:off x="1143000" y="1905000"/>
            <a:ext cx="1084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Pickup 3</a:t>
            </a:r>
            <a:endParaRPr lang="en-US" sz="1700"/>
          </a:p>
        </p:txBody>
      </p:sp>
      <p:sp>
        <p:nvSpPr>
          <p:cNvPr id="16414" name="Rectangle 39"/>
          <p:cNvSpPr>
            <a:spLocks noChangeArrowheads="1"/>
          </p:cNvSpPr>
          <p:nvPr/>
        </p:nvSpPr>
        <p:spPr bwMode="auto">
          <a:xfrm>
            <a:off x="4800600" y="3227388"/>
            <a:ext cx="1216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Delivery 4</a:t>
            </a:r>
            <a:endParaRPr lang="en-US" sz="1700"/>
          </a:p>
        </p:txBody>
      </p:sp>
      <p:sp>
        <p:nvSpPr>
          <p:cNvPr id="16415" name="Rectangle 42"/>
          <p:cNvSpPr>
            <a:spLocks noChangeArrowheads="1"/>
          </p:cNvSpPr>
          <p:nvPr/>
        </p:nvSpPr>
        <p:spPr bwMode="auto">
          <a:xfrm>
            <a:off x="4953000" y="1828800"/>
            <a:ext cx="1154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Delivery 3</a:t>
            </a:r>
            <a:endParaRPr lang="en-US" sz="1700"/>
          </a:p>
        </p:txBody>
      </p:sp>
      <p:cxnSp>
        <p:nvCxnSpPr>
          <p:cNvPr id="62" name="Straight Connector 61"/>
          <p:cNvCxnSpPr/>
          <p:nvPr/>
        </p:nvCxnSpPr>
        <p:spPr>
          <a:xfrm rot="10800000">
            <a:off x="2971800" y="17526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4229894" y="2399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2895600" y="30480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3583" idx="1"/>
          </p:cNvCxnSpPr>
          <p:nvPr/>
        </p:nvCxnSpPr>
        <p:spPr>
          <a:xfrm rot="10800000">
            <a:off x="3429000" y="2286000"/>
            <a:ext cx="4572000" cy="15621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104900" y="3314700"/>
            <a:ext cx="3352800" cy="1295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2743200" y="1828800"/>
            <a:ext cx="1524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2" idx="1"/>
          </p:cNvCxnSpPr>
          <p:nvPr/>
        </p:nvCxnSpPr>
        <p:spPr>
          <a:xfrm flipV="1">
            <a:off x="2743200" y="1854200"/>
            <a:ext cx="1576388" cy="96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524000" y="5181600"/>
            <a:ext cx="1219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 flipV="1">
            <a:off x="1447800" y="51054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mtClean="0"/>
              <a:t>Results: Network with Congestion</a:t>
            </a:r>
            <a:endParaRPr lang="en-US" smtClean="0"/>
          </a:p>
        </p:txBody>
      </p:sp>
      <p:pic>
        <p:nvPicPr>
          <p:cNvPr id="17412" name="Picture 5" descr="C:\Documents and Settings\Felipe\Local Settings\Temporary Internet Files\Content.IE5\GPOZR1CZ\MCj0319494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5715000"/>
            <a:ext cx="928688" cy="547688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DD6E42-8CE1-4058-9D85-76E184C56E5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7413" name="Picture 5" descr="C:\Documents and Settings\Felipe\Local Settings\Temporary Internet Files\Content.IE5\GPOZR1CZ\MCj03194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928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572000"/>
            <a:ext cx="6334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38800"/>
            <a:ext cx="6334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 rot="5400000">
            <a:off x="1181894" y="5447506"/>
            <a:ext cx="53340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2133600" y="3810000"/>
            <a:ext cx="5943600" cy="1676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1752600" y="5943600"/>
            <a:ext cx="9144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19" name="AutoShape 31" descr="SpaceNeedleFinal.jpg image by tex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AutoShape 33" descr="SpaceNeedleFinal.jpg image by tex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AutoShape 35" descr="SpaceNeedleFinal.jpg image by tex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22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200400"/>
            <a:ext cx="696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Box 35"/>
          <p:cNvSpPr txBox="1">
            <a:spLocks noChangeArrowheads="1"/>
          </p:cNvSpPr>
          <p:nvPr/>
        </p:nvSpPr>
        <p:spPr bwMode="auto">
          <a:xfrm>
            <a:off x="381000" y="6096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 </a:t>
            </a:r>
            <a:r>
              <a:rPr lang="es-CL" sz="1700"/>
              <a:t>Pickup 2</a:t>
            </a:r>
            <a:endParaRPr lang="en-US" sz="1700"/>
          </a:p>
        </p:txBody>
      </p:sp>
      <p:sp>
        <p:nvSpPr>
          <p:cNvPr id="17424" name="Rectangle 36"/>
          <p:cNvSpPr>
            <a:spLocks noChangeArrowheads="1"/>
          </p:cNvSpPr>
          <p:nvPr/>
        </p:nvSpPr>
        <p:spPr bwMode="auto">
          <a:xfrm>
            <a:off x="228600" y="4572000"/>
            <a:ext cx="1084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Pickup 1</a:t>
            </a:r>
            <a:endParaRPr lang="en-US" sz="1700"/>
          </a:p>
        </p:txBody>
      </p:sp>
      <p:sp>
        <p:nvSpPr>
          <p:cNvPr id="17425" name="Rectangle 39"/>
          <p:cNvSpPr>
            <a:spLocks noChangeArrowheads="1"/>
          </p:cNvSpPr>
          <p:nvPr/>
        </p:nvSpPr>
        <p:spPr bwMode="auto">
          <a:xfrm>
            <a:off x="3124200" y="6172200"/>
            <a:ext cx="12160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Delivery 2</a:t>
            </a:r>
            <a:endParaRPr lang="en-US" sz="1700"/>
          </a:p>
        </p:txBody>
      </p:sp>
      <p:sp>
        <p:nvSpPr>
          <p:cNvPr id="17426" name="Rectangle 42"/>
          <p:cNvSpPr>
            <a:spLocks noChangeArrowheads="1"/>
          </p:cNvSpPr>
          <p:nvPr/>
        </p:nvSpPr>
        <p:spPr bwMode="auto">
          <a:xfrm>
            <a:off x="3124200" y="4648200"/>
            <a:ext cx="1154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Delivery 1</a:t>
            </a:r>
            <a:endParaRPr lang="en-US" sz="1700"/>
          </a:p>
        </p:txBody>
      </p:sp>
      <p:pic>
        <p:nvPicPr>
          <p:cNvPr id="23590" name="Picture 37" descr="C:\Users\strangiato\AppData\Local\Microsoft\Windows\Temporary Internet Files\Low\Content.IE5\M3W50Q1R\j043482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7467600" y="396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1" name="Picture 37" descr="C:\Users\strangiato\AppData\Local\Microsoft\Windows\Temporary Internet Files\Low\Content.IE5\M3W50Q1R\j043482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7924800" y="4267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/>
          <p:nvPr/>
        </p:nvCxnSpPr>
        <p:spPr>
          <a:xfrm rot="10800000">
            <a:off x="1828800" y="5105400"/>
            <a:ext cx="9144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629694" y="5599906"/>
            <a:ext cx="533400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431" name="Picture 5" descr="C:\Documents and Settings\Felipe\Local Settings\Temporary Internet Files\Content.IE5\GPOZR1CZ\MCj03194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05113"/>
            <a:ext cx="928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5" descr="C:\Documents and Settings\Felipe\Local Settings\Temporary Internet Files\Content.IE5\GPOZR1CZ\MCj03194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928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1447800"/>
            <a:ext cx="6334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2692400"/>
            <a:ext cx="6334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Connector 54"/>
          <p:cNvCxnSpPr/>
          <p:nvPr/>
        </p:nvCxnSpPr>
        <p:spPr>
          <a:xfrm rot="5400000">
            <a:off x="1866900" y="24003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6" name="TextBox 35"/>
          <p:cNvSpPr txBox="1">
            <a:spLocks noChangeArrowheads="1"/>
          </p:cNvSpPr>
          <p:nvPr/>
        </p:nvSpPr>
        <p:spPr bwMode="auto">
          <a:xfrm>
            <a:off x="1219200" y="31242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 </a:t>
            </a:r>
            <a:r>
              <a:rPr lang="es-CL" sz="1700"/>
              <a:t>Pickup 4</a:t>
            </a:r>
            <a:endParaRPr lang="en-US" sz="1700"/>
          </a:p>
        </p:txBody>
      </p:sp>
      <p:sp>
        <p:nvSpPr>
          <p:cNvPr id="17437" name="Rectangle 36"/>
          <p:cNvSpPr>
            <a:spLocks noChangeArrowheads="1"/>
          </p:cNvSpPr>
          <p:nvPr/>
        </p:nvSpPr>
        <p:spPr bwMode="auto">
          <a:xfrm>
            <a:off x="1143000" y="1905000"/>
            <a:ext cx="1084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Pickup 3</a:t>
            </a:r>
            <a:endParaRPr lang="en-US" sz="1700"/>
          </a:p>
        </p:txBody>
      </p:sp>
      <p:sp>
        <p:nvSpPr>
          <p:cNvPr id="17438" name="Rectangle 39"/>
          <p:cNvSpPr>
            <a:spLocks noChangeArrowheads="1"/>
          </p:cNvSpPr>
          <p:nvPr/>
        </p:nvSpPr>
        <p:spPr bwMode="auto">
          <a:xfrm>
            <a:off x="4800600" y="3227388"/>
            <a:ext cx="1216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Delivery 4</a:t>
            </a:r>
            <a:endParaRPr lang="en-US" sz="1700"/>
          </a:p>
        </p:txBody>
      </p:sp>
      <p:sp>
        <p:nvSpPr>
          <p:cNvPr id="17439" name="Rectangle 42"/>
          <p:cNvSpPr>
            <a:spLocks noChangeArrowheads="1"/>
          </p:cNvSpPr>
          <p:nvPr/>
        </p:nvSpPr>
        <p:spPr bwMode="auto">
          <a:xfrm>
            <a:off x="4953000" y="1828800"/>
            <a:ext cx="1154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Delivery 3</a:t>
            </a:r>
            <a:endParaRPr lang="en-US" sz="1700"/>
          </a:p>
        </p:txBody>
      </p:sp>
      <p:cxnSp>
        <p:nvCxnSpPr>
          <p:cNvPr id="62" name="Straight Connector 61"/>
          <p:cNvCxnSpPr/>
          <p:nvPr/>
        </p:nvCxnSpPr>
        <p:spPr>
          <a:xfrm rot="10800000">
            <a:off x="2971800" y="17526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4229894" y="2399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2895600" y="30480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3583" idx="1"/>
          </p:cNvCxnSpPr>
          <p:nvPr/>
        </p:nvCxnSpPr>
        <p:spPr>
          <a:xfrm rot="10800000">
            <a:off x="3429000" y="2286000"/>
            <a:ext cx="4572000" cy="15621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181100" y="3238500"/>
            <a:ext cx="3200400" cy="1295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2743200" y="3581400"/>
            <a:ext cx="8382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4953000" y="4648200"/>
            <a:ext cx="1143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2743200" y="1828800"/>
            <a:ext cx="1524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52" idx="1"/>
          </p:cNvCxnSpPr>
          <p:nvPr/>
        </p:nvCxnSpPr>
        <p:spPr>
          <a:xfrm flipV="1">
            <a:off x="2743200" y="1854200"/>
            <a:ext cx="1576388" cy="96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524000" y="5181600"/>
            <a:ext cx="1219200" cy="6858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 flipV="1">
            <a:off x="1447800" y="5105400"/>
            <a:ext cx="1371600" cy="8382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3 Periods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32FF2E-E980-45B1-9B14-AC012DE5396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493712" y="3771900"/>
            <a:ext cx="2819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51816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4191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2971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4189413"/>
            <a:ext cx="1905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457200" y="19812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Travel Time on link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85800" y="5257800"/>
            <a:ext cx="63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6:30</a:t>
            </a:r>
          </a:p>
        </p:txBody>
      </p:sp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2185988" y="5257800"/>
            <a:ext cx="63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7:30</a:t>
            </a:r>
          </a:p>
        </p:txBody>
      </p:sp>
      <p:sp>
        <p:nvSpPr>
          <p:cNvPr id="18445" name="TextBox 19"/>
          <p:cNvSpPr txBox="1">
            <a:spLocks noChangeArrowheads="1"/>
          </p:cNvSpPr>
          <p:nvPr/>
        </p:nvSpPr>
        <p:spPr bwMode="auto">
          <a:xfrm>
            <a:off x="5181600" y="5257800"/>
            <a:ext cx="63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9:00</a:t>
            </a: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6934200" y="5257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10:00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639094" y="4075906"/>
            <a:ext cx="2209800" cy="158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383088" y="4075112"/>
            <a:ext cx="2209800" cy="31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284913" y="4075112"/>
            <a:ext cx="2209800" cy="317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95400" y="2514600"/>
            <a:ext cx="1371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dirty="0" err="1">
                <a:solidFill>
                  <a:schemeClr val="accent3">
                    <a:lumMod val="50000"/>
                  </a:schemeClr>
                </a:solidFill>
              </a:rPr>
              <a:t>Period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 1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451" name="TextBox 55"/>
          <p:cNvSpPr txBox="1">
            <a:spLocks noChangeArrowheads="1"/>
          </p:cNvSpPr>
          <p:nvPr/>
        </p:nvSpPr>
        <p:spPr bwMode="auto">
          <a:xfrm>
            <a:off x="3352800" y="2286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b="1" dirty="0" err="1">
                <a:solidFill>
                  <a:srgbClr val="FF0000"/>
                </a:solidFill>
              </a:rPr>
              <a:t>Period</a:t>
            </a:r>
            <a:r>
              <a:rPr lang="es-CL" b="1" dirty="0">
                <a:solidFill>
                  <a:srgbClr val="FF0000"/>
                </a:solidFill>
              </a:rPr>
              <a:t> 2 (</a:t>
            </a:r>
            <a:r>
              <a:rPr lang="es-CL" b="1" dirty="0" err="1">
                <a:solidFill>
                  <a:srgbClr val="FF0000"/>
                </a:solidFill>
              </a:rPr>
              <a:t>congestion</a:t>
            </a:r>
            <a:r>
              <a:rPr lang="es-CL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67400" y="2438400"/>
            <a:ext cx="1371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dirty="0" err="1">
                <a:solidFill>
                  <a:schemeClr val="accent3">
                    <a:lumMod val="50000"/>
                  </a:schemeClr>
                </a:solidFill>
              </a:rPr>
              <a:t>Period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</a:rPr>
              <a:t> 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s-CL" smtClean="0"/>
              <a:t>Results: Assignment</a:t>
            </a:r>
            <a:endParaRPr lang="en-US" smtClean="0"/>
          </a:p>
        </p:txBody>
      </p:sp>
      <p:pic>
        <p:nvPicPr>
          <p:cNvPr id="19460" name="Picture 5" descr="C:\Documents and Settings\Felipe\Local Settings\Temporary Internet Files\Content.IE5\GPOZR1CZ\MCj0319494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5715000"/>
            <a:ext cx="928688" cy="547688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0A6DB79-95FA-49C9-BC52-EED1CF318FB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9461" name="Picture 5" descr="C:\Documents and Settings\Felipe\Local Settings\Temporary Internet Files\Content.IE5\GPOZR1CZ\MCj03194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928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572000"/>
            <a:ext cx="6334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38800"/>
            <a:ext cx="6334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 rot="5400000">
            <a:off x="1181894" y="5447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1752600" y="59436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AutoShape 31" descr="SpaceNeedleFinal.jpg image by tex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AutoShape 33" descr="SpaceNeedleFinal.jpg image by tex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AutoShape 35" descr="SpaceNeedleFinal.jpg image by texc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9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200400"/>
            <a:ext cx="696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Box 35"/>
          <p:cNvSpPr txBox="1">
            <a:spLocks noChangeArrowheads="1"/>
          </p:cNvSpPr>
          <p:nvPr/>
        </p:nvSpPr>
        <p:spPr bwMode="auto">
          <a:xfrm>
            <a:off x="381000" y="6096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 </a:t>
            </a:r>
            <a:r>
              <a:rPr lang="es-CL" sz="1700"/>
              <a:t>Pickup 2</a:t>
            </a:r>
            <a:endParaRPr lang="en-US" sz="1700"/>
          </a:p>
        </p:txBody>
      </p:sp>
      <p:sp>
        <p:nvSpPr>
          <p:cNvPr id="19471" name="Rectangle 36"/>
          <p:cNvSpPr>
            <a:spLocks noChangeArrowheads="1"/>
          </p:cNvSpPr>
          <p:nvPr/>
        </p:nvSpPr>
        <p:spPr bwMode="auto">
          <a:xfrm>
            <a:off x="228600" y="4572000"/>
            <a:ext cx="1084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Pickup 1</a:t>
            </a:r>
            <a:endParaRPr lang="en-US" sz="1700"/>
          </a:p>
        </p:txBody>
      </p:sp>
      <p:sp>
        <p:nvSpPr>
          <p:cNvPr id="19472" name="Rectangle 39"/>
          <p:cNvSpPr>
            <a:spLocks noChangeArrowheads="1"/>
          </p:cNvSpPr>
          <p:nvPr/>
        </p:nvSpPr>
        <p:spPr bwMode="auto">
          <a:xfrm>
            <a:off x="3124200" y="6172200"/>
            <a:ext cx="12160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Delivery 2</a:t>
            </a:r>
            <a:endParaRPr lang="en-US" sz="1700"/>
          </a:p>
        </p:txBody>
      </p:sp>
      <p:sp>
        <p:nvSpPr>
          <p:cNvPr id="19473" name="Rectangle 42"/>
          <p:cNvSpPr>
            <a:spLocks noChangeArrowheads="1"/>
          </p:cNvSpPr>
          <p:nvPr/>
        </p:nvSpPr>
        <p:spPr bwMode="auto">
          <a:xfrm>
            <a:off x="3200400" y="5029200"/>
            <a:ext cx="1154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Delivery 1</a:t>
            </a:r>
            <a:endParaRPr lang="en-US" sz="1700"/>
          </a:p>
        </p:txBody>
      </p:sp>
      <p:pic>
        <p:nvPicPr>
          <p:cNvPr id="23590" name="Picture 37" descr="C:\Users\strangiato\AppData\Local\Microsoft\Windows\Temporary Internet Files\Low\Content.IE5\M3W50Q1R\j043482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7162800" y="2590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1" name="Picture 37" descr="C:\Users\strangiato\AppData\Local\Microsoft\Windows\Temporary Internet Files\Low\Content.IE5\M3W50Q1R\j0434820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7086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 rot="5400000">
            <a:off x="2629694" y="5599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7" name="Picture 5" descr="C:\Documents and Settings\Felipe\Local Settings\Temporary Internet Files\Content.IE5\GPOZR1CZ\MCj03194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05113"/>
            <a:ext cx="928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5" descr="C:\Documents and Settings\Felipe\Local Settings\Temporary Internet Files\Content.IE5\GPOZR1CZ\MCj03194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928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1447800"/>
            <a:ext cx="6334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6" descr="C:\Documents and Settings\Felipe\Local Settings\Temporary Internet Files\Content.IE5\TXW3PUZF\MCBL0058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388" y="2692400"/>
            <a:ext cx="6334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Connector 54"/>
          <p:cNvCxnSpPr/>
          <p:nvPr/>
        </p:nvCxnSpPr>
        <p:spPr>
          <a:xfrm rot="5400000">
            <a:off x="1866900" y="24003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2" name="TextBox 35"/>
          <p:cNvSpPr txBox="1">
            <a:spLocks noChangeArrowheads="1"/>
          </p:cNvSpPr>
          <p:nvPr/>
        </p:nvSpPr>
        <p:spPr bwMode="auto">
          <a:xfrm>
            <a:off x="1219200" y="31242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 </a:t>
            </a:r>
            <a:r>
              <a:rPr lang="es-CL" sz="1700"/>
              <a:t>Pickup 4</a:t>
            </a:r>
            <a:endParaRPr lang="en-US" sz="1700"/>
          </a:p>
        </p:txBody>
      </p:sp>
      <p:sp>
        <p:nvSpPr>
          <p:cNvPr id="19483" name="Rectangle 36"/>
          <p:cNvSpPr>
            <a:spLocks noChangeArrowheads="1"/>
          </p:cNvSpPr>
          <p:nvPr/>
        </p:nvSpPr>
        <p:spPr bwMode="auto">
          <a:xfrm>
            <a:off x="1143000" y="1905000"/>
            <a:ext cx="1084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Pickup 3</a:t>
            </a:r>
            <a:endParaRPr lang="en-US" sz="1700"/>
          </a:p>
        </p:txBody>
      </p:sp>
      <p:sp>
        <p:nvSpPr>
          <p:cNvPr id="19484" name="Rectangle 39"/>
          <p:cNvSpPr>
            <a:spLocks noChangeArrowheads="1"/>
          </p:cNvSpPr>
          <p:nvPr/>
        </p:nvSpPr>
        <p:spPr bwMode="auto">
          <a:xfrm>
            <a:off x="4800600" y="3227388"/>
            <a:ext cx="1216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 Delivery 4</a:t>
            </a:r>
            <a:endParaRPr lang="en-US" sz="1700"/>
          </a:p>
        </p:txBody>
      </p:sp>
      <p:sp>
        <p:nvSpPr>
          <p:cNvPr id="19485" name="Rectangle 42"/>
          <p:cNvSpPr>
            <a:spLocks noChangeArrowheads="1"/>
          </p:cNvSpPr>
          <p:nvPr/>
        </p:nvSpPr>
        <p:spPr bwMode="auto">
          <a:xfrm>
            <a:off x="4953000" y="1676400"/>
            <a:ext cx="1154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700"/>
              <a:t>Delivery 3</a:t>
            </a:r>
            <a:endParaRPr lang="en-US" sz="1700"/>
          </a:p>
        </p:txBody>
      </p:sp>
      <p:cxnSp>
        <p:nvCxnSpPr>
          <p:cNvPr id="62" name="Straight Connector 61"/>
          <p:cNvCxnSpPr/>
          <p:nvPr/>
        </p:nvCxnSpPr>
        <p:spPr>
          <a:xfrm rot="10800000">
            <a:off x="2362200" y="29718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4229894" y="2399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648200" y="1752600"/>
            <a:ext cx="3352800" cy="2171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2362200" y="1905000"/>
            <a:ext cx="5638800" cy="2057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3429000" y="20574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1981201" y="2438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25788" y="3200400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4457700" y="24003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791200" y="23622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1447800" y="4114800"/>
            <a:ext cx="6629400" cy="914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2819400" y="4114800"/>
            <a:ext cx="5181600" cy="914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 flipV="1">
            <a:off x="4191000" y="43434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4419600" y="48006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1067594" y="5485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981200" y="6096000"/>
            <a:ext cx="4556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2933700" y="56007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5257800" y="4953000"/>
            <a:ext cx="3581400" cy="950913"/>
            <a:chOff x="4876800" y="4953077"/>
            <a:chExt cx="3581400" cy="951219"/>
          </a:xfrm>
        </p:grpSpPr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6858745" y="5104732"/>
              <a:ext cx="304898" cy="158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05" name="TextBox 79"/>
            <p:cNvSpPr txBox="1">
              <a:spLocks noChangeArrowheads="1"/>
            </p:cNvSpPr>
            <p:nvPr/>
          </p:nvSpPr>
          <p:spPr bwMode="auto">
            <a:xfrm>
              <a:off x="4876800" y="5257905"/>
              <a:ext cx="3581400" cy="646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b="1"/>
                <a:t>Dark veh, which pollutes more, is assigned to a shorter route</a:t>
              </a:r>
              <a:endParaRPr lang="en-US" b="1"/>
            </a:p>
          </p:txBody>
        </p:sp>
      </p:grpSp>
      <p:sp>
        <p:nvSpPr>
          <p:cNvPr id="111" name="TextBox 79"/>
          <p:cNvSpPr txBox="1">
            <a:spLocks noChangeArrowheads="1"/>
          </p:cNvSpPr>
          <p:nvPr/>
        </p:nvSpPr>
        <p:spPr bwMode="auto">
          <a:xfrm>
            <a:off x="5334000" y="60198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/>
              <a:t>Minimal Cost Solution: Veh assigned differently (+2%)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Freight Modeling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Improving freight resilience</a:t>
            </a:r>
          </a:p>
          <a:p>
            <a:pPr lvl="1"/>
            <a:r>
              <a:rPr lang="en-US" dirty="0" smtClean="0"/>
              <a:t>Mapping important supply chains</a:t>
            </a:r>
          </a:p>
          <a:p>
            <a:pPr lvl="1"/>
            <a:r>
              <a:rPr lang="en-US" dirty="0" smtClean="0"/>
              <a:t>Developed first statewide freight model</a:t>
            </a:r>
          </a:p>
          <a:p>
            <a:pPr lvl="1"/>
            <a:r>
              <a:rPr lang="en-US" dirty="0" smtClean="0"/>
              <a:t>Improving link cost functions to better represent freight movement</a:t>
            </a:r>
          </a:p>
          <a:p>
            <a:pPr lvl="1"/>
            <a:r>
              <a:rPr lang="en-US" dirty="0" smtClean="0"/>
              <a:t>Understanding how DOTs can improve system resilience</a:t>
            </a:r>
            <a:endParaRPr lang="en-US" dirty="0"/>
          </a:p>
        </p:txBody>
      </p:sp>
      <p:pic>
        <p:nvPicPr>
          <p:cNvPr id="5" name="Picture 4" descr="IMG_4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5720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0" descr="disruption.P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163" y="614363"/>
            <a:ext cx="7512050" cy="5805487"/>
          </a:xfrm>
          <a:noFill/>
          <a:ln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diesel flows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363" y="1004888"/>
            <a:ext cx="668020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7346950" y="1376363"/>
            <a:ext cx="1493838" cy="1471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499350" y="1474788"/>
            <a:ext cx="1284288" cy="274637"/>
            <a:chOff x="4836" y="929"/>
            <a:chExt cx="809" cy="173"/>
          </a:xfrm>
        </p:grpSpPr>
        <p:sp>
          <p:nvSpPr>
            <p:cNvPr id="133125" name="Oval 5"/>
            <p:cNvSpPr>
              <a:spLocks noChangeArrowheads="1"/>
            </p:cNvSpPr>
            <p:nvPr/>
          </p:nvSpPr>
          <p:spPr bwMode="auto">
            <a:xfrm>
              <a:off x="4836" y="980"/>
              <a:ext cx="56" cy="5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126" name="Text Box 6"/>
            <p:cNvSpPr txBox="1">
              <a:spLocks noChangeArrowheads="1"/>
            </p:cNvSpPr>
            <p:nvPr/>
          </p:nvSpPr>
          <p:spPr bwMode="auto">
            <a:xfrm>
              <a:off x="4935" y="929"/>
              <a:ext cx="7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terminal racks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499350" y="1803400"/>
            <a:ext cx="668338" cy="274638"/>
            <a:chOff x="4836" y="1121"/>
            <a:chExt cx="421" cy="173"/>
          </a:xfrm>
        </p:grpSpPr>
        <p:sp>
          <p:nvSpPr>
            <p:cNvPr id="133127" name="Line 7"/>
            <p:cNvSpPr>
              <a:spLocks noChangeShapeType="1"/>
            </p:cNvSpPr>
            <p:nvPr/>
          </p:nvSpPr>
          <p:spPr bwMode="auto">
            <a:xfrm flipV="1">
              <a:off x="4836" y="1178"/>
              <a:ext cx="119" cy="9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128" name="Text Box 8"/>
            <p:cNvSpPr txBox="1">
              <a:spLocks noChangeArrowheads="1"/>
            </p:cNvSpPr>
            <p:nvPr/>
          </p:nvSpPr>
          <p:spPr bwMode="auto">
            <a:xfrm>
              <a:off x="4935" y="1121"/>
              <a:ext cx="3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truck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499350" y="2132013"/>
            <a:ext cx="858838" cy="274637"/>
            <a:chOff x="4836" y="1288"/>
            <a:chExt cx="541" cy="173"/>
          </a:xfrm>
        </p:grpSpPr>
        <p:sp>
          <p:nvSpPr>
            <p:cNvPr id="133129" name="Line 9"/>
            <p:cNvSpPr>
              <a:spLocks noChangeShapeType="1"/>
            </p:cNvSpPr>
            <p:nvPr/>
          </p:nvSpPr>
          <p:spPr bwMode="auto">
            <a:xfrm flipV="1">
              <a:off x="4836" y="1327"/>
              <a:ext cx="119" cy="9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130" name="Text Box 10"/>
            <p:cNvSpPr txBox="1">
              <a:spLocks noChangeArrowheads="1"/>
            </p:cNvSpPr>
            <p:nvPr/>
          </p:nvSpPr>
          <p:spPr bwMode="auto">
            <a:xfrm>
              <a:off x="4935" y="1288"/>
              <a:ext cx="4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pipeline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499350" y="2462213"/>
            <a:ext cx="725488" cy="274637"/>
            <a:chOff x="4836" y="1551"/>
            <a:chExt cx="457" cy="173"/>
          </a:xfrm>
        </p:grpSpPr>
        <p:sp>
          <p:nvSpPr>
            <p:cNvPr id="133131" name="Line 11"/>
            <p:cNvSpPr>
              <a:spLocks noChangeShapeType="1"/>
            </p:cNvSpPr>
            <p:nvPr/>
          </p:nvSpPr>
          <p:spPr bwMode="auto">
            <a:xfrm flipV="1">
              <a:off x="4836" y="1609"/>
              <a:ext cx="119" cy="9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132" name="Text Box 12"/>
            <p:cNvSpPr txBox="1">
              <a:spLocks noChangeArrowheads="1"/>
            </p:cNvSpPr>
            <p:nvPr/>
          </p:nvSpPr>
          <p:spPr bwMode="auto">
            <a:xfrm>
              <a:off x="4935" y="1551"/>
              <a:ext cx="3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barge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91200" y="4495800"/>
            <a:ext cx="2438400" cy="1828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Transportation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Developing module for FHWA</a:t>
            </a:r>
          </a:p>
          <a:p>
            <a:pPr lvl="1"/>
            <a:r>
              <a:rPr lang="en-US" dirty="0" smtClean="0"/>
              <a:t>Distance learning</a:t>
            </a:r>
          </a:p>
          <a:p>
            <a:pPr lvl="1"/>
            <a:r>
              <a:rPr lang="en-US" dirty="0" smtClean="0"/>
              <a:t>Active learning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Transportation Policy course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Distribution of warehousing activity and the impact on transportation</a:t>
            </a:r>
          </a:p>
          <a:p>
            <a:r>
              <a:rPr lang="en-US" dirty="0" smtClean="0"/>
              <a:t>Modeling near port </a:t>
            </a:r>
            <a:r>
              <a:rPr lang="en-US" dirty="0" err="1" smtClean="0"/>
              <a:t>transloading</a:t>
            </a:r>
            <a:r>
              <a:rPr lang="en-US" dirty="0" smtClean="0"/>
              <a:t> activity</a:t>
            </a:r>
          </a:p>
          <a:p>
            <a:r>
              <a:rPr lang="en-US" dirty="0" smtClean="0"/>
              <a:t>Evaluating policies to reduce port trucking delay</a:t>
            </a:r>
          </a:p>
          <a:p>
            <a:r>
              <a:rPr lang="en-US" dirty="0" smtClean="0"/>
              <a:t>New models in North American port development</a:t>
            </a:r>
          </a:p>
          <a:p>
            <a:r>
              <a:rPr lang="en-US" dirty="0" smtClean="0"/>
              <a:t>Evaluating supply chain GHG emissions </a:t>
            </a:r>
          </a:p>
          <a:p>
            <a:r>
              <a:rPr lang="en-US" dirty="0" smtClean="0"/>
              <a:t>Air terminal operations</a:t>
            </a:r>
          </a:p>
          <a:p>
            <a:r>
              <a:rPr lang="en-US" dirty="0" smtClean="0"/>
              <a:t>Identifying airline charter potential</a:t>
            </a:r>
          </a:p>
          <a:p>
            <a:r>
              <a:rPr lang="en-US" dirty="0" smtClean="0"/>
              <a:t>Marine terminal operations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MS, PhD </a:t>
            </a:r>
          </a:p>
          <a:p>
            <a:pPr lvl="1"/>
            <a:r>
              <a:rPr lang="en-US" dirty="0" smtClean="0"/>
              <a:t>Civil and </a:t>
            </a:r>
            <a:br>
              <a:rPr lang="en-US" dirty="0" smtClean="0"/>
            </a:br>
            <a:r>
              <a:rPr lang="en-US" dirty="0" smtClean="0"/>
              <a:t>Environmental </a:t>
            </a:r>
            <a:br>
              <a:rPr lang="en-US" dirty="0" smtClean="0"/>
            </a:b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UC Berkeley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BS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UC Davis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124200"/>
            <a:ext cx="36671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371600"/>
            <a:ext cx="3429000" cy="4572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Joined UW 2005 after </a:t>
            </a:r>
            <a:br>
              <a:rPr lang="en-US" dirty="0" smtClean="0"/>
            </a:br>
            <a:r>
              <a:rPr lang="en-US" dirty="0" smtClean="0"/>
              <a:t>completing my PhD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CEE 320 – Introduction to Transportation Engineering</a:t>
            </a:r>
          </a:p>
          <a:p>
            <a:r>
              <a:rPr lang="en-US" dirty="0" smtClean="0"/>
              <a:t>CEE 500 – Transportation and Construction Seminar</a:t>
            </a:r>
          </a:p>
          <a:p>
            <a:r>
              <a:rPr lang="en-US" dirty="0" smtClean="0"/>
              <a:t>CEE 587 – Global Trade, Transportation Logistics Management (GTTL Core 1 course)</a:t>
            </a:r>
          </a:p>
          <a:p>
            <a:r>
              <a:rPr lang="en-US" dirty="0" smtClean="0"/>
              <a:t>CEE 100 – Exploring Civil and Environmental Engineering</a:t>
            </a:r>
          </a:p>
          <a:p>
            <a:r>
              <a:rPr lang="en-US" dirty="0" smtClean="0"/>
              <a:t>ENVIR 512 – Environmental Management Keystone Project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Freight Transportation and Logistics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Freight Policy Analysis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Reducing Externalities from Freight to Improve Sustainability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21483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25069" y="308531"/>
            <a:ext cx="4876800" cy="624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5247" y="220155"/>
            <a:ext cx="6155307" cy="66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851</TotalTime>
  <Words>486</Words>
  <Application>Microsoft Office PowerPoint</Application>
  <PresentationFormat>On-screen Show (4:3)</PresentationFormat>
  <Paragraphs>146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Professor Goodchild CEE 500</vt:lpstr>
      <vt:lpstr>Consulting </vt:lpstr>
      <vt:lpstr>Background</vt:lpstr>
      <vt:lpstr>Slide 4</vt:lpstr>
      <vt:lpstr>Teaching</vt:lpstr>
      <vt:lpstr>Research Interests</vt:lpstr>
      <vt:lpstr>Slide 7</vt:lpstr>
      <vt:lpstr>Slide 8</vt:lpstr>
      <vt:lpstr>Slide 9</vt:lpstr>
      <vt:lpstr>Slide 10</vt:lpstr>
      <vt:lpstr>Freight Transportation Challenges</vt:lpstr>
      <vt:lpstr>Freight Transportation Needs</vt:lpstr>
      <vt:lpstr>Near Border Operations</vt:lpstr>
      <vt:lpstr>Cascade Gateway</vt:lpstr>
      <vt:lpstr>Typical arrival and delay pattern</vt:lpstr>
      <vt:lpstr>Slide 16</vt:lpstr>
      <vt:lpstr>Slide 17</vt:lpstr>
      <vt:lpstr>current projects</vt:lpstr>
      <vt:lpstr>Slide 19</vt:lpstr>
      <vt:lpstr>Network without Congestion</vt:lpstr>
      <vt:lpstr>Results: Network with Congestion</vt:lpstr>
      <vt:lpstr>Results: 3 Periods</vt:lpstr>
      <vt:lpstr>Results: Assignment</vt:lpstr>
      <vt:lpstr>Statewide Freight Modeling</vt:lpstr>
      <vt:lpstr>Slide 25</vt:lpstr>
      <vt:lpstr>Mapping diesel flows</vt:lpstr>
      <vt:lpstr>Improving Transportation Education</vt:lpstr>
      <vt:lpstr>Previous Research</vt:lpstr>
    </vt:vector>
  </TitlesOfParts>
  <Company>CEEUW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Goodchild CEE 500</dc:title>
  <dc:creator>Anne Goodchild</dc:creator>
  <cp:lastModifiedBy>Anne Goodchild</cp:lastModifiedBy>
  <cp:revision>17</cp:revision>
  <dcterms:created xsi:type="dcterms:W3CDTF">2009-10-14T04:04:33Z</dcterms:created>
  <dcterms:modified xsi:type="dcterms:W3CDTF">2009-10-15T17:28:46Z</dcterms:modified>
</cp:coreProperties>
</file>