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320" r:id="rId2"/>
    <p:sldId id="299" r:id="rId3"/>
    <p:sldId id="302" r:id="rId4"/>
    <p:sldId id="321" r:id="rId5"/>
    <p:sldId id="324" r:id="rId6"/>
    <p:sldId id="322" r:id="rId7"/>
    <p:sldId id="323" r:id="rId8"/>
    <p:sldId id="311" r:id="rId9"/>
    <p:sldId id="279" r:id="rId10"/>
    <p:sldId id="325" r:id="rId11"/>
    <p:sldId id="285" r:id="rId12"/>
    <p:sldId id="306" r:id="rId13"/>
    <p:sldId id="303" r:id="rId14"/>
    <p:sldId id="307" r:id="rId15"/>
    <p:sldId id="305" r:id="rId16"/>
    <p:sldId id="287" r:id="rId17"/>
    <p:sldId id="271" r:id="rId18"/>
    <p:sldId id="258" r:id="rId19"/>
    <p:sldId id="259" r:id="rId20"/>
    <p:sldId id="260" r:id="rId21"/>
    <p:sldId id="266" r:id="rId22"/>
    <p:sldId id="264" r:id="rId23"/>
    <p:sldId id="272" r:id="rId24"/>
    <p:sldId id="268" r:id="rId25"/>
    <p:sldId id="312" r:id="rId26"/>
    <p:sldId id="270" r:id="rId27"/>
    <p:sldId id="273" r:id="rId28"/>
    <p:sldId id="278" r:id="rId29"/>
    <p:sldId id="274" r:id="rId30"/>
    <p:sldId id="280" r:id="rId31"/>
    <p:sldId id="292" r:id="rId32"/>
    <p:sldId id="294" r:id="rId33"/>
    <p:sldId id="295" r:id="rId34"/>
    <p:sldId id="289" r:id="rId35"/>
    <p:sldId id="290" r:id="rId36"/>
    <p:sldId id="291" r:id="rId37"/>
    <p:sldId id="297" r:id="rId38"/>
    <p:sldId id="313" r:id="rId39"/>
    <p:sldId id="316" r:id="rId40"/>
    <p:sldId id="282" r:id="rId41"/>
    <p:sldId id="283" r:id="rId42"/>
    <p:sldId id="284" r:id="rId43"/>
    <p:sldId id="281" r:id="rId44"/>
    <p:sldId id="286" r:id="rId45"/>
    <p:sldId id="276" r:id="rId46"/>
    <p:sldId id="288" r:id="rId47"/>
    <p:sldId id="326" r:id="rId48"/>
    <p:sldId id="300" r:id="rId49"/>
    <p:sldId id="301" r:id="rId50"/>
    <p:sldId id="317" r:id="rId51"/>
    <p:sldId id="319" r:id="rId52"/>
    <p:sldId id="318" r:id="rId53"/>
    <p:sldId id="257" r:id="rId54"/>
    <p:sldId id="310" r:id="rId55"/>
    <p:sldId id="256" r:id="rId56"/>
  </p:sldIdLst>
  <p:sldSz cx="9144000" cy="6858000" type="screen4x3"/>
  <p:notesSz cx="7315200" cy="96012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46D"/>
    <a:srgbClr val="00E4A8"/>
    <a:srgbClr val="BC4542"/>
    <a:srgbClr val="03E1AC"/>
    <a:srgbClr val="FFFF99"/>
    <a:srgbClr val="AE3F02"/>
    <a:srgbClr val="B00000"/>
    <a:srgbClr val="B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5" autoAdjust="0"/>
  </p:normalViewPr>
  <p:slideViewPr>
    <p:cSldViewPr>
      <p:cViewPr varScale="1">
        <p:scale>
          <a:sx n="85" d="100"/>
          <a:sy n="85" d="100"/>
        </p:scale>
        <p:origin x="-7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1CB1F7-9474-4BC7-9728-9CC34CB4B776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CBF31F4-32A3-4C5F-91B2-22D977DAAC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31F4-32A3-4C5F-91B2-22D977DAAC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UAS – </a:t>
            </a:r>
            <a:r>
              <a:rPr lang="en-US" dirty="0" err="1" smtClean="0"/>
              <a:t>UASoutheast</a:t>
            </a:r>
            <a:r>
              <a:rPr lang="en-US" baseline="0" dirty="0" smtClean="0"/>
              <a:t> (located in Juneau)</a:t>
            </a:r>
          </a:p>
          <a:p>
            <a:r>
              <a:rPr lang="en-US" baseline="0" dirty="0" smtClean="0"/>
              <a:t>UO – U of Oregon (</a:t>
            </a:r>
            <a:r>
              <a:rPr lang="en-US" dirty="0" smtClean="0"/>
              <a:t>Eugene)</a:t>
            </a:r>
            <a:endParaRPr lang="en-US" baseline="0" dirty="0" smtClean="0"/>
          </a:p>
          <a:p>
            <a:r>
              <a:rPr lang="en-US" baseline="0" dirty="0" smtClean="0"/>
              <a:t>OIT – Oregon Institute of Technology (</a:t>
            </a:r>
            <a:r>
              <a:rPr lang="en-US" dirty="0" smtClean="0"/>
              <a:t>Klamath Falls)</a:t>
            </a:r>
            <a:endParaRPr lang="en-US" baseline="0" dirty="0" smtClean="0"/>
          </a:p>
          <a:p>
            <a:r>
              <a:rPr lang="en-US" baseline="0" dirty="0" smtClean="0"/>
              <a:t>OSU – (</a:t>
            </a:r>
            <a:r>
              <a:rPr lang="en-US" dirty="0" smtClean="0"/>
              <a:t>Corvallis)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F31F4-32A3-4C5F-91B2-22D977DAACB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931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217E4313-BB2D-4D2B-9D66-F9789AD4349C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921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921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490C76-FFAD-4AE2-92FF-B9F70F41C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1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Relationship Id="rId4" Type="http://schemas.openxmlformats.org/officeDocument/2006/relationships/hyperlink" Target="http://www.transnow.org/documents/OpenHouseInteractiveDemo.pdf" TargetMode="Externa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Nihan</a:t>
            </a:r>
            <a:r>
              <a:rPr lang="en-US" smtClean="0"/>
              <a:t> - 500 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CEE 410 – Traffic Engineering Fundamentals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limit of 45 has been reached.</a:t>
            </a:r>
          </a:p>
          <a:p>
            <a:pPr lvl="1"/>
            <a:r>
              <a:rPr lang="en-US" dirty="0" smtClean="0"/>
              <a:t>Waiting list of 10 </a:t>
            </a:r>
          </a:p>
          <a:p>
            <a:pPr lvl="1"/>
            <a:r>
              <a:rPr lang="en-US" dirty="0" smtClean="0"/>
              <a:t>2 grad students</a:t>
            </a:r>
          </a:p>
          <a:p>
            <a:r>
              <a:rPr lang="en-US" dirty="0" err="1" smtClean="0"/>
              <a:t>Prereq</a:t>
            </a:r>
            <a:r>
              <a:rPr lang="en-US" dirty="0" smtClean="0"/>
              <a:t> – CEE 320</a:t>
            </a:r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3200" dirty="0" smtClean="0"/>
              <a:t>See me after class</a:t>
            </a:r>
          </a:p>
          <a:p>
            <a:pPr>
              <a:buNone/>
            </a:pP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CEE 410 – Traffic Engineering Fundamentals (cont) 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Prereq</a:t>
            </a:r>
            <a:r>
              <a:rPr lang="en-US" dirty="0" smtClean="0"/>
              <a:t> – CEE 320</a:t>
            </a:r>
          </a:p>
          <a:p>
            <a:r>
              <a:rPr lang="en-US" dirty="0" smtClean="0"/>
              <a:t>Reviews some of the material on uninterrupted flows and their speed/flow/density relationships</a:t>
            </a:r>
          </a:p>
          <a:p>
            <a:r>
              <a:rPr lang="en-US" dirty="0" smtClean="0"/>
              <a:t>Concentrates on flows for networks of signalized and </a:t>
            </a:r>
            <a:r>
              <a:rPr lang="en-US" dirty="0" err="1" smtClean="0"/>
              <a:t>unsignalized</a:t>
            </a:r>
            <a:r>
              <a:rPr lang="en-US" dirty="0" smtClean="0"/>
              <a:t> intersections</a:t>
            </a:r>
          </a:p>
          <a:p>
            <a:r>
              <a:rPr lang="en-US" dirty="0" smtClean="0"/>
              <a:t>I send you out in traffic – 5 outside labs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CEE 410 – Traffic Engineering Fundamentals (cont.)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57400"/>
            <a:ext cx="8305800" cy="5029200"/>
          </a:xfrm>
        </p:spPr>
        <p:txBody>
          <a:bodyPr/>
          <a:lstStyle/>
          <a:p>
            <a:r>
              <a:rPr lang="en-US" sz="2800" dirty="0" smtClean="0"/>
              <a:t>You learn how to use data collection equipment.</a:t>
            </a:r>
          </a:p>
          <a:p>
            <a:pPr lvl="1"/>
            <a:r>
              <a:rPr lang="en-US" sz="2400" dirty="0" smtClean="0"/>
              <a:t>radar guns, </a:t>
            </a:r>
          </a:p>
          <a:p>
            <a:pPr lvl="1"/>
            <a:r>
              <a:rPr lang="en-US" sz="2400" dirty="0" smtClean="0"/>
              <a:t>laptops, etc.</a:t>
            </a:r>
          </a:p>
          <a:p>
            <a:r>
              <a:rPr lang="en-US" sz="2800" dirty="0" smtClean="0"/>
              <a:t>You learn to use key traffic software packages.</a:t>
            </a:r>
          </a:p>
          <a:p>
            <a:pPr lvl="1"/>
            <a:r>
              <a:rPr lang="en-US" sz="2400" dirty="0" smtClean="0"/>
              <a:t>HCS – Highway Capacity Software. Uses the analysis methods from the Highway Capacity Manual</a:t>
            </a:r>
          </a:p>
          <a:p>
            <a:pPr lvl="1"/>
            <a:r>
              <a:rPr lang="en-US" sz="2400" dirty="0" err="1" smtClean="0"/>
              <a:t>Synchro</a:t>
            </a:r>
            <a:r>
              <a:rPr lang="en-US" sz="2400" dirty="0" smtClean="0"/>
              <a:t> – Software that optimizes signal timings for street corridors and networks</a:t>
            </a:r>
          </a:p>
          <a:p>
            <a:pPr lvl="1"/>
            <a:r>
              <a:rPr lang="en-US" sz="2400" dirty="0" err="1" smtClean="0"/>
              <a:t>SimTraffic</a:t>
            </a:r>
            <a:r>
              <a:rPr lang="en-US" sz="2400" dirty="0" smtClean="0"/>
              <a:t> – Micro-simulation model that produces animated simulations and reports</a:t>
            </a:r>
          </a:p>
          <a:p>
            <a:pPr>
              <a:buNone/>
            </a:pPr>
            <a:endParaRPr lang="en-US" sz="2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CEE 410 – Traffic Engineering Fundamentals (cont.)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57400"/>
            <a:ext cx="8382000" cy="5029200"/>
          </a:xfrm>
        </p:spPr>
        <p:txBody>
          <a:bodyPr/>
          <a:lstStyle/>
          <a:p>
            <a:r>
              <a:rPr lang="en-US" sz="2800" dirty="0" smtClean="0"/>
              <a:t>And you get some demos of another micro-simulation package – VISSIM. </a:t>
            </a:r>
          </a:p>
          <a:p>
            <a:pPr lvl="1"/>
            <a:r>
              <a:rPr lang="en-US" sz="2400" dirty="0" smtClean="0"/>
              <a:t>VISSIM Expert: Chris Hunter</a:t>
            </a:r>
          </a:p>
          <a:p>
            <a:pPr lvl="2"/>
            <a:r>
              <a:rPr lang="en-US" sz="2000" dirty="0" smtClean="0"/>
              <a:t>Visiting Associate Professor</a:t>
            </a:r>
          </a:p>
          <a:p>
            <a:pPr lvl="2"/>
            <a:r>
              <a:rPr lang="en-US" sz="2000" dirty="0" smtClean="0"/>
              <a:t>On sabbatical with us for the year</a:t>
            </a:r>
          </a:p>
          <a:p>
            <a:pPr lvl="1"/>
            <a:r>
              <a:rPr lang="en-US" sz="2400" dirty="0" smtClean="0"/>
              <a:t>Today – a brief example</a:t>
            </a:r>
          </a:p>
          <a:p>
            <a:r>
              <a:rPr lang="en-US" sz="2800" dirty="0" smtClean="0"/>
              <a:t>You will also hear from one or two local professionals who are working on transportation projects in the Seattle area</a:t>
            </a:r>
          </a:p>
          <a:p>
            <a:pPr>
              <a:buNone/>
            </a:pPr>
            <a:endParaRPr lang="en-US" sz="2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Interests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ITS applications to traffic operations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Improved single-loop and dual-loop real-time data collection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 of video imaging technologies for collection of real-time traffic data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Vehicle tracking with GPS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Traffic modeling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Simulation models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Statistical and theoretical </a:t>
            </a:r>
            <a:r>
              <a:rPr lang="en-US" sz="2400" dirty="0" smtClean="0"/>
              <a:t>models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772400" cy="4724400"/>
          </a:xfrm>
        </p:spPr>
        <p:txBody>
          <a:bodyPr/>
          <a:lstStyle/>
          <a:p>
            <a:r>
              <a:rPr lang="en-US" sz="2800" dirty="0" smtClean="0"/>
              <a:t>Simulate active traffic management strategies</a:t>
            </a:r>
          </a:p>
          <a:p>
            <a:pPr lvl="1"/>
            <a:r>
              <a:rPr lang="en-US" sz="2400" dirty="0" smtClean="0"/>
              <a:t>How effective are they?</a:t>
            </a:r>
          </a:p>
          <a:p>
            <a:pPr lvl="1"/>
            <a:r>
              <a:rPr lang="en-US" sz="2400" dirty="0" smtClean="0"/>
              <a:t>Where do they break down?</a:t>
            </a:r>
          </a:p>
          <a:p>
            <a:r>
              <a:rPr lang="en-US" sz="2800" dirty="0" smtClean="0"/>
              <a:t>Analyze freeway occupancy, volume, and speed data coming from freeway loop detectors to determine statistical relationships</a:t>
            </a:r>
          </a:p>
          <a:p>
            <a:pPr lvl="1"/>
            <a:r>
              <a:rPr lang="en-US" sz="2400" dirty="0" smtClean="0"/>
              <a:t>Use time series analysis to isolate O-D patterns in freeway traffic streams</a:t>
            </a:r>
          </a:p>
          <a:p>
            <a:pPr lvl="1"/>
            <a:r>
              <a:rPr lang="en-US" sz="2400" dirty="0" smtClean="0"/>
              <a:t>Attempt to approximate travel times and vehicle lengths from such patterns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z="4000" b="1"/>
              <a:t>Transportation Northwest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371600"/>
            <a:ext cx="76200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800"/>
              <a:t>University Transportation Center  (UTC)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800"/>
              <a:t>Federal Region X</a:t>
            </a:r>
          </a:p>
          <a:p>
            <a:pPr marL="0" indent="0" algn="ctr"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108548" name="Picture 4" descr="TNlogo_newcolor_transparent cop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3200400"/>
            <a:ext cx="7772400" cy="2717800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72400" cy="762000"/>
          </a:xfrm>
        </p:spPr>
        <p:txBody>
          <a:bodyPr/>
          <a:lstStyle/>
          <a:p>
            <a:r>
              <a:rPr lang="en-US" dirty="0"/>
              <a:t>TransNow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8153400" cy="4800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How we got started </a:t>
            </a:r>
            <a:r>
              <a:rPr lang="en-US" dirty="0" smtClean="0"/>
              <a:t>and kept going</a:t>
            </a:r>
          </a:p>
          <a:p>
            <a:pPr lvl="1"/>
            <a:r>
              <a:rPr lang="en-US" sz="2700" dirty="0" smtClean="0"/>
              <a:t>Transportation Acts</a:t>
            </a:r>
          </a:p>
          <a:p>
            <a:pPr lvl="1"/>
            <a:r>
              <a:rPr lang="en-US" sz="2700" dirty="0" smtClean="0"/>
              <a:t>Competition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we </a:t>
            </a:r>
            <a:r>
              <a:rPr lang="en-US" dirty="0" smtClean="0"/>
              <a:t>do</a:t>
            </a:r>
          </a:p>
          <a:p>
            <a:pPr lvl="1"/>
            <a:r>
              <a:rPr lang="en-US" sz="2700" dirty="0" smtClean="0"/>
              <a:t>Research and Education</a:t>
            </a:r>
          </a:p>
          <a:p>
            <a:pPr lvl="1"/>
            <a:r>
              <a:rPr lang="en-US" sz="2700" dirty="0" smtClean="0"/>
              <a:t>Outreach and Technology Transfer</a:t>
            </a:r>
          </a:p>
          <a:p>
            <a:r>
              <a:rPr lang="en-US" dirty="0" smtClean="0"/>
              <a:t>What transportation groups join us </a:t>
            </a:r>
            <a:endParaRPr lang="en-US" dirty="0"/>
          </a:p>
          <a:p>
            <a:pPr lvl="1"/>
            <a:r>
              <a:rPr lang="en-US" sz="2700" dirty="0" smtClean="0"/>
              <a:t>Consortium universities</a:t>
            </a:r>
          </a:p>
          <a:p>
            <a:pPr lvl="1"/>
            <a:r>
              <a:rPr lang="en-US" sz="2700" dirty="0" smtClean="0"/>
              <a:t>Local, state, regional, and national partners</a:t>
            </a:r>
            <a:endParaRPr lang="en-US" sz="2700" dirty="0"/>
          </a:p>
        </p:txBody>
      </p:sp>
      <p:cxnSp>
        <p:nvCxnSpPr>
          <p:cNvPr id="5" name="Straight Arrow Connector 4"/>
          <p:cNvCxnSpPr>
            <a:cxnSpLocks noChangeAspect="1"/>
          </p:cNvCxnSpPr>
          <p:nvPr/>
        </p:nvCxnSpPr>
        <p:spPr bwMode="auto">
          <a:xfrm rot="10800000">
            <a:off x="7848600" y="2209800"/>
            <a:ext cx="914399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First (and Continuing) Regional </a:t>
            </a:r>
            <a:r>
              <a:rPr lang="en-US" sz="4000" dirty="0"/>
              <a:t>UTC for Federal Region X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28800"/>
            <a:ext cx="7772400" cy="4114800"/>
          </a:xfrm>
        </p:spPr>
        <p:txBody>
          <a:bodyPr/>
          <a:lstStyle/>
          <a:p>
            <a:pPr>
              <a:buNone/>
            </a:pPr>
            <a:endParaRPr lang="en-US" sz="1200" dirty="0"/>
          </a:p>
          <a:p>
            <a:r>
              <a:rPr lang="en-US" dirty="0"/>
              <a:t>Established in September </a:t>
            </a:r>
            <a:r>
              <a:rPr lang="en-US" dirty="0" smtClean="0"/>
              <a:t>1988</a:t>
            </a:r>
          </a:p>
          <a:p>
            <a:pPr lvl="1"/>
            <a:r>
              <a:rPr lang="en-US" dirty="0" smtClean="0"/>
              <a:t>Consortium </a:t>
            </a:r>
            <a:r>
              <a:rPr lang="en-US" dirty="0"/>
              <a:t>of 6 universities in the region with transportation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UW </a:t>
            </a:r>
            <a:r>
              <a:rPr lang="en-US" dirty="0"/>
              <a:t>lead </a:t>
            </a:r>
            <a:r>
              <a:rPr lang="en-US" dirty="0" smtClean="0"/>
              <a:t>university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Now in our 22</a:t>
            </a:r>
            <a:r>
              <a:rPr lang="en-US" baseline="30000" dirty="0" smtClean="0"/>
              <a:t>nd</a:t>
            </a:r>
            <a:r>
              <a:rPr lang="en-US" dirty="0" smtClean="0"/>
              <a:t> year of operation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Federal Region X</a:t>
            </a:r>
          </a:p>
        </p:txBody>
      </p:sp>
      <p:pic>
        <p:nvPicPr>
          <p:cNvPr id="110595" name="Picture 3" descr="region 10a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43000" y="1752600"/>
            <a:ext cx="7313613" cy="4799013"/>
          </a:xfrm>
          <a:noFill/>
          <a:ln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0200" y="2057400"/>
            <a:ext cx="1600200" cy="1219200"/>
            <a:chOff x="1008" y="1296"/>
            <a:chExt cx="1008" cy="768"/>
          </a:xfrm>
        </p:grpSpPr>
        <p:sp>
          <p:nvSpPr>
            <p:cNvPr id="110597" name="Text Box 5"/>
            <p:cNvSpPr txBox="1">
              <a:spLocks noChangeArrowheads="1"/>
            </p:cNvSpPr>
            <p:nvPr/>
          </p:nvSpPr>
          <p:spPr bwMode="auto">
            <a:xfrm>
              <a:off x="1152" y="129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WA</a:t>
              </a:r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1008" y="16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OR</a:t>
              </a:r>
            </a:p>
          </p:txBody>
        </p:sp>
        <p:sp>
          <p:nvSpPr>
            <p:cNvPr id="110599" name="Text Box 7"/>
            <p:cNvSpPr txBox="1">
              <a:spLocks noChangeArrowheads="1"/>
            </p:cNvSpPr>
            <p:nvPr/>
          </p:nvSpPr>
          <p:spPr bwMode="auto">
            <a:xfrm>
              <a:off x="1536" y="177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bg2"/>
                  </a:solidFill>
                  <a:latin typeface="Times New Roman" pitchFamily="18" charset="0"/>
                </a:rPr>
                <a:t>ID</a:t>
              </a:r>
            </a:p>
          </p:txBody>
        </p:sp>
      </p:grp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524000" y="5257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AK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2362200" y="3505200"/>
            <a:ext cx="5029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Times New Roman" pitchFamily="18" charset="0"/>
              </a:rPr>
              <a:t>4.0 % of U.S. Population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Times New Roman" pitchFamily="18" charset="0"/>
              </a:rPr>
              <a:t>25.1% of Nation’s Land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Who I am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Nancy L. Nihan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Professor, CEE Dept.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Director, Transportation Northwest (TransNow</a:t>
            </a:r>
            <a:r>
              <a:rPr lang="en-US" sz="2400" dirty="0" smtClean="0"/>
              <a:t>) University Transportation Center</a:t>
            </a:r>
            <a:endParaRPr lang="en-US" sz="2400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What </a:t>
            </a:r>
            <a:r>
              <a:rPr lang="en-US" sz="2800" dirty="0"/>
              <a:t>I 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Research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Teaching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Administration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alaska 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13" y="0"/>
            <a:ext cx="9094787" cy="64801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990600"/>
            <a:ext cx="6248400" cy="2101850"/>
          </a:xfrm>
          <a:noFill/>
        </p:spPr>
        <p:txBody>
          <a:bodyPr/>
          <a:lstStyle/>
          <a:p>
            <a:r>
              <a:rPr lang="en-US" dirty="0"/>
              <a:t>Surface Transportation Act of 1987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  <a:noFill/>
        </p:spPr>
        <p:txBody>
          <a:bodyPr/>
          <a:lstStyle/>
          <a:p>
            <a:r>
              <a:rPr lang="en-US" dirty="0"/>
              <a:t>Established the University Transportation Centers </a:t>
            </a:r>
            <a:r>
              <a:rPr lang="en-US" dirty="0" smtClean="0"/>
              <a:t>Program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3886200" y="4953000"/>
            <a:ext cx="1371600" cy="1371600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0" tIns="18288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8725" y="-349250"/>
            <a:ext cx="7467600" cy="2101850"/>
          </a:xfrm>
          <a:noFill/>
        </p:spPr>
        <p:txBody>
          <a:bodyPr/>
          <a:lstStyle/>
          <a:p>
            <a:r>
              <a:rPr lang="en-US" dirty="0"/>
              <a:t>University Transportation Centers Program (UTCP)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725" y="2165350"/>
            <a:ext cx="8550275" cy="4114800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Established 10 regional </a:t>
            </a:r>
            <a:r>
              <a:rPr lang="en-US" sz="2800" dirty="0" smtClean="0"/>
              <a:t>UTCs - Competition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$1 million per year authorized for each UTC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100% local match required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Administered by Research and Special Programs Administration (RSPA), USDOT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214313"/>
            <a:ext cx="8562975" cy="1462087"/>
          </a:xfrm>
        </p:spPr>
        <p:txBody>
          <a:bodyPr/>
          <a:lstStyle/>
          <a:p>
            <a:r>
              <a:rPr lang="en-US" sz="4200" dirty="0" smtClean="0"/>
              <a:t>Intermodal Surface Transportation Efficiency Act of 1991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5088" y="3810000"/>
            <a:ext cx="3541712" cy="2209799"/>
          </a:xfrm>
          <a:solidFill>
            <a:srgbClr val="FFFF99">
              <a:alpha val="70000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</a:rPr>
              <a:t>10 Regional UTCs</a:t>
            </a:r>
          </a:p>
          <a:p>
            <a:r>
              <a:rPr lang="en-US" sz="2800" dirty="0" smtClean="0">
                <a:latin typeface="Times New Roman" pitchFamily="18" charset="0"/>
              </a:rPr>
              <a:t>3 National UTCs*</a:t>
            </a:r>
          </a:p>
          <a:p>
            <a:r>
              <a:rPr lang="en-US" sz="2800" dirty="0" smtClean="0">
                <a:latin typeface="Times New Roman" pitchFamily="18" charset="0"/>
              </a:rPr>
              <a:t>6 Institutes*</a:t>
            </a:r>
          </a:p>
          <a:p>
            <a:endParaRPr lang="en-US" sz="10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</a:rPr>
              <a:t>*</a:t>
            </a:r>
            <a:r>
              <a:rPr lang="en-US" sz="2800" i="1" dirty="0" smtClean="0">
                <a:latin typeface="Times New Roman" pitchFamily="18" charset="0"/>
              </a:rPr>
              <a:t>Designated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en-US" dirty="0" smtClean="0">
                <a:latin typeface="Times New Roman" pitchFamily="18" charset="0"/>
              </a:rPr>
              <a:t> </a:t>
            </a:r>
            <a:br>
              <a:rPr lang="en-US" dirty="0" smtClean="0">
                <a:latin typeface="Times New Roman" pitchFamily="18" charset="0"/>
              </a:rPr>
            </a:br>
            <a:endParaRPr lang="en-US" dirty="0" smtClean="0">
              <a:latin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43288" t="28160" r="22585" b="8046"/>
          <a:stretch>
            <a:fillRect/>
          </a:stretch>
        </p:blipFill>
        <p:spPr bwMode="auto">
          <a:xfrm>
            <a:off x="228600" y="2743200"/>
            <a:ext cx="29194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810000" y="1846263"/>
            <a:ext cx="18288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US" sz="3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370320" y="2560320"/>
            <a:ext cx="1097280" cy="1097280"/>
          </a:xfrm>
          <a:prstGeom prst="ellipse">
            <a:avLst/>
          </a:prstGeom>
          <a:solidFill>
            <a:srgbClr val="FFFF99">
              <a:alpha val="6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19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26720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2606A"/>
                </a:solidFill>
              </a:rPr>
              <a:t>Trans</a:t>
            </a:r>
            <a:r>
              <a:rPr lang="en-US" dirty="0"/>
              <a:t>portation Equity Act for the 21</a:t>
            </a:r>
            <a:r>
              <a:rPr lang="en-US" baseline="30000" dirty="0"/>
              <a:t>st</a:t>
            </a:r>
            <a:r>
              <a:rPr lang="en-US" dirty="0"/>
              <a:t> Century (1997)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4114800"/>
            <a:ext cx="4343400" cy="1676400"/>
          </a:xfrm>
          <a:solidFill>
            <a:srgbClr val="00E46D">
              <a:alpha val="49804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US" sz="800" dirty="0"/>
          </a:p>
          <a:p>
            <a:pPr algn="l">
              <a:spcBef>
                <a:spcPct val="30000"/>
              </a:spcBef>
            </a:pPr>
            <a:r>
              <a:rPr lang="en-US" dirty="0"/>
              <a:t>10 Regional UTCs</a:t>
            </a:r>
          </a:p>
          <a:p>
            <a:pPr algn="l"/>
            <a:r>
              <a:rPr lang="en-US" dirty="0"/>
              <a:t>23 </a:t>
            </a:r>
            <a:r>
              <a:rPr lang="en-US" dirty="0" smtClean="0"/>
              <a:t>Designated </a:t>
            </a:r>
            <a:r>
              <a:rPr lang="en-US" dirty="0"/>
              <a:t>UTCs</a:t>
            </a:r>
          </a:p>
        </p:txBody>
      </p:sp>
      <p:pic>
        <p:nvPicPr>
          <p:cNvPr id="43013" name="Picture 5" descr="j02362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54375"/>
            <a:ext cx="2870200" cy="2613025"/>
          </a:xfrm>
          <a:prstGeom prst="rect">
            <a:avLst/>
          </a:prstGeom>
          <a:noFill/>
        </p:spPr>
      </p:pic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1905000"/>
            <a:ext cx="14668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solidFill>
                  <a:srgbClr val="FFFFFF"/>
                </a:solidFill>
              </a:rPr>
              <a:t/>
            </a:r>
            <a:br>
              <a:rPr lang="en-US" sz="44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/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TEA 21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819400" y="1770063"/>
            <a:ext cx="396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000" dirty="0"/>
              <a:t>TEA21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874520" y="2865120"/>
            <a:ext cx="1097280" cy="1097280"/>
          </a:xfrm>
          <a:prstGeom prst="ellipse">
            <a:avLst/>
          </a:prstGeom>
          <a:solidFill>
            <a:srgbClr val="00E46D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latin typeface="Tahoma" pitchFamily="34" charset="0"/>
              </a:rPr>
              <a:t>33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2606A"/>
                </a:solidFill>
              </a:rPr>
              <a:t>Safe, Accountable, Flexible, Efficient Transportation Equity Act: A Legacy for Users (August, 2005)</a:t>
            </a:r>
            <a:endParaRPr lang="en-US" sz="32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819400" y="1770063"/>
            <a:ext cx="39624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000" dirty="0" smtClean="0"/>
              <a:t>SAFETEA-LU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28600" y="3352800"/>
            <a:ext cx="3810000" cy="2971800"/>
            <a:chOff x="228600" y="3352800"/>
            <a:chExt cx="3810000" cy="2971800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3810000" cy="1524000"/>
            </a:xfrm>
            <a:prstGeom prst="rect">
              <a:avLst/>
            </a:prstGeom>
            <a:solidFill>
              <a:srgbClr val="00E46D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10 Regional UTCs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r>
                <a:rPr lang="en-US" sz="2800" kern="0" dirty="0" smtClean="0"/>
                <a:t>10 Tier I UTCs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tabLst/>
                <a:defRPr/>
              </a:pPr>
              <a:r>
                <a:rPr lang="en-US" sz="2800" kern="0" dirty="0" smtClean="0"/>
                <a:t>4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7 Designated UTCs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143000" y="3352800"/>
              <a:ext cx="1371600" cy="1371600"/>
            </a:xfrm>
            <a:prstGeom prst="ellipse">
              <a:avLst/>
            </a:prstGeom>
            <a:solidFill>
              <a:srgbClr val="00E46D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18288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rPr>
                <a:t>67</a:t>
              </a:r>
            </a:p>
          </p:txBody>
        </p:sp>
      </p:grpSp>
      <p:pic>
        <p:nvPicPr>
          <p:cNvPr id="7" name="Picture 5" descr="j0236266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79950" y="2590800"/>
            <a:ext cx="4387850" cy="3998913"/>
          </a:xfrm>
          <a:noFill/>
          <a:ln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TransNow – Then and Now </a:t>
            </a:r>
            <a:endParaRPr lang="en-US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269288" cy="4459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1988–1997: One of the first 10 Regional UTCs (competition)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TransNow consortium - six universities: OSU, PSU, UAF, UI, UW, WSU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UW – Lead university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$1 million per year (federal)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$1 million per year local match (non-federal)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/>
              <a:t>1998 – 2005: Still one of 10 Regional UTCs (competition)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UI becomes Tier I UTC (designated)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UW – Lead university, TransNow consortium of five – same level of funding</a:t>
            </a:r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752600"/>
            <a:ext cx="7772400" cy="5029200"/>
          </a:xfrm>
        </p:spPr>
        <p:txBody>
          <a:bodyPr/>
          <a:lstStyle/>
          <a:p>
            <a:r>
              <a:rPr lang="en-US" dirty="0" smtClean="0"/>
              <a:t>2006 – Present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Idaho: UI – Tier 1 UTC (competition)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Alaska: National UTC (designated)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AUTC Consortium – UAF, UAA, UAS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UAF – Lead university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Oregon: National UTC (designated)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OTREC Consortium – OSU, PSU, UO, OIT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PSU – Lead university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Washington (competition)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TransNow Consortium – UW, WSU 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UW – Lead university</a:t>
            </a:r>
          </a:p>
          <a:p>
            <a:pPr lvl="1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905000"/>
            <a:ext cx="7351712" cy="4840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Today – TransNow is still one of 10 Regional UTCs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$2 million per year (federal)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$2 million per year (non-federal)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Consortiums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Current TransNow Consortium – Two universities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Region X Consortium –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Four UTCs and four state DOTs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Universities in all four states with transportation programs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462088"/>
          </a:xfrm>
        </p:spPr>
        <p:txBody>
          <a:bodyPr/>
          <a:lstStyle/>
          <a:p>
            <a:r>
              <a:rPr lang="en-US" sz="4000" dirty="0"/>
              <a:t>What I’d like to talk about today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676400"/>
            <a:ext cx="7772400" cy="4535488"/>
          </a:xfrm>
        </p:spPr>
        <p:txBody>
          <a:bodyPr/>
          <a:lstStyle/>
          <a:p>
            <a:pPr lvl="2">
              <a:buFont typeface="Wingdings" pitchFamily="2" charset="2"/>
              <a:buNone/>
            </a:pPr>
            <a:endParaRPr lang="en-US" dirty="0"/>
          </a:p>
          <a:p>
            <a:pPr marL="342900" lvl="1" indent="-342900">
              <a:buClr>
                <a:schemeClr val="folHlink"/>
              </a:buClr>
              <a:buSzPct val="60000"/>
            </a:pPr>
            <a:r>
              <a:rPr lang="en-US" sz="3200" dirty="0" smtClean="0"/>
              <a:t>The class I teach next quarter</a:t>
            </a:r>
          </a:p>
          <a:p>
            <a:r>
              <a:rPr lang="en-US" dirty="0" smtClean="0"/>
              <a:t>My research interests</a:t>
            </a:r>
          </a:p>
          <a:p>
            <a:r>
              <a:rPr lang="en-US" dirty="0" smtClean="0"/>
              <a:t>TransNow UTC</a:t>
            </a:r>
          </a:p>
          <a:p>
            <a:pPr lvl="1"/>
            <a:r>
              <a:rPr lang="en-US" dirty="0" smtClean="0"/>
              <a:t>How it supports you</a:t>
            </a:r>
          </a:p>
          <a:p>
            <a:pPr lvl="1"/>
            <a:r>
              <a:rPr lang="en-US" dirty="0" smtClean="0"/>
              <a:t>How you can help us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225" y="2168525"/>
            <a:ext cx="7772400" cy="803275"/>
          </a:xfrm>
        </p:spPr>
        <p:txBody>
          <a:bodyPr/>
          <a:lstStyle/>
          <a:p>
            <a:r>
              <a:rPr lang="en-US" sz="6000"/>
              <a:t>EDUCATION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/>
            <a:endParaRPr lang="en-US" sz="44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5225" y="2168525"/>
            <a:ext cx="7772400" cy="803275"/>
          </a:xfrm>
        </p:spPr>
        <p:txBody>
          <a:bodyPr/>
          <a:lstStyle/>
          <a:p>
            <a:r>
              <a:rPr lang="en-US" sz="6000" dirty="0"/>
              <a:t>How TransNow helps you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 algn="l">
              <a:lnSpc>
                <a:spcPct val="80000"/>
              </a:lnSpc>
              <a:buFont typeface="Wingdings" pitchFamily="2" charset="2"/>
              <a:buChar char="n"/>
            </a:pPr>
            <a:r>
              <a:rPr lang="en-US" sz="4000"/>
              <a:t>$$$$$$ 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n"/>
            </a:pPr>
            <a:r>
              <a:rPr lang="en-US" sz="4000"/>
              <a:t>class and research support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323850"/>
            <a:ext cx="7924800" cy="1416050"/>
          </a:xfrm>
        </p:spPr>
        <p:txBody>
          <a:bodyPr/>
          <a:lstStyle/>
          <a:p>
            <a:r>
              <a:rPr lang="en-US"/>
              <a:t>$$$$$$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3429000"/>
          </a:xfrm>
          <a:noFill/>
        </p:spPr>
        <p:txBody>
          <a:bodyPr/>
          <a:lstStyle/>
          <a:p>
            <a:r>
              <a:rPr lang="en-US"/>
              <a:t>Research Assistantships</a:t>
            </a:r>
          </a:p>
          <a:p>
            <a:r>
              <a:rPr lang="en-US"/>
              <a:t>Internships</a:t>
            </a:r>
          </a:p>
          <a:p>
            <a:r>
              <a:rPr lang="en-US"/>
              <a:t>Fellowships/Scholarships</a:t>
            </a:r>
          </a:p>
          <a:p>
            <a:r>
              <a:rPr lang="en-US"/>
              <a:t>Awards and Prizes</a:t>
            </a:r>
          </a:p>
          <a:p>
            <a:r>
              <a:rPr lang="en-US"/>
              <a:t>Travel Support</a:t>
            </a:r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&amp; Teaching Assistantships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 an RA with any of the transportation faculty, TransNow is probably paying all or part of your salary and tuition.</a:t>
            </a:r>
          </a:p>
          <a:p>
            <a:r>
              <a:rPr lang="en-US" dirty="0"/>
              <a:t>TransNow TA awards </a:t>
            </a:r>
            <a:r>
              <a:rPr lang="en-US" dirty="0" smtClean="0"/>
              <a:t>are quarterly and usually </a:t>
            </a:r>
            <a:r>
              <a:rPr lang="en-US" dirty="0"/>
              <a:t>go to continuing grads (i.e., PhD students)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Internships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intern with local transportation organizations </a:t>
            </a:r>
            <a:r>
              <a:rPr lang="en-US" dirty="0" smtClean="0"/>
              <a:t>15-20 </a:t>
            </a:r>
            <a:r>
              <a:rPr lang="en-US" dirty="0"/>
              <a:t>hrs/wk</a:t>
            </a:r>
          </a:p>
          <a:p>
            <a:r>
              <a:rPr lang="en-US" dirty="0"/>
              <a:t>TransNow</a:t>
            </a:r>
          </a:p>
          <a:p>
            <a:pPr lvl="1"/>
            <a:r>
              <a:rPr lang="en-US" dirty="0"/>
              <a:t>Pays tuition</a:t>
            </a:r>
          </a:p>
          <a:p>
            <a:pPr lvl="1"/>
            <a:r>
              <a:rPr lang="en-US" dirty="0"/>
              <a:t>Uses salaries &amp; benefits for local match</a:t>
            </a:r>
          </a:p>
          <a:p>
            <a:r>
              <a:rPr lang="en-US" dirty="0"/>
              <a:t>TransNow Internship Coordinator links students with organizations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Director, Internship Program</a:t>
            </a:r>
          </a:p>
        </p:txBody>
      </p:sp>
      <p:pic>
        <p:nvPicPr>
          <p:cNvPr id="61443" name="Picture 3" descr="Scott R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19536"/>
          <a:stretch>
            <a:fillRect/>
          </a:stretch>
        </p:blipFill>
        <p:spPr>
          <a:xfrm>
            <a:off x="2895600" y="2362200"/>
            <a:ext cx="3657600" cy="3744913"/>
          </a:xfrm>
          <a:noFill/>
          <a:ln/>
        </p:spPr>
      </p:pic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228600" y="2209800"/>
            <a:ext cx="2971800" cy="1447800"/>
          </a:xfrm>
          <a:prstGeom prst="wedgeRoundRectCallout">
            <a:avLst>
              <a:gd name="adj1" fmla="val 70083"/>
              <a:gd name="adj2" fmla="val 118204"/>
              <a:gd name="adj3" fmla="val 16667"/>
            </a:avLst>
          </a:prstGeom>
          <a:solidFill>
            <a:srgbClr val="FFFF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400">
                <a:solidFill>
                  <a:schemeClr val="bg2"/>
                </a:solidFill>
                <a:latin typeface="Times New Roman" pitchFamily="18" charset="0"/>
              </a:rPr>
              <a:t>Come to the UW!  I’ll find you an internship.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Education Support Services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17712"/>
            <a:ext cx="8229600" cy="4611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TransNow STAR Lab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Coming soon – Pete </a:t>
            </a:r>
            <a:r>
              <a:rPr lang="en-US" sz="2400" dirty="0" err="1" smtClean="0"/>
              <a:t>Briglia</a:t>
            </a:r>
            <a:r>
              <a:rPr lang="en-US" sz="2400" dirty="0" smtClean="0"/>
              <a:t> told you about it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Mini Traffic Systems Center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Work stations for our 3 theme areas (freight mobility, traffic operations, transportation infrastructure)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TransNow Communications Center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Professional  webinars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Multi-university class seminars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Equipment checkout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Transportation Software Packages in Computer Lab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800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2912"/>
            <a:ext cx="8715375" cy="1004888"/>
          </a:xfrm>
        </p:spPr>
        <p:txBody>
          <a:bodyPr/>
          <a:lstStyle/>
          <a:p>
            <a:pPr algn="ctr"/>
            <a:r>
              <a:rPr lang="en-US" sz="4000" dirty="0" smtClean="0"/>
              <a:t>Awards, Prizes, Fellowships, and Scholarships</a:t>
            </a:r>
            <a:endParaRPr lang="en-US" sz="40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876800"/>
          </a:xfrm>
          <a:noFill/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Prizes </a:t>
            </a:r>
            <a:r>
              <a:rPr lang="en-US" sz="2800" dirty="0"/>
              <a:t>for posters, demos, displays, etc.</a:t>
            </a:r>
          </a:p>
          <a:p>
            <a:r>
              <a:rPr lang="en-US" sz="2800" dirty="0"/>
              <a:t>Match for scholarships and fellowships</a:t>
            </a:r>
          </a:p>
          <a:p>
            <a:r>
              <a:rPr lang="en-US" sz="2800" dirty="0" smtClean="0"/>
              <a:t>Tuition for WSDOT fellowship students</a:t>
            </a:r>
          </a:p>
          <a:p>
            <a:r>
              <a:rPr lang="en-US" sz="2800" dirty="0" smtClean="0"/>
              <a:t>Outstanding </a:t>
            </a:r>
            <a:r>
              <a:rPr lang="en-US" sz="2800" dirty="0"/>
              <a:t>Student of the </a:t>
            </a:r>
            <a:r>
              <a:rPr lang="en-US" sz="2800" dirty="0" smtClean="0"/>
              <a:t>Year (SOY) </a:t>
            </a:r>
            <a:r>
              <a:rPr lang="en-US" sz="2800" dirty="0"/>
              <a:t>award</a:t>
            </a:r>
          </a:p>
          <a:p>
            <a:pPr lvl="1"/>
            <a:r>
              <a:rPr lang="en-US" sz="2400" dirty="0"/>
              <a:t>Graduate student from WSU or UW</a:t>
            </a:r>
          </a:p>
          <a:p>
            <a:pPr lvl="1"/>
            <a:r>
              <a:rPr lang="en-US" sz="2400" dirty="0" smtClean="0"/>
              <a:t>GPA</a:t>
            </a:r>
          </a:p>
          <a:p>
            <a:pPr lvl="1"/>
            <a:r>
              <a:rPr lang="en-US" sz="2400" dirty="0" smtClean="0"/>
              <a:t>Professional and extra-curricular activities </a:t>
            </a:r>
          </a:p>
          <a:p>
            <a:pPr lvl="1"/>
            <a:r>
              <a:rPr lang="en-US" sz="2400" dirty="0" smtClean="0"/>
              <a:t>Written research paper, report, etc.</a:t>
            </a:r>
          </a:p>
          <a:p>
            <a:pPr lvl="1"/>
            <a:endParaRPr lang="en-US" sz="2400" dirty="0" smtClean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228600"/>
            <a:ext cx="8715375" cy="1004888"/>
          </a:xfrm>
        </p:spPr>
        <p:txBody>
          <a:bodyPr/>
          <a:lstStyle/>
          <a:p>
            <a:pPr algn="ctr"/>
            <a:r>
              <a:rPr lang="en-US" dirty="0"/>
              <a:t>Awards and </a:t>
            </a:r>
            <a:r>
              <a:rPr lang="en-US" dirty="0" smtClean="0"/>
              <a:t>Prizes (continued)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876800"/>
          </a:xfrm>
          <a:noFill/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Outstanding SOY (cont)</a:t>
            </a:r>
            <a:endParaRPr lang="en-US" sz="2400" dirty="0"/>
          </a:p>
          <a:p>
            <a:pPr lvl="1"/>
            <a:r>
              <a:rPr lang="en-US" sz="2400" dirty="0" err="1" smtClean="0"/>
              <a:t>TransNow</a:t>
            </a:r>
            <a:r>
              <a:rPr lang="en-US" sz="2400" dirty="0" smtClean="0"/>
              <a:t> provides</a:t>
            </a:r>
          </a:p>
          <a:p>
            <a:pPr lvl="2"/>
            <a:r>
              <a:rPr lang="en-US" sz="2000" dirty="0" smtClean="0"/>
              <a:t>$1000</a:t>
            </a:r>
          </a:p>
          <a:p>
            <a:pPr lvl="2"/>
            <a:r>
              <a:rPr lang="en-US" sz="2000" dirty="0" smtClean="0"/>
              <a:t>trip to D.C. for annual TRB meeting</a:t>
            </a:r>
          </a:p>
          <a:p>
            <a:pPr lvl="2"/>
            <a:r>
              <a:rPr lang="en-US" sz="2000" dirty="0" smtClean="0"/>
              <a:t>awards ceremony at CUTC banquet</a:t>
            </a:r>
          </a:p>
          <a:p>
            <a:pPr lvl="2"/>
            <a:r>
              <a:rPr lang="en-US" sz="2000" dirty="0" smtClean="0"/>
              <a:t>framed certificate</a:t>
            </a:r>
          </a:p>
          <a:p>
            <a:pPr lvl="1"/>
            <a:endParaRPr lang="en-US" sz="2400" dirty="0"/>
          </a:p>
          <a:p>
            <a:pPr lvl="1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Travel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TRB</a:t>
            </a:r>
          </a:p>
          <a:p>
            <a:pPr lvl="1"/>
            <a:r>
              <a:rPr lang="en-US" dirty="0" smtClean="0"/>
              <a:t>Outstanding SOY</a:t>
            </a:r>
          </a:p>
          <a:p>
            <a:pPr lvl="1"/>
            <a:r>
              <a:rPr lang="en-US" dirty="0" smtClean="0"/>
              <a:t>5 more </a:t>
            </a:r>
          </a:p>
          <a:p>
            <a:pPr lvl="1"/>
            <a:r>
              <a:rPr lang="en-US" dirty="0" smtClean="0"/>
              <a:t>(it depends)</a:t>
            </a:r>
          </a:p>
          <a:p>
            <a:r>
              <a:rPr lang="en-US" dirty="0" smtClean="0"/>
              <a:t>Northwest Student Conference</a:t>
            </a:r>
          </a:p>
          <a:p>
            <a:pPr lvl="1"/>
            <a:r>
              <a:rPr lang="en-US" dirty="0" smtClean="0"/>
              <a:t>All who want to go</a:t>
            </a:r>
          </a:p>
          <a:p>
            <a:pPr lvl="1"/>
            <a:r>
              <a:rPr lang="en-US" dirty="0" smtClean="0"/>
              <a:t>$100 max per person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793038" cy="1462087"/>
          </a:xfrm>
        </p:spPr>
        <p:txBody>
          <a:bodyPr/>
          <a:lstStyle/>
          <a:p>
            <a:r>
              <a:rPr lang="en-US" dirty="0" smtClean="0"/>
              <a:t>What is your gender?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1026" name="Chart" r:id="rId5" imgW="4572000" imgH="5143561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Male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Female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7925" y="323850"/>
            <a:ext cx="7924800" cy="1416050"/>
          </a:xfrm>
        </p:spPr>
        <p:txBody>
          <a:bodyPr/>
          <a:lstStyle/>
          <a:p>
            <a:r>
              <a:rPr lang="en-US" sz="4000" dirty="0" smtClean="0"/>
              <a:t>Established Advanced </a:t>
            </a:r>
            <a:r>
              <a:rPr lang="en-US" sz="4000" dirty="0"/>
              <a:t>Institutes </a:t>
            </a:r>
            <a:r>
              <a:rPr lang="en-US" sz="4000" dirty="0" smtClean="0"/>
              <a:t>(AIs) of Transportation, </a:t>
            </a:r>
            <a:r>
              <a:rPr lang="en-US" sz="4000" dirty="0"/>
              <a:t>1991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382000" cy="4191000"/>
          </a:xfrm>
          <a:noFill/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700" dirty="0"/>
              <a:t>Formally </a:t>
            </a:r>
            <a:r>
              <a:rPr lang="en-US" sz="2700" dirty="0" smtClean="0"/>
              <a:t>established the program’s Educational </a:t>
            </a:r>
            <a:r>
              <a:rPr lang="en-US" sz="2700" dirty="0"/>
              <a:t>Component</a:t>
            </a:r>
          </a:p>
          <a:p>
            <a:pPr>
              <a:spcBef>
                <a:spcPts val="1200"/>
              </a:spcBef>
            </a:pPr>
            <a:r>
              <a:rPr lang="en-US" sz="2700" dirty="0"/>
              <a:t>TransNow AI </a:t>
            </a:r>
            <a:r>
              <a:rPr lang="en-US" sz="2700" u="sng" dirty="0" smtClean="0"/>
              <a:t>core</a:t>
            </a:r>
            <a:r>
              <a:rPr lang="en-US" sz="2700" dirty="0" smtClean="0"/>
              <a:t> program of courses, based </a:t>
            </a:r>
            <a:r>
              <a:rPr lang="en-US" sz="2700" dirty="0"/>
              <a:t>in the CE </a:t>
            </a:r>
            <a:r>
              <a:rPr lang="en-US" sz="2700" dirty="0" smtClean="0"/>
              <a:t>graduate transportation program </a:t>
            </a:r>
            <a:r>
              <a:rPr lang="en-US" sz="2700" dirty="0"/>
              <a:t>(Now CEE)</a:t>
            </a:r>
          </a:p>
          <a:p>
            <a:pPr lvl="1">
              <a:spcBef>
                <a:spcPts val="750"/>
              </a:spcBef>
            </a:pPr>
            <a:r>
              <a:rPr lang="en-US" sz="2400" dirty="0" smtClean="0"/>
              <a:t>The courses you are taking are part of the TransNow AI program</a:t>
            </a:r>
          </a:p>
          <a:p>
            <a:pPr lvl="1">
              <a:spcBef>
                <a:spcPts val="750"/>
              </a:spcBef>
            </a:pPr>
            <a:r>
              <a:rPr lang="en-US" sz="2400" dirty="0" smtClean="0"/>
              <a:t>We count you as the current AI class and try to keep track of you after you graduate</a:t>
            </a:r>
          </a:p>
          <a:p>
            <a:pPr lvl="1">
              <a:spcBef>
                <a:spcPts val="750"/>
              </a:spcBef>
            </a:pPr>
            <a:r>
              <a:rPr lang="en-US" sz="2400" dirty="0" smtClean="0"/>
              <a:t>We will be developing a TransNow alumni web page in the near future</a:t>
            </a:r>
            <a:endParaRPr lang="en-US" sz="2400" dirty="0"/>
          </a:p>
          <a:p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/>
            <a:r>
              <a:rPr lang="en-US"/>
              <a:t>First Incoming Class</a:t>
            </a:r>
          </a:p>
        </p:txBody>
      </p:sp>
      <p:pic>
        <p:nvPicPr>
          <p:cNvPr id="51203" name="Picture 3" descr="xx"/>
          <p:cNvPicPr>
            <a:picLocks noChangeAspect="1" noChangeArrowheads="1"/>
          </p:cNvPicPr>
          <p:nvPr/>
        </p:nvPicPr>
        <p:blipFill>
          <a:blip r:embed="rId3" cstate="print"/>
          <a:srcRect t="2222" r="1857" b="5556"/>
          <a:stretch>
            <a:fillRect/>
          </a:stretch>
        </p:blipFill>
        <p:spPr bwMode="auto">
          <a:xfrm>
            <a:off x="0" y="1095375"/>
            <a:ext cx="9169400" cy="5762625"/>
          </a:xfrm>
          <a:prstGeom prst="rect">
            <a:avLst/>
          </a:prstGeom>
          <a:noFill/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3992880" y="2286000"/>
            <a:ext cx="1188720" cy="1188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990600" y="1981200"/>
            <a:ext cx="1188720" cy="1188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404234" y="2971800"/>
            <a:ext cx="1188720" cy="11887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Outstanding Student of the </a:t>
            </a:r>
            <a:r>
              <a:rPr lang="en-US" dirty="0" smtClean="0"/>
              <a:t>Year (SOY)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229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Graduate student selected from the consortium universities each year.</a:t>
            </a:r>
          </a:p>
          <a:p>
            <a:pPr>
              <a:lnSpc>
                <a:spcPct val="90000"/>
              </a:lnSpc>
            </a:pPr>
            <a:r>
              <a:rPr lang="en-US" dirty="0"/>
              <a:t>GPA, professional activities, written research, other.</a:t>
            </a:r>
          </a:p>
          <a:p>
            <a:pPr>
              <a:lnSpc>
                <a:spcPct val="90000"/>
              </a:lnSpc>
            </a:pPr>
            <a:r>
              <a:rPr lang="en-US" dirty="0"/>
              <a:t>TransNow provides $1000 and trip to D.C. for the annual TRB meeting.</a:t>
            </a:r>
          </a:p>
          <a:p>
            <a:pPr>
              <a:lnSpc>
                <a:spcPct val="90000"/>
              </a:lnSpc>
            </a:pPr>
            <a:r>
              <a:rPr lang="en-US" dirty="0"/>
              <a:t>Special awards ceremony at TRB with top USDOT officials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Lovely plaque – suitable for display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a"/>
          <p:cNvPicPr>
            <a:picLocks noChangeAspect="1" noChangeArrowheads="1"/>
          </p:cNvPicPr>
          <p:nvPr/>
        </p:nvPicPr>
        <p:blipFill>
          <a:blip r:embed="rId3" cstate="print"/>
          <a:srcRect r="1856"/>
          <a:stretch>
            <a:fillRect/>
          </a:stretch>
        </p:blipFill>
        <p:spPr bwMode="auto">
          <a:xfrm>
            <a:off x="16438" y="744538"/>
            <a:ext cx="9178362" cy="61134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avid Dye (UW) _1993-94"/>
          <p:cNvPicPr>
            <a:picLocks noChangeAspect="1" noChangeArrowheads="1"/>
          </p:cNvPicPr>
          <p:nvPr/>
        </p:nvPicPr>
        <p:blipFill>
          <a:blip r:embed="rId3" cstate="print"/>
          <a:srcRect t="10000" r="31546" b="28000"/>
          <a:stretch>
            <a:fillRect/>
          </a:stretch>
        </p:blipFill>
        <p:spPr bwMode="auto">
          <a:xfrm>
            <a:off x="1219200" y="1862666"/>
            <a:ext cx="6905158" cy="493218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Outstanding SOY – 1993-94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99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David Dye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5156" y="228600"/>
            <a:ext cx="9249156" cy="646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>
            <a:spLocks/>
          </p:cNvSpPr>
          <p:nvPr/>
        </p:nvSpPr>
        <p:spPr bwMode="auto">
          <a:xfrm>
            <a:off x="3429000" y="1513332"/>
            <a:ext cx="2353666" cy="77266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7803" y="914400"/>
            <a:ext cx="9030310" cy="5299705"/>
            <a:chOff x="-1175026" y="156265"/>
            <a:chExt cx="9030310" cy="52997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 l="16134" r="17479" b="44248"/>
            <a:stretch>
              <a:fillRect/>
            </a:stretch>
          </p:blipFill>
          <p:spPr bwMode="auto">
            <a:xfrm>
              <a:off x="-1175026" y="156265"/>
              <a:ext cx="9030310" cy="5299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>
              <a:spLocks noChangeAspect="1"/>
            </p:cNvSpPr>
            <p:nvPr/>
          </p:nvSpPr>
          <p:spPr bwMode="auto">
            <a:xfrm>
              <a:off x="1996013" y="2126156"/>
              <a:ext cx="3235214" cy="1062067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TransNow</a:t>
            </a:r>
            <a:r>
              <a:rPr lang="en-US" smtClean="0"/>
              <a:t> Staff Here Today</a:t>
            </a:r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2514600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8674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Deb Harper – Program Manager</a:t>
            </a:r>
            <a:endParaRPr lang="en-US" sz="2200" dirty="0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828800"/>
            <a:ext cx="2514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05400" y="5867400"/>
            <a:ext cx="419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Anthony </a:t>
            </a:r>
            <a:r>
              <a:rPr lang="en-US" sz="2200" dirty="0" err="1" smtClean="0"/>
              <a:t>Curreri</a:t>
            </a:r>
            <a:r>
              <a:rPr lang="en-US" sz="2200" dirty="0" smtClean="0"/>
              <a:t> – IT Specialist</a:t>
            </a:r>
            <a:endParaRPr lang="en-US" sz="2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111375"/>
            <a:ext cx="7772400" cy="1027113"/>
          </a:xfrm>
        </p:spPr>
        <p:txBody>
          <a:bodyPr/>
          <a:lstStyle/>
          <a:p>
            <a:r>
              <a:rPr lang="en-US" sz="6000" dirty="0"/>
              <a:t>How you </a:t>
            </a:r>
            <a:r>
              <a:rPr lang="en-US" sz="6000" dirty="0" smtClean="0"/>
              <a:t>can help </a:t>
            </a:r>
            <a:r>
              <a:rPr lang="en-US" sz="6000" dirty="0"/>
              <a:t>us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4100" y="3886200"/>
            <a:ext cx="7239000" cy="1752600"/>
          </a:xfrm>
        </p:spPr>
        <p:txBody>
          <a:bodyPr/>
          <a:lstStyle/>
          <a:p>
            <a:pPr marL="342900" indent="-342900"/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“Volunteer”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752600"/>
            <a:ext cx="7772400" cy="4535487"/>
          </a:xfrm>
        </p:spPr>
        <p:txBody>
          <a:bodyPr/>
          <a:lstStyle/>
          <a:p>
            <a:r>
              <a:rPr lang="en-US" sz="3000" dirty="0" smtClean="0"/>
              <a:t>TransNow-funded students commit to one or two service functions per year</a:t>
            </a:r>
          </a:p>
          <a:p>
            <a:r>
              <a:rPr lang="en-US" sz="3000" dirty="0" smtClean="0"/>
              <a:t>We ask for six hours of your time per year </a:t>
            </a:r>
          </a:p>
          <a:p>
            <a:r>
              <a:rPr lang="en-US" sz="3000" dirty="0" smtClean="0"/>
              <a:t>Example services</a:t>
            </a:r>
          </a:p>
          <a:p>
            <a:pPr lvl="1"/>
            <a:r>
              <a:rPr lang="en-US" sz="2600" dirty="0" smtClean="0"/>
              <a:t>Help with the TransNow demos and displays at Engineering Open House</a:t>
            </a:r>
          </a:p>
          <a:p>
            <a:pPr lvl="1"/>
            <a:r>
              <a:rPr lang="en-US" sz="2600" dirty="0" smtClean="0"/>
              <a:t>Take TransNow visitors on campus tour</a:t>
            </a:r>
          </a:p>
          <a:p>
            <a:pPr lvl="1"/>
            <a:r>
              <a:rPr lang="en-US" sz="2600" dirty="0" smtClean="0"/>
              <a:t>Lots of opportunities to serve – create your own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"/>
            <a:ext cx="7793037" cy="1462087"/>
          </a:xfrm>
        </p:spPr>
        <p:txBody>
          <a:bodyPr/>
          <a:lstStyle/>
          <a:p>
            <a:r>
              <a:rPr lang="en-US" dirty="0" smtClean="0"/>
              <a:t>How long was your door-to-door trip to school today?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1506" name="Chart" r:id="rId5" imgW="4572000" imgH="5143561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&lt;15 </a:t>
            </a:r>
            <a:r>
              <a:rPr lang="en-US" dirty="0" err="1" smtClean="0"/>
              <a:t>mins</a:t>
            </a:r>
            <a:endParaRPr lang="en-US" dirty="0" smtClean="0"/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15-30 </a:t>
            </a:r>
            <a:r>
              <a:rPr lang="en-US" dirty="0" err="1" smtClean="0"/>
              <a:t>mins</a:t>
            </a:r>
            <a:r>
              <a:rPr lang="en-US" dirty="0" smtClean="0"/>
              <a:t>.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30-60 </a:t>
            </a:r>
            <a:r>
              <a:rPr lang="en-US" dirty="0" err="1" smtClean="0"/>
              <a:t>mins</a:t>
            </a:r>
            <a:endParaRPr lang="en-US" dirty="0" smtClean="0"/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60-90 </a:t>
            </a:r>
            <a:r>
              <a:rPr lang="en-US" dirty="0" err="1" smtClean="0"/>
              <a:t>mins</a:t>
            </a:r>
            <a:endParaRPr lang="en-US" dirty="0" smtClean="0"/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dirty="0" smtClean="0"/>
              <a:t>&gt;90 </a:t>
            </a:r>
            <a:r>
              <a:rPr lang="en-US" dirty="0" err="1" smtClean="0"/>
              <a:t>mins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OpenHouse10"/>
          <p:cNvPicPr>
            <a:picLocks noChangeAspect="1" noChangeArrowheads="1"/>
          </p:cNvPicPr>
          <p:nvPr/>
        </p:nvPicPr>
        <p:blipFill>
          <a:blip r:embed="rId3" cstate="print"/>
          <a:srcRect l="2699" t="17400" b="3600"/>
          <a:stretch>
            <a:fillRect/>
          </a:stretch>
        </p:blipFill>
        <p:spPr bwMode="auto">
          <a:xfrm>
            <a:off x="-142875" y="1201738"/>
            <a:ext cx="9286875" cy="5656262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39863" y="346075"/>
            <a:ext cx="7359650" cy="977900"/>
          </a:xfrm>
        </p:spPr>
        <p:txBody>
          <a:bodyPr/>
          <a:lstStyle/>
          <a:p>
            <a:pPr algn="ctr"/>
            <a:r>
              <a:rPr lang="en-US"/>
              <a:t>Engineering Open House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OPENHOUS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9888" cy="694531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OPENHOUS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-25400"/>
            <a:ext cx="9269413" cy="695166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Yegor Malinovski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3581400"/>
            <a:ext cx="2381250" cy="29718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“Volunteer” (continued)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228600" y="1219200"/>
            <a:ext cx="86868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AE3F02"/>
                </a:solidFill>
              </a:rPr>
              <a:t>Traffic Hero: UW Student Creates New </a:t>
            </a:r>
            <a:r>
              <a:rPr lang="en-US" sz="2400" dirty="0" err="1" smtClean="0">
                <a:solidFill>
                  <a:srgbClr val="AE3F02"/>
                </a:solidFill>
              </a:rPr>
              <a:t>CoE</a:t>
            </a:r>
            <a:r>
              <a:rPr lang="en-US" sz="2400" dirty="0" smtClean="0">
                <a:solidFill>
                  <a:srgbClr val="AE3F02"/>
                </a:solidFill>
              </a:rPr>
              <a:t> Open House Demo</a:t>
            </a:r>
          </a:p>
          <a:p>
            <a:pPr marL="0" indent="0">
              <a:spcBef>
                <a:spcPts val="456"/>
              </a:spcBef>
              <a:buNone/>
            </a:pPr>
            <a:r>
              <a:rPr lang="en-US" sz="2000" i="1" dirty="0" smtClean="0"/>
              <a:t>June 12, 2009</a:t>
            </a:r>
            <a:br>
              <a:rPr lang="en-US" sz="2000" i="1" dirty="0" smtClean="0"/>
            </a:br>
            <a:r>
              <a:rPr lang="en-US" sz="2000" dirty="0" smtClean="0"/>
              <a:t>Yegor Malinovskiy (PhD) is developing Traffic Hero, a new College of Engineering (</a:t>
            </a:r>
            <a:r>
              <a:rPr lang="en-US" sz="2000" dirty="0" err="1" smtClean="0"/>
              <a:t>CoE</a:t>
            </a:r>
            <a:r>
              <a:rPr lang="en-US" sz="2000" dirty="0" smtClean="0"/>
              <a:t>) Open House demo, to fulfill his volunteering requirement as an Advanced Institute student. Traffic Hero is modeled after </a:t>
            </a:r>
            <a:r>
              <a:rPr lang="en-US" sz="2000" i="1" dirty="0" smtClean="0"/>
              <a:t>Guitar Hero</a:t>
            </a:r>
            <a:r>
              <a:rPr lang="en-US" sz="2000" dirty="0" smtClean="0"/>
              <a:t> and tracks the flow of traffic just as </a:t>
            </a:r>
            <a:r>
              <a:rPr lang="en-US" sz="2000" i="1" dirty="0" smtClean="0"/>
              <a:t>Guitar Hero</a:t>
            </a:r>
            <a:r>
              <a:rPr lang="en-US" sz="2000" dirty="0" smtClean="0"/>
              <a:t> tracks guitar chords in songs. The demo will be featured at the 2010 </a:t>
            </a:r>
            <a:r>
              <a:rPr lang="en-US" sz="2000" dirty="0" err="1" smtClean="0"/>
              <a:t>CoE</a:t>
            </a:r>
            <a:r>
              <a:rPr lang="en-US" sz="2000" dirty="0" smtClean="0"/>
              <a:t> Open House. For more information on the demo, read </a:t>
            </a:r>
            <a:r>
              <a:rPr lang="en-US" sz="2000" dirty="0" err="1" smtClean="0"/>
              <a:t>Yegor's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4"/>
              </a:rPr>
              <a:t>synopsis</a:t>
            </a:r>
            <a:r>
              <a:rPr lang="en-US" sz="2000" dirty="0" smtClean="0"/>
              <a:t>.</a:t>
            </a:r>
            <a:endParaRPr lang="en-US" sz="2000" dirty="0">
              <a:solidFill>
                <a:srgbClr val="B8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93037" cy="1462087"/>
          </a:xfrm>
        </p:spPr>
        <p:txBody>
          <a:bodyPr/>
          <a:lstStyle/>
          <a:p>
            <a:r>
              <a:rPr lang="en-US" dirty="0" smtClean="0"/>
              <a:t>What travel mode did you use for the </a:t>
            </a:r>
            <a:r>
              <a:rPr lang="en-US" u="sng" dirty="0" smtClean="0"/>
              <a:t>major</a:t>
            </a:r>
            <a:r>
              <a:rPr lang="en-US" dirty="0" smtClean="0"/>
              <a:t> part of your trip?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050" name="Chart" r:id="rId5" imgW="4572000" imgH="5143561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050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Walk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Bike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Motorcycle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Carpool or Vanpool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Bus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SOV</a:t>
            </a:r>
          </a:p>
          <a:p>
            <a:pPr marL="514350" indent="-514350">
              <a:spcAft>
                <a:spcPts val="0"/>
              </a:spcAft>
              <a:buFont typeface="Wingdings" pitchFamily="2" charset="2"/>
              <a:buAutoNum type="arabicPeriod"/>
            </a:pPr>
            <a:r>
              <a:rPr lang="en-US" sz="2800" dirty="0" smtClean="0"/>
              <a:t>Other</a:t>
            </a:r>
            <a:endParaRPr lang="en-US" sz="2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3175" y="-3175"/>
          <a:ext cx="9151938" cy="6865938"/>
        </p:xfrm>
        <a:graphic>
          <a:graphicData uri="http://schemas.openxmlformats.org/presentationml/2006/ole">
            <p:oleObj spid="_x0000_s4098" name="Chart" r:id="rId4" imgW="9144000" imgH="6858000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First Quarter: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133600"/>
            <a:ext cx="73914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Now that you’ve been here awhile, you must be pretty impressed.</a:t>
            </a:r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Some of you have already learned the correct answers to some of the most important and difficult transportation questions …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0"/>
            <a:ext cx="5299364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 bwMode="auto">
          <a:xfrm>
            <a:off x="5638800" y="457200"/>
            <a:ext cx="3429000" cy="990600"/>
          </a:xfrm>
          <a:prstGeom prst="wedgeRoundRectCallout">
            <a:avLst>
              <a:gd name="adj1" fmla="val -107931"/>
              <a:gd name="adj2" fmla="val 32800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It depends.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CHARTLABELS" val="0"/>
  <p:tag name="CHARTCOLOR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7"/>
  <p:tag name="TEXTLENGTH" val="53"/>
  <p:tag name="FONTSIZE" val="28"/>
  <p:tag name="BULLETTYPE" val="ppBulletArabicPeriod"/>
  <p:tag name="ANSWERTEXT" val="Walk&#10;Bike&#10;Motorcycle&#10;Carpool or Vanpool&#10;Bus&#10;SOV&#10;Oth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20279EF7541840E9BD109A4358A3BBCE"/>
  <p:tag name="SLIDEID" val="20279EF7541840E9BD109A4358A3BBCE"/>
  <p:tag name="SLIDEORDER" val="1"/>
  <p:tag name="SLIDETYPE" val="DC"/>
  <p:tag name="DELIMITERS" val="3.1"/>
  <p:tag name="DCDEMOGUID" val="648D44AC89904373AA8FF163B9CE2992"/>
  <p:tag name="DCSLIDEGUID" val="A5B5A5355CE74F9293017C4F07970890"/>
  <p:tag name="RESPONSESGATHERED" val="False"/>
  <p:tag name="DCTITLE" val="What travel mode did you use for the major part of your trip?"/>
  <p:tag name="DCCOUNTSTRING" val=" Other SOV Bus Carpool or Vanpool Motorcycle Bike Walk&#10;Male 0 3 7 1 0 1 4&#10;Female 1 0 3 0 0 0 1&#10;"/>
  <p:tag name="DCPERCENTSTRING" val=" Other SOV Bus Carpool or Vanpool Motorcycle Bike Walk&#10;Male 0 0.1875 0.4375 0.0625 0 0.0625 0.25&#10;Female 0.2 0 0.6 0 0 0 0.2&#1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48D44AC89904373AA8FF163B9CE2992"/>
  <p:tag name="SLIDEID" val="648D44AC89904373AA8FF163B9CE2992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is your gender?"/>
  <p:tag name="DEMOGRAPHIC" val="True"/>
  <p:tag name="CHARTLABELS" val="0"/>
  <p:tag name="CHARTCOLORS" val="1"/>
  <p:tag name="CHARTCOLORINDICES" val="10,3,11,14,13,23,46,9,5,16,10,3"/>
  <p:tag name="ANSWERSALIAS" val="Male|smicln|Female"/>
  <p:tag name="VALUES" val="No Value|smicln|No Value"/>
  <p:tag name="RESPONSESGATHERED" val="True"/>
  <p:tag name="TOTALRESPONSES" val="21"/>
  <p:tag name="RESPONSECOUNT" val="21"/>
  <p:tag name="SLICED" val="False"/>
  <p:tag name="RESPONSES" val="1;1;1;1;1;2;1;1;1;1;1;2;2;2;1;1;1;1;2;1;1;"/>
  <p:tag name="CHARTSTRINGSTD" val="16 5"/>
  <p:tag name="CHARTSTRINGREV" val="5 16"/>
  <p:tag name="CHARTSTRINGSTDPER" val="0.761904761904762 0.238095238095238"/>
  <p:tag name="CHARTSTRINGREVPER" val="0.238095238095238 0.7619047619047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2"/>
  <p:tag name="TEXTLENGTH" val="11"/>
  <p:tag name="FONTSIZE" val="32"/>
  <p:tag name="BULLETTYPE" val="ppBulletArabicPeriod"/>
  <p:tag name="ANSWERTEXT" val="Male&#10;Fema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E1EF85FFC414AD2B1C987B043C67757"/>
  <p:tag name="SLIDEID" val="AE1EF85FFC414AD2B1C987B043C67757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How long was your door-to-door trip to school today?"/>
  <p:tag name="ANSWERSALIAS" val="&lt;15 mins|smicln|15-30 mins.|smicln|30-60 mins|smicln|60-90 mins|smicln|&gt;90 mins"/>
  <p:tag name="CHARTLABELS" val="0"/>
  <p:tag name="CHARTCOLORS" val="1"/>
  <p:tag name="VALUES" val="No Value|smicln|No Value|smicln|No Value|smicln|No Value|smicln|No Value"/>
  <p:tag name="RESPONSESGATHERED" val="True"/>
  <p:tag name="TOTALRESPONSES" val="21"/>
  <p:tag name="RESPONSECOUNT" val="21"/>
  <p:tag name="SLICED" val="False"/>
  <p:tag name="RESPONSES" val="3;3;1;2;2;1;2;2;2;2;2;2;2;2;3;3;2;2;3;3;2;"/>
  <p:tag name="CHARTSTRINGSTD" val="2 13 6 0 0"/>
  <p:tag name="CHARTSTRINGREV" val="0 0 6 13 2"/>
  <p:tag name="CHARTSTRINGSTDPER" val="0.0952380952380952 0.619047619047619 0.285714285714286 0 0"/>
  <p:tag name="CHARTSTRINGREVPER" val="0 0 0.285714285714286 0.619047619047619 0.09523809523809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51"/>
  <p:tag name="FONTSIZE" val="32"/>
  <p:tag name="BULLETTYPE" val="ppBulletArabicPeriod"/>
  <p:tag name="ANSWERTEXT" val="&lt;15 mins&#10;15-30 mins.&#10;30-60 mins&#10;60-90 mins&#10;&gt;90 min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5B5A5355CE74F9293017C4F07970890"/>
  <p:tag name="SLIDEID" val="A5B5A5355CE74F9293017C4F07970890"/>
  <p:tag name="SLIDEORDER" val="1"/>
  <p:tag name="SLIDETYPE" val="Q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ANSWERSALIAS" val="Walk|smicln|Bike|smicln|Motorcycle|smicln|Carpool or Vanpool|smicln|Bus|smicln|SOV|smicln|Other"/>
  <p:tag name="DEMOGRAPHIC" val="False"/>
  <p:tag name="QUESTIONALIAS" val="What travel mode did you use for the major part of your trip?"/>
  <p:tag name="CHARTLABELS" val="0"/>
  <p:tag name="CHARTCOLORS" val="1"/>
  <p:tag name="VALUES" val="No Value|smicln|No Value|smicln|No Value|smicln|No Value|smicln|No Value|smicln|No Value|smicln|No Value"/>
  <p:tag name="RESPONSESGATHERED" val="True"/>
  <p:tag name="TOTALRESPONSES" val="21"/>
  <p:tag name="RESPONSECOUNT" val="21"/>
  <p:tag name="SLICED" val="False"/>
  <p:tag name="RESPONSES" val="5;5;1;1;5;7;2;5;5;1;6;5;1;5;6;5;1;4;5;6;5;"/>
  <p:tag name="CHARTSTRINGSTD" val="5 1 0 1 10 3 1"/>
  <p:tag name="CHARTSTRINGREV" val="1 3 10 1 0 1 5"/>
  <p:tag name="CHARTSTRINGSTDPER" val="0.238095238095238 0.0476190476190476 0 0.0476190476190476 0.476190476190476 0.142857142857143 0.0476190476190476"/>
  <p:tag name="CHARTSTRINGREVPER" val="0.0476190476190476 0.142857142857143 0.476190476190476 0.0476190476190476 0 0.0476190476190476 0.238095238095238"/>
</p:tagLst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2606A"/>
      </a:dk2>
      <a:lt2>
        <a:srgbClr val="1C1C1C"/>
      </a:lt2>
      <a:accent1>
        <a:srgbClr val="00E4A8"/>
      </a:accent1>
      <a:accent2>
        <a:srgbClr val="66FFFF"/>
      </a:accent2>
      <a:accent3>
        <a:srgbClr val="FFFFFF"/>
      </a:accent3>
      <a:accent4>
        <a:srgbClr val="000000"/>
      </a:accent4>
      <a:accent5>
        <a:srgbClr val="AAEFD1"/>
      </a:accent5>
      <a:accent6>
        <a:srgbClr val="5CE7E7"/>
      </a:accent6>
      <a:hlink>
        <a:srgbClr val="FF0066"/>
      </a:hlink>
      <a:folHlink>
        <a:srgbClr val="04A5B6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7C8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B9E7B9"/>
        </a:accent6>
        <a:hlink>
          <a:srgbClr val="FF7C80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1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B9E7B9"/>
        </a:accent6>
        <a:hlink>
          <a:srgbClr val="FF7C80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CCFF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B9E7B9"/>
        </a:accent6>
        <a:hlink>
          <a:srgbClr val="FF7C80"/>
        </a:hlink>
        <a:folHlink>
          <a:srgbClr val="04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66FFFF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5CE7E7"/>
        </a:accent6>
        <a:hlink>
          <a:srgbClr val="FF7C80"/>
        </a:hlink>
        <a:folHlink>
          <a:srgbClr val="04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4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66FFFF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5CE7E7"/>
        </a:accent6>
        <a:hlink>
          <a:srgbClr val="FF0066"/>
        </a:hlink>
        <a:folHlink>
          <a:srgbClr val="04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5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66FFFF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5CE7E7"/>
        </a:accent6>
        <a:hlink>
          <a:srgbClr val="FF0066"/>
        </a:hlink>
        <a:folHlink>
          <a:srgbClr val="04A5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6">
        <a:dk1>
          <a:srgbClr val="000000"/>
        </a:dk1>
        <a:lt1>
          <a:srgbClr val="FFFFFF"/>
        </a:lt1>
        <a:dk2>
          <a:srgbClr val="04A5B6"/>
        </a:dk2>
        <a:lt2>
          <a:srgbClr val="1C1C1C"/>
        </a:lt2>
        <a:accent1>
          <a:srgbClr val="00E4A8"/>
        </a:accent1>
        <a:accent2>
          <a:srgbClr val="66FFFF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5CE7E7"/>
        </a:accent6>
        <a:hlink>
          <a:srgbClr val="FF0066"/>
        </a:hlink>
        <a:folHlink>
          <a:srgbClr val="04A5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1314</TotalTime>
  <Words>1441</Words>
  <Application>Microsoft Office PowerPoint</Application>
  <PresentationFormat>On-screen Show (4:3)</PresentationFormat>
  <Paragraphs>277</Paragraphs>
  <Slides>55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Theme1</vt:lpstr>
      <vt:lpstr>Chart</vt:lpstr>
      <vt:lpstr>Nihan - 500 Seminar</vt:lpstr>
      <vt:lpstr>Intro</vt:lpstr>
      <vt:lpstr>What I’d like to talk about today</vt:lpstr>
      <vt:lpstr>What is your gender?</vt:lpstr>
      <vt:lpstr>How long was your door-to-door trip to school today?</vt:lpstr>
      <vt:lpstr>What travel mode did you use for the major part of your trip?</vt:lpstr>
      <vt:lpstr>Slide 7</vt:lpstr>
      <vt:lpstr>Your First Quarter:</vt:lpstr>
      <vt:lpstr>Slide 9</vt:lpstr>
      <vt:lpstr>CEE 410 – Traffic Engineering Fundamentals</vt:lpstr>
      <vt:lpstr>CEE 410 – Traffic Engineering Fundamentals (cont) </vt:lpstr>
      <vt:lpstr>CEE 410 – Traffic Engineering Fundamentals (cont.)</vt:lpstr>
      <vt:lpstr>CEE 410 – Traffic Engineering Fundamentals (cont.)</vt:lpstr>
      <vt:lpstr>Research Interests</vt:lpstr>
      <vt:lpstr>Possible Research Projects</vt:lpstr>
      <vt:lpstr>Transportation Northwest</vt:lpstr>
      <vt:lpstr>TransNow</vt:lpstr>
      <vt:lpstr>First (and Continuing) Regional UTC for Federal Region X</vt:lpstr>
      <vt:lpstr>Federal Region X</vt:lpstr>
      <vt:lpstr>Slide 20</vt:lpstr>
      <vt:lpstr>Surface Transportation Act of 1987</vt:lpstr>
      <vt:lpstr>University Transportation Centers Program (UTCP)</vt:lpstr>
      <vt:lpstr>Intermodal Surface Transportation Efficiency Act of 1991</vt:lpstr>
      <vt:lpstr>Transportation Equity Act for the 21st Century (1997)</vt:lpstr>
      <vt:lpstr> Safe, Accountable, Flexible, Efficient Transportation Equity Act: A Legacy for Users (August, 2005)</vt:lpstr>
      <vt:lpstr>TransNow – Then and Now </vt:lpstr>
      <vt:lpstr>Then</vt:lpstr>
      <vt:lpstr>Now</vt:lpstr>
      <vt:lpstr>Now (continued)</vt:lpstr>
      <vt:lpstr>EDUCATION</vt:lpstr>
      <vt:lpstr>How TransNow helps you</vt:lpstr>
      <vt:lpstr>$$$$$$</vt:lpstr>
      <vt:lpstr>Research &amp; Teaching Assistantships</vt:lpstr>
      <vt:lpstr>Internships</vt:lpstr>
      <vt:lpstr>Director, Internship Program</vt:lpstr>
      <vt:lpstr> Education Support Services</vt:lpstr>
      <vt:lpstr>Awards, Prizes, Fellowships, and Scholarships</vt:lpstr>
      <vt:lpstr>Awards and Prizes (continued)</vt:lpstr>
      <vt:lpstr>Student Travel Support</vt:lpstr>
      <vt:lpstr>Established Advanced Institutes (AIs) of Transportation, 1991</vt:lpstr>
      <vt:lpstr>First Incoming Class</vt:lpstr>
      <vt:lpstr>Outstanding Student of the Year (SOY)</vt:lpstr>
      <vt:lpstr>Slide 43</vt:lpstr>
      <vt:lpstr>Outstanding SOY – 1993-94 </vt:lpstr>
      <vt:lpstr>Slide 45</vt:lpstr>
      <vt:lpstr>Slide 46</vt:lpstr>
      <vt:lpstr>TransNow Staff Here Today</vt:lpstr>
      <vt:lpstr>How you can help us</vt:lpstr>
      <vt:lpstr>“Volunteer”</vt:lpstr>
      <vt:lpstr>Engineering Open House</vt:lpstr>
      <vt:lpstr>Slide 51</vt:lpstr>
      <vt:lpstr>Slide 52</vt:lpstr>
      <vt:lpstr>“Volunteer” (continued)</vt:lpstr>
      <vt:lpstr>Questions???</vt:lpstr>
      <vt:lpstr>Slide 55</vt:lpstr>
    </vt:vector>
  </TitlesOfParts>
  <Company>UW CEE 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Nihan</dc:creator>
  <cp:lastModifiedBy>Anne Goodchild</cp:lastModifiedBy>
  <cp:revision>129</cp:revision>
  <dcterms:created xsi:type="dcterms:W3CDTF">2009-10-25T00:42:28Z</dcterms:created>
  <dcterms:modified xsi:type="dcterms:W3CDTF">2009-12-02T00:17:40Z</dcterms:modified>
</cp:coreProperties>
</file>