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8"/>
  </p:notesMasterIdLst>
  <p:sldIdLst>
    <p:sldId id="256" r:id="rId2"/>
    <p:sldId id="257" r:id="rId3"/>
    <p:sldId id="279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6CB3709-2B9E-459D-AE16-9BF349106A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7171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7172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9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5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718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89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7190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3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7194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97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7198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1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7202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05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12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213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21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6A099ED-CFA8-41A9-8B1E-24C5DBACBB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2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2ADE4-651A-4E0F-AC30-690DFA40AC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0FB9E-19F9-453E-82B1-710CE39E6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69F6AB-4C7B-4A47-AA12-AD5FD0797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DFF39-69D5-47D5-8E4F-1ED6AABA06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86FB6-864A-4EB0-B56B-11A1E9F6F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78903-DFB0-4ED7-A695-0CF2979C7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C1B18-E160-456B-998B-AFBA830AFA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A5B1E-58CE-488B-AC71-ED48AA79CD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017F2-E183-42E6-9A3C-2A7EEE102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D0346-8CDE-4B2C-82BF-E29C9F43FF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CCDEE-79A6-4E3A-A743-C8E7D4AE1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8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614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615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5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616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163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6164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616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71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6172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3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75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9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1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1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CFA5A7A-68DB-4BD5-BFF5-C64D42A0B3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1" y="596900"/>
            <a:ext cx="7277100" cy="3289300"/>
          </a:xfrm>
        </p:spPr>
        <p:txBody>
          <a:bodyPr/>
          <a:lstStyle/>
          <a:p>
            <a:r>
              <a:rPr lang="en-US" sz="4800" dirty="0"/>
              <a:t>h</a:t>
            </a:r>
            <a:r>
              <a:rPr lang="en-US" sz="4800" dirty="0" smtClean="0"/>
              <a:t>uman choices relevant to transportation – travel behavior analysis and beyond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86400" y="5181600"/>
            <a:ext cx="3149600" cy="584200"/>
          </a:xfrm>
        </p:spPr>
        <p:txBody>
          <a:bodyPr/>
          <a:lstStyle/>
          <a:p>
            <a:r>
              <a:rPr lang="en-US" sz="2400" dirty="0"/>
              <a:t>Cynthia </a:t>
            </a:r>
            <a:r>
              <a:rPr lang="en-US" sz="2400" dirty="0" smtClean="0"/>
              <a:t>Chen</a:t>
            </a:r>
            <a:endParaRPr lang="en-US" sz="24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Presentation made to </a:t>
            </a:r>
            <a:r>
              <a:rPr lang="en-US" sz="1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Goodchild’s</a:t>
            </a:r>
            <a: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CEE500 Seminar Course, UW, Nov. 4, 2009</a:t>
            </a:r>
            <a:endParaRPr lang="en-US" sz="1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(2):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household notion challenging the unitary household assumption – household interaction appears in:</a:t>
            </a:r>
          </a:p>
          <a:p>
            <a:pPr lvl="1"/>
            <a:r>
              <a:rPr lang="en-US" dirty="0" smtClean="0"/>
              <a:t>Household task assignment</a:t>
            </a:r>
          </a:p>
          <a:p>
            <a:pPr lvl="1"/>
            <a:r>
              <a:rPr lang="en-US" dirty="0" smtClean="0"/>
              <a:t>Home and job location choices</a:t>
            </a:r>
          </a:p>
          <a:p>
            <a:pPr lvl="1"/>
            <a:r>
              <a:rPr lang="en-US" dirty="0" smtClean="0"/>
              <a:t>Mode choices</a:t>
            </a:r>
          </a:p>
          <a:p>
            <a:pPr lvl="1"/>
            <a:r>
              <a:rPr lang="en-US" dirty="0" smtClean="0"/>
              <a:t>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638800"/>
            <a:ext cx="390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Timmermans</a:t>
            </a:r>
            <a:r>
              <a:rPr lang="en-US" dirty="0" smtClean="0"/>
              <a:t> and Zhang (2009)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(3):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r>
              <a:rPr lang="en-US" dirty="0" smtClean="0"/>
              <a:t>The social context that has led to research into:</a:t>
            </a:r>
          </a:p>
          <a:p>
            <a:pPr lvl="1"/>
            <a:r>
              <a:rPr lang="en-US" dirty="0" smtClean="0"/>
              <a:t>Lifecycle</a:t>
            </a:r>
          </a:p>
          <a:p>
            <a:pPr lvl="1"/>
            <a:r>
              <a:rPr lang="en-US" dirty="0" smtClean="0"/>
              <a:t>Lifestyle</a:t>
            </a:r>
          </a:p>
          <a:p>
            <a:pPr lvl="1"/>
            <a:r>
              <a:rPr lang="en-US" dirty="0" smtClean="0"/>
              <a:t>Gender-based behavior analysis</a:t>
            </a:r>
          </a:p>
          <a:p>
            <a:pPr lvl="1"/>
            <a:r>
              <a:rPr lang="en-US" dirty="0" smtClean="0"/>
              <a:t>Ethnicity and immigrants</a:t>
            </a:r>
          </a:p>
          <a:p>
            <a:pPr lvl="1"/>
            <a:r>
              <a:rPr lang="en-US" dirty="0" smtClean="0"/>
              <a:t>Age, cohorts and period effects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600" y="5943600"/>
            <a:ext cx="5728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England (1993); </a:t>
            </a:r>
            <a:r>
              <a:rPr lang="en-US" dirty="0" err="1" smtClean="0"/>
              <a:t>McLafferty</a:t>
            </a:r>
            <a:r>
              <a:rPr lang="en-US" dirty="0" smtClean="0"/>
              <a:t> and Preston (1996)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(4):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neighborhood effect hypothesis:</a:t>
            </a:r>
          </a:p>
          <a:p>
            <a:pPr lvl="1"/>
            <a:r>
              <a:rPr lang="en-US" dirty="0" smtClean="0"/>
              <a:t>The built environment (density, diversity, design, and accessibility)</a:t>
            </a:r>
          </a:p>
          <a:p>
            <a:pPr lvl="1"/>
            <a:r>
              <a:rPr lang="en-US" dirty="0" smtClean="0"/>
              <a:t>The connection between physically active travel modes and health</a:t>
            </a:r>
          </a:p>
          <a:p>
            <a:pPr lvl="1"/>
            <a:r>
              <a:rPr lang="en-US" dirty="0" smtClean="0"/>
              <a:t>The relation to urban growth or suburban sprawl</a:t>
            </a:r>
          </a:p>
          <a:p>
            <a:pPr lvl="1"/>
            <a:r>
              <a:rPr lang="en-US" dirty="0" smtClean="0"/>
              <a:t>The use of land use to change behavior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6172200"/>
            <a:ext cx="3252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Ewing and </a:t>
            </a:r>
            <a:r>
              <a:rPr lang="en-US" dirty="0" err="1" smtClean="0"/>
              <a:t>Cervero</a:t>
            </a:r>
            <a:r>
              <a:rPr lang="en-US" dirty="0" smtClean="0"/>
              <a:t> (2001)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(5):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Moving from households to social networks, we recognize the notion of peer influence, or the idea that we are part of a </a:t>
            </a:r>
            <a:r>
              <a:rPr lang="en-US" dirty="0" err="1" smtClean="0"/>
              <a:t>superorganism</a:t>
            </a:r>
            <a:r>
              <a:rPr lang="en-US" dirty="0" smtClean="0"/>
              <a:t>, a </a:t>
            </a:r>
            <a:r>
              <a:rPr lang="en-US" dirty="0" err="1" smtClean="0"/>
              <a:t>hivelike</a:t>
            </a:r>
            <a:r>
              <a:rPr lang="en-US" dirty="0" smtClean="0"/>
              <a:t> network that shapes our decisions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5334000"/>
            <a:ext cx="328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Carrasco and Miller (2006)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(6):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Behavioral dynamics (</a:t>
            </a:r>
            <a:r>
              <a:rPr lang="en-US" dirty="0"/>
              <a:t>b</a:t>
            </a:r>
            <a:r>
              <a:rPr lang="en-US" dirty="0" smtClean="0"/>
              <a:t>ehavioral changes over time):</a:t>
            </a:r>
          </a:p>
          <a:p>
            <a:pPr lvl="1"/>
            <a:r>
              <a:rPr lang="en-US" dirty="0" smtClean="0"/>
              <a:t>Habitual behavior</a:t>
            </a:r>
          </a:p>
          <a:p>
            <a:pPr lvl="1"/>
            <a:r>
              <a:rPr lang="en-US" dirty="0" smtClean="0"/>
              <a:t>Life course perspective</a:t>
            </a:r>
          </a:p>
          <a:p>
            <a:pPr lvl="1"/>
            <a:r>
              <a:rPr lang="en-US" dirty="0" smtClean="0"/>
              <a:t>Response lags/leads</a:t>
            </a:r>
          </a:p>
          <a:p>
            <a:pPr lvl="1"/>
            <a:r>
              <a:rPr lang="en-US" dirty="0" smtClean="0"/>
              <a:t>Behavioral </a:t>
            </a:r>
            <a:r>
              <a:rPr lang="en-US" dirty="0" err="1" smtClean="0"/>
              <a:t>unsymmetry</a:t>
            </a:r>
            <a:endParaRPr lang="en-US" dirty="0" smtClean="0"/>
          </a:p>
          <a:p>
            <a:pPr lvl="1"/>
            <a:r>
              <a:rPr lang="en-US" dirty="0" smtClean="0"/>
              <a:t>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5638800"/>
            <a:ext cx="2120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Kitamura (1990)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(7):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r>
              <a:rPr lang="en-US" dirty="0" smtClean="0"/>
              <a:t>More detailed analyses </a:t>
            </a:r>
            <a:r>
              <a:rPr lang="en-US" dirty="0" smtClean="0">
                <a:sym typeface="Symbol"/>
              </a:rPr>
              <a:t> more data hungry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SP/SC designs</a:t>
            </a:r>
          </a:p>
          <a:p>
            <a:pPr lvl="1"/>
            <a:r>
              <a:rPr lang="en-US" dirty="0" smtClean="0"/>
              <a:t>Use of GPS/GIS, </a:t>
            </a:r>
            <a:r>
              <a:rPr lang="en-US" dirty="0" err="1" smtClean="0"/>
              <a:t>cellphones</a:t>
            </a:r>
            <a:r>
              <a:rPr lang="en-US" dirty="0" smtClean="0"/>
              <a:t>, and web-interface in surveys</a:t>
            </a:r>
          </a:p>
          <a:p>
            <a:pPr lvl="1"/>
            <a:r>
              <a:rPr lang="en-US" dirty="0" smtClean="0"/>
              <a:t>Panel designs</a:t>
            </a:r>
          </a:p>
          <a:p>
            <a:pPr lvl="1"/>
            <a:r>
              <a:rPr lang="en-US" dirty="0" smtClean="0"/>
              <a:t>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715000"/>
            <a:ext cx="409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Hensher</a:t>
            </a:r>
            <a:r>
              <a:rPr lang="en-US" dirty="0" smtClean="0"/>
              <a:t> (1994); Bates (undated)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field of travel behavior analysis and beyond is really burgeoning!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</a:t>
            </a:r>
            <a:r>
              <a:rPr lang="en-US" dirty="0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Presentation objectives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Why are we interested in human </a:t>
            </a:r>
            <a:r>
              <a:rPr lang="en-US" dirty="0"/>
              <a:t>choices in </a:t>
            </a:r>
            <a:r>
              <a:rPr lang="en-US" dirty="0" smtClean="0"/>
              <a:t>transportation?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Where have we come along?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bjectives of the presentation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dirty="0" smtClean="0"/>
              <a:t>give an overview of travel behavior analysis and beyond</a:t>
            </a:r>
          </a:p>
          <a:p>
            <a:r>
              <a:rPr lang="en-US" dirty="0" smtClean="0"/>
              <a:t>To answer any related questions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</a:t>
            </a:r>
            <a:r>
              <a:rPr lang="en-US" sz="4000" dirty="0" smtClean="0"/>
              <a:t>hy human choices are relevant in transportation? (1)</a:t>
            </a:r>
            <a:endParaRPr lang="en-US" sz="4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a prerequisite of urban transport planning and policy analysis to be able to predict how urban residents respond to transport policy measures, or any change in the general travel environment. </a:t>
            </a:r>
            <a:r>
              <a:rPr lang="en-US" sz="24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 examples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they respond to a 10% increase in transit fare? </a:t>
            </a:r>
            <a:endParaRPr lang="en-US" sz="2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 auto commuters will change their departure times in response to congestion pricing? </a:t>
            </a:r>
            <a:endParaRPr lang="en-US" sz="2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 households will buy a low-emission vehicle when a price discount is offered as a government incentive?</a:t>
            </a:r>
            <a:endParaRPr lang="en-US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</a:t>
            </a:r>
            <a:r>
              <a:rPr lang="en-US" sz="4000" dirty="0" smtClean="0"/>
              <a:t>hy human choices are relevant in transportation? (2)</a:t>
            </a:r>
            <a:endParaRPr lang="en-US" sz="4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Future transportation investments are made based on our predictions of how people travel in time and space in the future, given the general demographic and economic trends in the region. 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 smtClean="0"/>
              <a:t>It is the recognition that travel is derived demand that makes us look beyond trips and delve into the activities that drive the trips.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o, we started asking questions on the activities: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the questions on what, where, when, with whom, how, and why?</a:t>
            </a:r>
          </a:p>
          <a:p>
            <a:r>
              <a:rPr lang="en-US" dirty="0" smtClean="0"/>
              <a:t>We later discovered that they seem to be all connected because of history dependence (past is a prologue to the present and future)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</a:t>
            </a:r>
            <a:r>
              <a:rPr lang="en-US" sz="3600" dirty="0" smtClean="0"/>
              <a:t>o summarize, we started with this list (activity-based analysis):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items of interest for activities: activity type, duration, destination</a:t>
            </a:r>
          </a:p>
          <a:p>
            <a:r>
              <a:rPr lang="en-US" dirty="0" smtClean="0"/>
              <a:t>Main items of interest for trips: departure time, mode choice, route choice</a:t>
            </a:r>
          </a:p>
          <a:p>
            <a:r>
              <a:rPr lang="en-US" dirty="0" smtClean="0"/>
              <a:t>Main items of interest for activity and travel patterns: scheduling and rescheduling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019800"/>
            <a:ext cx="8612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References: Pas (1985), Kitamura (1988), </a:t>
            </a:r>
            <a:r>
              <a:rPr lang="en-US" dirty="0" err="1" smtClean="0"/>
              <a:t>Axhausen</a:t>
            </a:r>
            <a:r>
              <a:rPr lang="en-US" dirty="0" smtClean="0"/>
              <a:t> and </a:t>
            </a:r>
            <a:r>
              <a:rPr lang="en-US" dirty="0" err="1" smtClean="0"/>
              <a:t>Garling</a:t>
            </a:r>
            <a:r>
              <a:rPr lang="en-US" dirty="0" smtClean="0"/>
              <a:t> (1992)</a:t>
            </a:r>
          </a:p>
          <a:p>
            <a:r>
              <a:rPr lang="en-US" dirty="0" smtClean="0"/>
              <a:t>Kitamura and </a:t>
            </a:r>
            <a:r>
              <a:rPr lang="en-US" dirty="0" err="1" smtClean="0"/>
              <a:t>Fujii</a:t>
            </a:r>
            <a:r>
              <a:rPr lang="en-US" dirty="0" smtClean="0"/>
              <a:t> (1997), </a:t>
            </a:r>
            <a:r>
              <a:rPr lang="en-US" dirty="0" err="1" smtClean="0"/>
              <a:t>Bhat</a:t>
            </a:r>
            <a:r>
              <a:rPr lang="en-US" dirty="0" smtClean="0"/>
              <a:t> and </a:t>
            </a:r>
            <a:r>
              <a:rPr lang="en-US" dirty="0" err="1" smtClean="0"/>
              <a:t>Koppelman</a:t>
            </a:r>
            <a:r>
              <a:rPr lang="en-US" dirty="0" smtClean="0"/>
              <a:t> (2003)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</a:t>
            </a:r>
            <a:r>
              <a:rPr lang="en-US" sz="4000" dirty="0" smtClean="0"/>
              <a:t>he initial list has led to many methodological developments: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08513"/>
          </a:xfrm>
        </p:spPr>
        <p:txBody>
          <a:bodyPr/>
          <a:lstStyle/>
          <a:p>
            <a:r>
              <a:rPr lang="en-US" sz="3000" dirty="0" smtClean="0"/>
              <a:t>Activity type/mode/location choice – discrete choice models </a:t>
            </a:r>
          </a:p>
          <a:p>
            <a:r>
              <a:rPr lang="en-US" sz="3000" dirty="0" smtClean="0"/>
              <a:t>Activity duration/departure time – survival models</a:t>
            </a:r>
          </a:p>
          <a:p>
            <a:r>
              <a:rPr lang="en-US" sz="3000" dirty="0" smtClean="0"/>
              <a:t>Route choice – algorithms on path generation</a:t>
            </a:r>
          </a:p>
          <a:p>
            <a:r>
              <a:rPr lang="en-US" sz="3000" dirty="0" smtClean="0"/>
              <a:t>Activity scheduling/rescheduling – sequential or simultaneous </a:t>
            </a:r>
            <a:r>
              <a:rPr lang="en-US" sz="3000" dirty="0" err="1" smtClean="0"/>
              <a:t>logit</a:t>
            </a:r>
            <a:r>
              <a:rPr lang="en-US" sz="3000" dirty="0" smtClean="0"/>
              <a:t> models or heuristic models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0" y="1981200"/>
            <a:ext cx="369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Ben-</a:t>
            </a:r>
            <a:r>
              <a:rPr lang="en-US" dirty="0" err="1" smtClean="0"/>
              <a:t>Akiva</a:t>
            </a:r>
            <a:r>
              <a:rPr lang="en-US" dirty="0" smtClean="0"/>
              <a:t> and </a:t>
            </a:r>
            <a:r>
              <a:rPr lang="en-US" dirty="0" err="1" smtClean="0"/>
              <a:t>Lerman</a:t>
            </a:r>
            <a:r>
              <a:rPr lang="en-US" dirty="0" smtClean="0"/>
              <a:t> (1985)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019800"/>
            <a:ext cx="8426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Newer references are not provided here, but if you want them, see me after class.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3048000"/>
            <a:ext cx="382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Hensher</a:t>
            </a:r>
            <a:r>
              <a:rPr lang="en-US" dirty="0" smtClean="0"/>
              <a:t> and Mannering (1994)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5562600"/>
            <a:ext cx="279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Kitamura et al. (1997)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b</a:t>
            </a:r>
            <a:r>
              <a:rPr lang="en-US" sz="3800" dirty="0" smtClean="0"/>
              <a:t>ut that is not enough, and things get more complicated (1):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space-time context: the concepts of prism and fixities </a:t>
            </a:r>
            <a:r>
              <a:rPr lang="en-US" dirty="0" smtClean="0">
                <a:sym typeface="Symbol"/>
              </a:rPr>
              <a:t> </a:t>
            </a:r>
          </a:p>
          <a:p>
            <a:pPr lvl="1"/>
            <a:r>
              <a:rPr lang="en-US" dirty="0" smtClean="0">
                <a:sym typeface="Symbol"/>
              </a:rPr>
              <a:t>Home and job locations as important anchor points in our space-time prism</a:t>
            </a:r>
          </a:p>
          <a:p>
            <a:pPr lvl="1"/>
            <a:r>
              <a:rPr lang="en-US" dirty="0" smtClean="0">
                <a:sym typeface="Symbol"/>
              </a:rPr>
              <a:t>Development of “pegs” related research</a:t>
            </a:r>
          </a:p>
          <a:p>
            <a:pPr lvl="1"/>
            <a:r>
              <a:rPr lang="en-US" dirty="0" smtClean="0">
                <a:sym typeface="Symbol"/>
              </a:rPr>
              <a:t>Moving trips to tours</a:t>
            </a:r>
          </a:p>
          <a:p>
            <a:pPr lvl="1"/>
            <a:r>
              <a:rPr lang="en-US" dirty="0" smtClean="0"/>
              <a:t>Daily activity and travel patterns developed based on the prism concepts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791200"/>
            <a:ext cx="2488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Hagerstrand</a:t>
            </a:r>
            <a:r>
              <a:rPr lang="en-US" dirty="0"/>
              <a:t> </a:t>
            </a:r>
            <a:r>
              <a:rPr lang="en-US" dirty="0" smtClean="0"/>
              <a:t>(1970)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1108</TotalTime>
  <Words>817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Balloons</vt:lpstr>
      <vt:lpstr>human choices relevant to transportation – travel behavior analysis and beyond</vt:lpstr>
      <vt:lpstr>presentation outline</vt:lpstr>
      <vt:lpstr>objectives of the presentation</vt:lpstr>
      <vt:lpstr>why human choices are relevant in transportation? (1)</vt:lpstr>
      <vt:lpstr>why human choices are relevant in transportation? (2)</vt:lpstr>
      <vt:lpstr>so, we started asking questions on the activities:</vt:lpstr>
      <vt:lpstr>to summarize, we started with this list (activity-based analysis):</vt:lpstr>
      <vt:lpstr>the initial list has led to many methodological developments:</vt:lpstr>
      <vt:lpstr>but that is not enough, and things get more complicated (1):</vt:lpstr>
      <vt:lpstr>but that is not enough, and things get more complicated (2):</vt:lpstr>
      <vt:lpstr>but that is not enough, and things get more complicated (3):</vt:lpstr>
      <vt:lpstr>but that is not enough, and things get more complicated (4):</vt:lpstr>
      <vt:lpstr>but that is not enough, and things get more complicated (5):</vt:lpstr>
      <vt:lpstr>but that is not enough, and things get more complicated (6):</vt:lpstr>
      <vt:lpstr>but that is not enough, and things get more complicated (7):</vt:lpstr>
      <vt:lpstr>conclusions</vt:lpstr>
    </vt:vector>
  </TitlesOfParts>
  <Company>City College of New York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for a better travel behavior model</dc:title>
  <dc:creator>Cynthia Chen</dc:creator>
  <cp:lastModifiedBy>Anne Goodchild</cp:lastModifiedBy>
  <cp:revision>78</cp:revision>
  <dcterms:created xsi:type="dcterms:W3CDTF">2007-09-13T14:17:14Z</dcterms:created>
  <dcterms:modified xsi:type="dcterms:W3CDTF">2009-11-09T18:55:37Z</dcterms:modified>
</cp:coreProperties>
</file>