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5" r:id="rId4"/>
    <p:sldId id="274" r:id="rId5"/>
    <p:sldId id="267" r:id="rId6"/>
    <p:sldId id="270" r:id="rId7"/>
    <p:sldId id="260" r:id="rId8"/>
    <p:sldId id="258" r:id="rId9"/>
    <p:sldId id="269" r:id="rId10"/>
    <p:sldId id="266" r:id="rId11"/>
    <p:sldId id="268" r:id="rId12"/>
    <p:sldId id="272" r:id="rId13"/>
    <p:sldId id="271" r:id="rId14"/>
    <p:sldId id="27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6" autoAdjust="0"/>
  </p:normalViewPr>
  <p:slideViewPr>
    <p:cSldViewPr>
      <p:cViewPr>
        <p:scale>
          <a:sx n="70" d="100"/>
          <a:sy n="70" d="100"/>
        </p:scale>
        <p:origin x="-1968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0345A-AE6D-434A-8C73-93F4B9AB8EE8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415790"/>
            <a:ext cx="64770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A5C58A-CB60-497A-9DCD-651F04350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any of you used GIS before?</a:t>
            </a:r>
          </a:p>
          <a:p>
            <a:endParaRPr lang="en-US" dirty="0" smtClean="0"/>
          </a:p>
          <a:p>
            <a:r>
              <a:rPr lang="en-US" dirty="0" smtClean="0"/>
              <a:t>Taken a GIS class?</a:t>
            </a:r>
          </a:p>
          <a:p>
            <a:endParaRPr lang="en-US" dirty="0" smtClean="0"/>
          </a:p>
          <a:p>
            <a:r>
              <a:rPr lang="en-US" dirty="0" smtClean="0"/>
              <a:t>Used Network Analyst?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benefits is the ability to link non-spatial data with spatial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Called an Attribute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where but what needs to happen there that matters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locations to visit</a:t>
            </a:r>
          </a:p>
          <a:p>
            <a:r>
              <a:rPr lang="en-US" dirty="0" smtClean="0"/>
              <a:t>Many vehicle available</a:t>
            </a:r>
          </a:p>
          <a:p>
            <a:r>
              <a:rPr lang="en-US" dirty="0" smtClean="0"/>
              <a:t>Many roads available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is the best use of resources?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Network analyst assigns each location to a vehicle</a:t>
            </a:r>
          </a:p>
          <a:p>
            <a:r>
              <a:rPr lang="en-US" baseline="0" dirty="0" smtClean="0"/>
              <a:t>	and finds the best 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the service area for grocery stores</a:t>
            </a:r>
          </a:p>
          <a:p>
            <a:endParaRPr lang="en-US" dirty="0" smtClean="0"/>
          </a:p>
          <a:p>
            <a:r>
              <a:rPr lang="en-US" dirty="0" smtClean="0"/>
              <a:t>Identifying the closest location based on shortest</a:t>
            </a:r>
            <a:r>
              <a:rPr lang="en-US" baseline="0" dirty="0" smtClean="0"/>
              <a:t> route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http://courses.washington.edu/cee587/assignments.htm</a:t>
            </a:r>
          </a:p>
          <a:p>
            <a:endParaRPr lang="en-US" dirty="0" smtClean="0"/>
          </a:p>
          <a:p>
            <a:r>
              <a:rPr lang="en-US" dirty="0" smtClean="0"/>
              <a:t>http://courses.washington.edu/cee587/schedule.htm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31774">
              <a:defRPr/>
            </a:pPr>
            <a:r>
              <a:rPr lang="en-US" dirty="0" smtClean="0"/>
              <a:t>Number of units	Purchase</a:t>
            </a:r>
            <a:r>
              <a:rPr lang="en-US" baseline="0" dirty="0" smtClean="0"/>
              <a:t> price</a:t>
            </a:r>
          </a:p>
          <a:p>
            <a:pPr defTabSz="931774">
              <a:defRPr/>
            </a:pPr>
            <a:r>
              <a:rPr lang="en-US" baseline="0" dirty="0" smtClean="0"/>
              <a:t>Road class	year built	surface material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Many types of GIS </a:t>
            </a:r>
            <a:r>
              <a:rPr lang="en-US" baseline="0" dirty="0" smtClean="0">
                <a:sym typeface="Wingdings" pitchFamily="2" charset="2"/>
              </a:rPr>
              <a:t>  </a:t>
            </a:r>
            <a:r>
              <a:rPr lang="en-US" baseline="0" dirty="0" err="1" smtClean="0">
                <a:sym typeface="Wingdings" pitchFamily="2" charset="2"/>
              </a:rPr>
              <a:t>ArcGIS</a:t>
            </a:r>
            <a:r>
              <a:rPr lang="en-US" baseline="0" dirty="0" smtClean="0">
                <a:sym typeface="Wingdings" pitchFamily="2" charset="2"/>
              </a:rPr>
              <a:t> is probably the most common</a:t>
            </a:r>
          </a:p>
          <a:p>
            <a:pPr defTabSz="931774">
              <a:defRPr/>
            </a:pPr>
            <a:endParaRPr lang="en-US" baseline="0" dirty="0" smtClean="0">
              <a:sym typeface="Wingdings" pitchFamily="2" charset="2"/>
            </a:endParaRPr>
          </a:p>
          <a:p>
            <a:pPr defTabSz="931774">
              <a:defRPr/>
            </a:pPr>
            <a:r>
              <a:rPr lang="en-US" baseline="0" dirty="0" smtClean="0">
                <a:sym typeface="Wingdings" pitchFamily="2" charset="2"/>
              </a:rPr>
              <a:t>Others: </a:t>
            </a:r>
            <a:r>
              <a:rPr lang="en-US" baseline="0" dirty="0" err="1" smtClean="0">
                <a:sym typeface="Wingdings" pitchFamily="2" charset="2"/>
              </a:rPr>
              <a:t>TransCAD</a:t>
            </a:r>
            <a:r>
              <a:rPr lang="en-US" baseline="0" dirty="0" smtClean="0">
                <a:sym typeface="Wingdings" pitchFamily="2" charset="2"/>
              </a:rPr>
              <a:t>, MapInfo, </a:t>
            </a:r>
            <a:r>
              <a:rPr lang="en-US" baseline="0" dirty="0" err="1" smtClean="0">
                <a:sym typeface="Wingdings" pitchFamily="2" charset="2"/>
              </a:rPr>
              <a:t>AutoDesk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Microstation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Maptitude</a:t>
            </a:r>
            <a:endParaRPr lang="en-US" baseline="0" dirty="0" smtClean="0">
              <a:sym typeface="Wingdings" pitchFamily="2" charset="2"/>
            </a:endParaRPr>
          </a:p>
          <a:p>
            <a:pPr defTabSz="931774">
              <a:defRPr/>
            </a:pPr>
            <a:endParaRPr lang="en-US" baseline="0" dirty="0" smtClean="0">
              <a:sym typeface="Wingdings" pitchFamily="2" charset="2"/>
            </a:endParaRPr>
          </a:p>
          <a:p>
            <a:pPr defTabSz="931774">
              <a:defRPr/>
            </a:pPr>
            <a:r>
              <a:rPr lang="en-US" baseline="0" dirty="0" smtClean="0">
                <a:sym typeface="Wingdings" pitchFamily="2" charset="2"/>
              </a:rPr>
              <a:t>4-step modeling software/CAD software similar</a:t>
            </a:r>
          </a:p>
          <a:p>
            <a:pPr defTabSz="931774">
              <a:defRPr/>
            </a:pPr>
            <a:r>
              <a:rPr lang="en-US" baseline="0" dirty="0" smtClean="0">
                <a:sym typeface="Wingdings" pitchFamily="2" charset="2"/>
              </a:rPr>
              <a:t>	 need to integrate spatial and non-spatial</a:t>
            </a:r>
          </a:p>
          <a:p>
            <a:pPr defTabSz="931774">
              <a:defRPr/>
            </a:pPr>
            <a:r>
              <a:rPr lang="en-US" baseline="0" dirty="0" smtClean="0">
                <a:sym typeface="Wingdings" pitchFamily="2" charset="2"/>
              </a:rPr>
              <a:t>	 need to illustrate and analyze</a:t>
            </a: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“store, process, and manipulate geospatial data” </a:t>
            </a:r>
          </a:p>
          <a:p>
            <a:pPr defTabSz="931774">
              <a:defRPr/>
            </a:pPr>
            <a:r>
              <a:rPr lang="en-US" dirty="0" err="1" smtClean="0"/>
              <a:t>Worboys</a:t>
            </a:r>
            <a:r>
              <a:rPr lang="en-US" dirty="0" smtClean="0"/>
              <a:t>, M., &amp; </a:t>
            </a:r>
            <a:r>
              <a:rPr lang="en-US" dirty="0" err="1" smtClean="0"/>
              <a:t>Duckham</a:t>
            </a:r>
            <a:r>
              <a:rPr lang="en-US" dirty="0" smtClean="0"/>
              <a:t>, M. (2004). GIS: A computing perspective. Boca Raton, </a:t>
            </a:r>
            <a:r>
              <a:rPr lang="en-US" dirty="0" err="1" smtClean="0"/>
              <a:t>Fla</a:t>
            </a:r>
            <a:r>
              <a:rPr lang="en-US" dirty="0" smtClean="0"/>
              <a:t>: CRC Press.  Pg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31774">
              <a:defRPr/>
            </a:pPr>
            <a:r>
              <a:rPr lang="en-US" dirty="0" smtClean="0"/>
              <a:t>Many fields use GIS:</a:t>
            </a:r>
          </a:p>
          <a:p>
            <a:pPr defTabSz="931774">
              <a:defRPr/>
            </a:pPr>
            <a:r>
              <a:rPr lang="en-US" dirty="0" smtClean="0"/>
              <a:t>	public health</a:t>
            </a:r>
          </a:p>
          <a:p>
            <a:pPr defTabSz="931774">
              <a:defRPr/>
            </a:pPr>
            <a:r>
              <a:rPr lang="en-US" dirty="0" smtClean="0"/>
              <a:t>	wastewater</a:t>
            </a:r>
            <a:r>
              <a:rPr lang="en-US" baseline="0" dirty="0" smtClean="0"/>
              <a:t> treatment</a:t>
            </a:r>
          </a:p>
          <a:p>
            <a:pPr defTabSz="931774">
              <a:defRPr/>
            </a:pPr>
            <a:r>
              <a:rPr lang="en-US" baseline="0" dirty="0" smtClean="0"/>
              <a:t>	architects</a:t>
            </a:r>
          </a:p>
          <a:p>
            <a:pPr defTabSz="931774">
              <a:defRPr/>
            </a:pPr>
            <a:r>
              <a:rPr lang="en-US" baseline="0" dirty="0" smtClean="0"/>
              <a:t>	site/civil</a:t>
            </a:r>
          </a:p>
          <a:p>
            <a:pPr defTabSz="931774">
              <a:defRPr/>
            </a:pPr>
            <a:r>
              <a:rPr lang="en-US" baseline="0" dirty="0" smtClean="0"/>
              <a:t>	real estate</a:t>
            </a:r>
          </a:p>
          <a:p>
            <a:pPr defTabSz="931774">
              <a:defRPr/>
            </a:pPr>
            <a:r>
              <a:rPr lang="en-US" baseline="0" dirty="0" smtClean="0"/>
              <a:t>	police/fire</a:t>
            </a:r>
          </a:p>
          <a:p>
            <a:pPr defTabSz="931774">
              <a:defRPr/>
            </a:pPr>
            <a:r>
              <a:rPr lang="en-US" baseline="0" dirty="0" smtClean="0"/>
              <a:t>	</a:t>
            </a:r>
            <a:r>
              <a:rPr lang="en-US" baseline="0" dirty="0" err="1" smtClean="0"/>
              <a:t>rec</a:t>
            </a:r>
            <a:r>
              <a:rPr lang="en-US" baseline="0" dirty="0" smtClean="0"/>
              <a:t> department</a:t>
            </a:r>
          </a:p>
          <a:p>
            <a:pPr defTabSz="931774">
              <a:defRPr/>
            </a:pPr>
            <a:r>
              <a:rPr lang="en-US" baseline="0" dirty="0" smtClean="0"/>
              <a:t>	public works</a:t>
            </a:r>
          </a:p>
          <a:p>
            <a:pPr defTabSz="931774">
              <a:defRPr/>
            </a:pPr>
            <a:r>
              <a:rPr lang="en-US" baseline="0" dirty="0" smtClean="0"/>
              <a:t>	education</a:t>
            </a:r>
          </a:p>
          <a:p>
            <a:pPr defTabSz="931774">
              <a:defRPr/>
            </a:pPr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Clusters of diseases</a:t>
            </a:r>
          </a:p>
          <a:p>
            <a:pPr defTabSz="931774">
              <a:defRPr/>
            </a:pPr>
            <a:r>
              <a:rPr lang="en-US" baseline="0" dirty="0" smtClean="0"/>
              <a:t>Sewer inventories</a:t>
            </a:r>
          </a:p>
          <a:p>
            <a:pPr defTabSz="931774">
              <a:defRPr/>
            </a:pPr>
            <a:r>
              <a:rPr lang="en-US" baseline="0" dirty="0" smtClean="0"/>
              <a:t>School redistricting</a:t>
            </a: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Have you ever used Google maps?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Each layer is a different data set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Each type of spatial data is its own layer:</a:t>
            </a:r>
          </a:p>
          <a:p>
            <a:pPr defTabSz="931774">
              <a:defRPr/>
            </a:pPr>
            <a:r>
              <a:rPr lang="en-US" dirty="0" smtClean="0"/>
              <a:t>	municipal</a:t>
            </a:r>
            <a:r>
              <a:rPr lang="en-US" baseline="0" dirty="0" smtClean="0"/>
              <a:t> boundaries</a:t>
            </a:r>
          </a:p>
          <a:p>
            <a:pPr defTabSz="931774">
              <a:defRPr/>
            </a:pPr>
            <a:r>
              <a:rPr lang="en-US" baseline="0" dirty="0" smtClean="0"/>
              <a:t>	streets</a:t>
            </a:r>
          </a:p>
          <a:p>
            <a:pPr defTabSz="931774">
              <a:defRPr/>
            </a:pPr>
            <a:r>
              <a:rPr lang="en-US" baseline="0" dirty="0" smtClean="0"/>
              <a:t>	water bodies</a:t>
            </a:r>
          </a:p>
          <a:p>
            <a:pPr defTabSz="931774">
              <a:defRPr/>
            </a:pPr>
            <a:r>
              <a:rPr lang="en-US" baseline="0" dirty="0" smtClean="0"/>
              <a:t>	telephone poles</a:t>
            </a:r>
          </a:p>
          <a:p>
            <a:pPr defTabSz="931774">
              <a:defRPr/>
            </a:pPr>
            <a:r>
              <a:rPr lang="en-US" baseline="0" dirty="0" smtClean="0"/>
              <a:t>	bus stations</a:t>
            </a:r>
          </a:p>
          <a:p>
            <a:pPr defTabSz="931774">
              <a:defRPr/>
            </a:pPr>
            <a:r>
              <a:rPr lang="en-US" baseline="0" dirty="0" smtClean="0"/>
              <a:t>	sewer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Raster is faster.</a:t>
            </a:r>
          </a:p>
          <a:p>
            <a:pPr marL="0" lvl="3" defTabSz="931774">
              <a:defRPr/>
            </a:pPr>
            <a:r>
              <a:rPr lang="en-US" baseline="0" dirty="0" smtClean="0"/>
              <a:t>Vector is better.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graphics illustrate the two types well, since it can be hard to understand the difference between vector and raster</a:t>
            </a:r>
            <a:r>
              <a:rPr lang="en-US" baseline="0" dirty="0" smtClean="0"/>
              <a:t>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Vector: specific locations, precise boundaries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Raster:  location within a grid</a:t>
            </a:r>
          </a:p>
          <a:p>
            <a:r>
              <a:rPr lang="en-US" baseline="0" dirty="0" smtClean="0"/>
              <a:t>	density of the grid affects precision and file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transportation and logistics,</a:t>
            </a:r>
            <a:r>
              <a:rPr lang="en-US" baseline="0" dirty="0" smtClean="0"/>
              <a:t> we use raster for background images and grade calculations.</a:t>
            </a:r>
          </a:p>
          <a:p>
            <a:endParaRPr lang="en-US" baseline="0" dirty="0" smtClean="0"/>
          </a:p>
          <a:p>
            <a:r>
              <a:rPr lang="en-US" dirty="0" smtClean="0"/>
              <a:t>Raster: Satellite imagery, elevation, temperature.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transportation</a:t>
            </a:r>
            <a:r>
              <a:rPr lang="en-US" baseline="0" dirty="0" smtClean="0"/>
              <a:t> and logistics most of our data is vector data.  Street networks, depot locations, political boundaries, bus stops, bus routes, stop light locations, data count info, etc.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Vector:</a:t>
            </a:r>
            <a:r>
              <a:rPr lang="en-US" baseline="0" dirty="0" smtClean="0"/>
              <a:t> </a:t>
            </a:r>
            <a:r>
              <a:rPr lang="en-US" dirty="0" smtClean="0"/>
              <a:t>Street networks, political boundaries, depot locations.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5C58A-CB60-497A-9DCD-651F043507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41080" y="6583680"/>
            <a:ext cx="616688" cy="27432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24474-5C15-4394-B8ED-7761480FE8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/14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help.esri.com/arcgisdesktop/9.2/pdf/Network_Analyst_Tutori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 and Network Analyst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057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A. Goodchild</a:t>
            </a:r>
            <a:endParaRPr lang="en-US" sz="2800" dirty="0" smtClean="0"/>
          </a:p>
          <a:p>
            <a:r>
              <a:rPr lang="en-US" sz="2800" dirty="0" smtClean="0"/>
              <a:t>CEE 587</a:t>
            </a:r>
          </a:p>
          <a:p>
            <a:r>
              <a:rPr lang="en-US" sz="2800" dirty="0" smtClean="0"/>
              <a:t>25 </a:t>
            </a:r>
            <a:r>
              <a:rPr lang="en-US" sz="2800" dirty="0" smtClean="0"/>
              <a:t>April </a:t>
            </a:r>
            <a:r>
              <a:rPr lang="en-US" sz="2800" dirty="0" smtClean="0"/>
              <a:t>2011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Attribute (non-spatial) data is associated with spatial vector data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data 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4550" y="3200400"/>
            <a:ext cx="3263900" cy="3125788"/>
            <a:chOff x="3028" y="1248"/>
            <a:chExt cx="2056" cy="196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028" y="1252"/>
              <a:ext cx="2056" cy="1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216" y="1248"/>
              <a:ext cx="1489" cy="1969"/>
            </a:xfrm>
            <a:custGeom>
              <a:avLst/>
              <a:gdLst>
                <a:gd name="T0" fmla="*/ 1488 w 1489"/>
                <a:gd name="T1" fmla="*/ 0 h 1969"/>
                <a:gd name="T2" fmla="*/ 1476 w 1489"/>
                <a:gd name="T3" fmla="*/ 53 h 1969"/>
                <a:gd name="T4" fmla="*/ 1454 w 1489"/>
                <a:gd name="T5" fmla="*/ 101 h 1969"/>
                <a:gd name="T6" fmla="*/ 1442 w 1489"/>
                <a:gd name="T7" fmla="*/ 148 h 1969"/>
                <a:gd name="T8" fmla="*/ 1430 w 1489"/>
                <a:gd name="T9" fmla="*/ 195 h 1969"/>
                <a:gd name="T10" fmla="*/ 1408 w 1489"/>
                <a:gd name="T11" fmla="*/ 242 h 1969"/>
                <a:gd name="T12" fmla="*/ 1396 w 1489"/>
                <a:gd name="T13" fmla="*/ 289 h 1969"/>
                <a:gd name="T14" fmla="*/ 1385 w 1489"/>
                <a:gd name="T15" fmla="*/ 336 h 1969"/>
                <a:gd name="T16" fmla="*/ 1350 w 1489"/>
                <a:gd name="T17" fmla="*/ 368 h 1969"/>
                <a:gd name="T18" fmla="*/ 1315 w 1489"/>
                <a:gd name="T19" fmla="*/ 415 h 1969"/>
                <a:gd name="T20" fmla="*/ 1281 w 1489"/>
                <a:gd name="T21" fmla="*/ 462 h 1969"/>
                <a:gd name="T22" fmla="*/ 1247 w 1489"/>
                <a:gd name="T23" fmla="*/ 493 h 1969"/>
                <a:gd name="T24" fmla="*/ 1224 w 1489"/>
                <a:gd name="T25" fmla="*/ 540 h 1969"/>
                <a:gd name="T26" fmla="*/ 1202 w 1489"/>
                <a:gd name="T27" fmla="*/ 587 h 1969"/>
                <a:gd name="T28" fmla="*/ 1167 w 1489"/>
                <a:gd name="T29" fmla="*/ 619 h 1969"/>
                <a:gd name="T30" fmla="*/ 1144 w 1489"/>
                <a:gd name="T31" fmla="*/ 666 h 1969"/>
                <a:gd name="T32" fmla="*/ 1109 w 1489"/>
                <a:gd name="T33" fmla="*/ 697 h 1969"/>
                <a:gd name="T34" fmla="*/ 1075 w 1489"/>
                <a:gd name="T35" fmla="*/ 713 h 1969"/>
                <a:gd name="T36" fmla="*/ 1041 w 1489"/>
                <a:gd name="T37" fmla="*/ 744 h 1969"/>
                <a:gd name="T38" fmla="*/ 1007 w 1489"/>
                <a:gd name="T39" fmla="*/ 775 h 1969"/>
                <a:gd name="T40" fmla="*/ 972 w 1489"/>
                <a:gd name="T41" fmla="*/ 791 h 1969"/>
                <a:gd name="T42" fmla="*/ 938 w 1489"/>
                <a:gd name="T43" fmla="*/ 791 h 1969"/>
                <a:gd name="T44" fmla="*/ 904 w 1489"/>
                <a:gd name="T45" fmla="*/ 807 h 1969"/>
                <a:gd name="T46" fmla="*/ 869 w 1489"/>
                <a:gd name="T47" fmla="*/ 822 h 1969"/>
                <a:gd name="T48" fmla="*/ 835 w 1489"/>
                <a:gd name="T49" fmla="*/ 838 h 1969"/>
                <a:gd name="T50" fmla="*/ 801 w 1489"/>
                <a:gd name="T51" fmla="*/ 838 h 1969"/>
                <a:gd name="T52" fmla="*/ 766 w 1489"/>
                <a:gd name="T53" fmla="*/ 854 h 1969"/>
                <a:gd name="T54" fmla="*/ 732 w 1489"/>
                <a:gd name="T55" fmla="*/ 854 h 1969"/>
                <a:gd name="T56" fmla="*/ 698 w 1489"/>
                <a:gd name="T57" fmla="*/ 871 h 1969"/>
                <a:gd name="T58" fmla="*/ 664 w 1489"/>
                <a:gd name="T59" fmla="*/ 885 h 1969"/>
                <a:gd name="T60" fmla="*/ 629 w 1489"/>
                <a:gd name="T61" fmla="*/ 901 h 1969"/>
                <a:gd name="T62" fmla="*/ 595 w 1489"/>
                <a:gd name="T63" fmla="*/ 918 h 1969"/>
                <a:gd name="T64" fmla="*/ 561 w 1489"/>
                <a:gd name="T65" fmla="*/ 948 h 1969"/>
                <a:gd name="T66" fmla="*/ 526 w 1489"/>
                <a:gd name="T67" fmla="*/ 979 h 1969"/>
                <a:gd name="T68" fmla="*/ 492 w 1489"/>
                <a:gd name="T69" fmla="*/ 1012 h 1969"/>
                <a:gd name="T70" fmla="*/ 458 w 1489"/>
                <a:gd name="T71" fmla="*/ 1042 h 1969"/>
                <a:gd name="T72" fmla="*/ 446 w 1489"/>
                <a:gd name="T73" fmla="*/ 1089 h 1969"/>
                <a:gd name="T74" fmla="*/ 412 w 1489"/>
                <a:gd name="T75" fmla="*/ 1136 h 1969"/>
                <a:gd name="T76" fmla="*/ 389 w 1489"/>
                <a:gd name="T77" fmla="*/ 1183 h 1969"/>
                <a:gd name="T78" fmla="*/ 365 w 1489"/>
                <a:gd name="T79" fmla="*/ 1230 h 1969"/>
                <a:gd name="T80" fmla="*/ 343 w 1489"/>
                <a:gd name="T81" fmla="*/ 1277 h 1969"/>
                <a:gd name="T82" fmla="*/ 321 w 1489"/>
                <a:gd name="T83" fmla="*/ 1324 h 1969"/>
                <a:gd name="T84" fmla="*/ 285 w 1489"/>
                <a:gd name="T85" fmla="*/ 1357 h 1969"/>
                <a:gd name="T86" fmla="*/ 263 w 1489"/>
                <a:gd name="T87" fmla="*/ 1404 h 1969"/>
                <a:gd name="T88" fmla="*/ 228 w 1489"/>
                <a:gd name="T89" fmla="*/ 1435 h 1969"/>
                <a:gd name="T90" fmla="*/ 194 w 1489"/>
                <a:gd name="T91" fmla="*/ 1482 h 1969"/>
                <a:gd name="T92" fmla="*/ 160 w 1489"/>
                <a:gd name="T93" fmla="*/ 1512 h 1969"/>
                <a:gd name="T94" fmla="*/ 148 w 1489"/>
                <a:gd name="T95" fmla="*/ 1559 h 1969"/>
                <a:gd name="T96" fmla="*/ 137 w 1489"/>
                <a:gd name="T97" fmla="*/ 1606 h 1969"/>
                <a:gd name="T98" fmla="*/ 103 w 1489"/>
                <a:gd name="T99" fmla="*/ 1639 h 1969"/>
                <a:gd name="T100" fmla="*/ 91 w 1489"/>
                <a:gd name="T101" fmla="*/ 1686 h 1969"/>
                <a:gd name="T102" fmla="*/ 79 w 1489"/>
                <a:gd name="T103" fmla="*/ 1733 h 1969"/>
                <a:gd name="T104" fmla="*/ 57 w 1489"/>
                <a:gd name="T105" fmla="*/ 1780 h 1969"/>
                <a:gd name="T106" fmla="*/ 45 w 1489"/>
                <a:gd name="T107" fmla="*/ 1827 h 1969"/>
                <a:gd name="T108" fmla="*/ 22 w 1489"/>
                <a:gd name="T109" fmla="*/ 1874 h 1969"/>
                <a:gd name="T110" fmla="*/ 11 w 1489"/>
                <a:gd name="T111" fmla="*/ 1921 h 1969"/>
                <a:gd name="T112" fmla="*/ 0 w 1489"/>
                <a:gd name="T113" fmla="*/ 1968 h 19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9"/>
                <a:gd name="T172" fmla="*/ 0 h 1969"/>
                <a:gd name="T173" fmla="*/ 1489 w 1489"/>
                <a:gd name="T174" fmla="*/ 1969 h 19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9" h="1969">
                  <a:moveTo>
                    <a:pt x="1488" y="0"/>
                  </a:moveTo>
                  <a:lnTo>
                    <a:pt x="1476" y="53"/>
                  </a:lnTo>
                  <a:lnTo>
                    <a:pt x="1454" y="101"/>
                  </a:lnTo>
                  <a:lnTo>
                    <a:pt x="1442" y="148"/>
                  </a:lnTo>
                  <a:lnTo>
                    <a:pt x="1430" y="195"/>
                  </a:lnTo>
                  <a:lnTo>
                    <a:pt x="1408" y="242"/>
                  </a:lnTo>
                  <a:lnTo>
                    <a:pt x="1396" y="289"/>
                  </a:lnTo>
                  <a:lnTo>
                    <a:pt x="1385" y="336"/>
                  </a:lnTo>
                  <a:lnTo>
                    <a:pt x="1350" y="368"/>
                  </a:lnTo>
                  <a:lnTo>
                    <a:pt x="1315" y="415"/>
                  </a:lnTo>
                  <a:lnTo>
                    <a:pt x="1281" y="462"/>
                  </a:lnTo>
                  <a:lnTo>
                    <a:pt x="1247" y="493"/>
                  </a:lnTo>
                  <a:lnTo>
                    <a:pt x="1224" y="540"/>
                  </a:lnTo>
                  <a:lnTo>
                    <a:pt x="1202" y="587"/>
                  </a:lnTo>
                  <a:lnTo>
                    <a:pt x="1167" y="619"/>
                  </a:lnTo>
                  <a:lnTo>
                    <a:pt x="1144" y="666"/>
                  </a:lnTo>
                  <a:lnTo>
                    <a:pt x="1109" y="697"/>
                  </a:lnTo>
                  <a:lnTo>
                    <a:pt x="1075" y="713"/>
                  </a:lnTo>
                  <a:lnTo>
                    <a:pt x="1041" y="744"/>
                  </a:lnTo>
                  <a:lnTo>
                    <a:pt x="1007" y="775"/>
                  </a:lnTo>
                  <a:lnTo>
                    <a:pt x="972" y="791"/>
                  </a:lnTo>
                  <a:lnTo>
                    <a:pt x="938" y="791"/>
                  </a:lnTo>
                  <a:lnTo>
                    <a:pt x="904" y="807"/>
                  </a:lnTo>
                  <a:lnTo>
                    <a:pt x="869" y="822"/>
                  </a:lnTo>
                  <a:lnTo>
                    <a:pt x="835" y="838"/>
                  </a:lnTo>
                  <a:lnTo>
                    <a:pt x="801" y="838"/>
                  </a:lnTo>
                  <a:lnTo>
                    <a:pt x="766" y="854"/>
                  </a:lnTo>
                  <a:lnTo>
                    <a:pt x="732" y="854"/>
                  </a:lnTo>
                  <a:lnTo>
                    <a:pt x="698" y="871"/>
                  </a:lnTo>
                  <a:lnTo>
                    <a:pt x="664" y="885"/>
                  </a:lnTo>
                  <a:lnTo>
                    <a:pt x="629" y="901"/>
                  </a:lnTo>
                  <a:lnTo>
                    <a:pt x="595" y="918"/>
                  </a:lnTo>
                  <a:lnTo>
                    <a:pt x="561" y="948"/>
                  </a:lnTo>
                  <a:lnTo>
                    <a:pt x="526" y="979"/>
                  </a:lnTo>
                  <a:lnTo>
                    <a:pt x="492" y="1012"/>
                  </a:lnTo>
                  <a:lnTo>
                    <a:pt x="458" y="1042"/>
                  </a:lnTo>
                  <a:lnTo>
                    <a:pt x="446" y="1089"/>
                  </a:lnTo>
                  <a:lnTo>
                    <a:pt x="412" y="1136"/>
                  </a:lnTo>
                  <a:lnTo>
                    <a:pt x="389" y="1183"/>
                  </a:lnTo>
                  <a:lnTo>
                    <a:pt x="365" y="1230"/>
                  </a:lnTo>
                  <a:lnTo>
                    <a:pt x="343" y="1277"/>
                  </a:lnTo>
                  <a:lnTo>
                    <a:pt x="321" y="1324"/>
                  </a:lnTo>
                  <a:lnTo>
                    <a:pt x="285" y="1357"/>
                  </a:lnTo>
                  <a:lnTo>
                    <a:pt x="263" y="1404"/>
                  </a:lnTo>
                  <a:lnTo>
                    <a:pt x="228" y="1435"/>
                  </a:lnTo>
                  <a:lnTo>
                    <a:pt x="194" y="1482"/>
                  </a:lnTo>
                  <a:lnTo>
                    <a:pt x="160" y="1512"/>
                  </a:lnTo>
                  <a:lnTo>
                    <a:pt x="148" y="1559"/>
                  </a:lnTo>
                  <a:lnTo>
                    <a:pt x="137" y="1606"/>
                  </a:lnTo>
                  <a:lnTo>
                    <a:pt x="103" y="1639"/>
                  </a:lnTo>
                  <a:lnTo>
                    <a:pt x="91" y="1686"/>
                  </a:lnTo>
                  <a:lnTo>
                    <a:pt x="79" y="1733"/>
                  </a:lnTo>
                  <a:lnTo>
                    <a:pt x="57" y="1780"/>
                  </a:lnTo>
                  <a:lnTo>
                    <a:pt x="45" y="1827"/>
                  </a:lnTo>
                  <a:lnTo>
                    <a:pt x="22" y="1874"/>
                  </a:lnTo>
                  <a:lnTo>
                    <a:pt x="11" y="1921"/>
                  </a:lnTo>
                  <a:lnTo>
                    <a:pt x="0" y="19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564" y="2404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64" y="1588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81" y="1344"/>
              <a:ext cx="204" cy="252"/>
            </a:xfrm>
            <a:custGeom>
              <a:avLst/>
              <a:gdLst>
                <a:gd name="T0" fmla="*/ 19 w 204"/>
                <a:gd name="T1" fmla="*/ 0 h 252"/>
                <a:gd name="T2" fmla="*/ 0 w 204"/>
                <a:gd name="T3" fmla="*/ 29 h 252"/>
                <a:gd name="T4" fmla="*/ 9 w 204"/>
                <a:gd name="T5" fmla="*/ 58 h 252"/>
                <a:gd name="T6" fmla="*/ 29 w 204"/>
                <a:gd name="T7" fmla="*/ 87 h 252"/>
                <a:gd name="T8" fmla="*/ 38 w 204"/>
                <a:gd name="T9" fmla="*/ 116 h 252"/>
                <a:gd name="T10" fmla="*/ 58 w 204"/>
                <a:gd name="T11" fmla="*/ 145 h 252"/>
                <a:gd name="T12" fmla="*/ 77 w 204"/>
                <a:gd name="T13" fmla="*/ 174 h 252"/>
                <a:gd name="T14" fmla="*/ 106 w 204"/>
                <a:gd name="T15" fmla="*/ 203 h 252"/>
                <a:gd name="T16" fmla="*/ 125 w 204"/>
                <a:gd name="T17" fmla="*/ 232 h 252"/>
                <a:gd name="T18" fmla="*/ 154 w 204"/>
                <a:gd name="T19" fmla="*/ 242 h 252"/>
                <a:gd name="T20" fmla="*/ 184 w 204"/>
                <a:gd name="T21" fmla="*/ 251 h 252"/>
                <a:gd name="T22" fmla="*/ 193 w 204"/>
                <a:gd name="T23" fmla="*/ 222 h 252"/>
                <a:gd name="T24" fmla="*/ 193 w 204"/>
                <a:gd name="T25" fmla="*/ 193 h 252"/>
                <a:gd name="T26" fmla="*/ 203 w 204"/>
                <a:gd name="T27" fmla="*/ 164 h 252"/>
                <a:gd name="T28" fmla="*/ 203 w 204"/>
                <a:gd name="T29" fmla="*/ 135 h 252"/>
                <a:gd name="T30" fmla="*/ 203 w 204"/>
                <a:gd name="T31" fmla="*/ 106 h 252"/>
                <a:gd name="T32" fmla="*/ 184 w 204"/>
                <a:gd name="T33" fmla="*/ 77 h 252"/>
                <a:gd name="T34" fmla="*/ 154 w 204"/>
                <a:gd name="T35" fmla="*/ 58 h 252"/>
                <a:gd name="T36" fmla="*/ 145 w 204"/>
                <a:gd name="T37" fmla="*/ 29 h 252"/>
                <a:gd name="T38" fmla="*/ 116 w 204"/>
                <a:gd name="T39" fmla="*/ 19 h 252"/>
                <a:gd name="T40" fmla="*/ 87 w 204"/>
                <a:gd name="T41" fmla="*/ 9 h 252"/>
                <a:gd name="T42" fmla="*/ 58 w 204"/>
                <a:gd name="T43" fmla="*/ 9 h 252"/>
                <a:gd name="T44" fmla="*/ 29 w 204"/>
                <a:gd name="T45" fmla="*/ 0 h 252"/>
                <a:gd name="T46" fmla="*/ 19 w 204"/>
                <a:gd name="T47" fmla="*/ 0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4"/>
                <a:gd name="T73" fmla="*/ 0 h 252"/>
                <a:gd name="T74" fmla="*/ 204 w 204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4" h="252">
                  <a:moveTo>
                    <a:pt x="19" y="0"/>
                  </a:moveTo>
                  <a:lnTo>
                    <a:pt x="0" y="29"/>
                  </a:lnTo>
                  <a:lnTo>
                    <a:pt x="9" y="58"/>
                  </a:lnTo>
                  <a:lnTo>
                    <a:pt x="29" y="87"/>
                  </a:lnTo>
                  <a:lnTo>
                    <a:pt x="38" y="116"/>
                  </a:lnTo>
                  <a:lnTo>
                    <a:pt x="58" y="145"/>
                  </a:lnTo>
                  <a:lnTo>
                    <a:pt x="77" y="174"/>
                  </a:lnTo>
                  <a:lnTo>
                    <a:pt x="106" y="203"/>
                  </a:lnTo>
                  <a:lnTo>
                    <a:pt x="125" y="232"/>
                  </a:lnTo>
                  <a:lnTo>
                    <a:pt x="154" y="242"/>
                  </a:lnTo>
                  <a:lnTo>
                    <a:pt x="184" y="251"/>
                  </a:lnTo>
                  <a:lnTo>
                    <a:pt x="193" y="222"/>
                  </a:lnTo>
                  <a:lnTo>
                    <a:pt x="193" y="193"/>
                  </a:lnTo>
                  <a:lnTo>
                    <a:pt x="203" y="164"/>
                  </a:lnTo>
                  <a:lnTo>
                    <a:pt x="203" y="135"/>
                  </a:lnTo>
                  <a:lnTo>
                    <a:pt x="203" y="106"/>
                  </a:lnTo>
                  <a:lnTo>
                    <a:pt x="184" y="77"/>
                  </a:lnTo>
                  <a:lnTo>
                    <a:pt x="154" y="58"/>
                  </a:lnTo>
                  <a:lnTo>
                    <a:pt x="145" y="29"/>
                  </a:lnTo>
                  <a:lnTo>
                    <a:pt x="116" y="19"/>
                  </a:lnTo>
                  <a:lnTo>
                    <a:pt x="87" y="9"/>
                  </a:lnTo>
                  <a:lnTo>
                    <a:pt x="58" y="9"/>
                  </a:lnTo>
                  <a:lnTo>
                    <a:pt x="29" y="0"/>
                  </a:lnTo>
                  <a:lnTo>
                    <a:pt x="1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803" y="2253"/>
              <a:ext cx="408" cy="272"/>
            </a:xfrm>
            <a:custGeom>
              <a:avLst/>
              <a:gdLst>
                <a:gd name="T0" fmla="*/ 181 w 408"/>
                <a:gd name="T1" fmla="*/ 3 h 272"/>
                <a:gd name="T2" fmla="*/ 145 w 408"/>
                <a:gd name="T3" fmla="*/ 20 h 272"/>
                <a:gd name="T4" fmla="*/ 116 w 408"/>
                <a:gd name="T5" fmla="*/ 20 h 272"/>
                <a:gd name="T6" fmla="*/ 87 w 408"/>
                <a:gd name="T7" fmla="*/ 29 h 272"/>
                <a:gd name="T8" fmla="*/ 58 w 408"/>
                <a:gd name="T9" fmla="*/ 49 h 272"/>
                <a:gd name="T10" fmla="*/ 39 w 408"/>
                <a:gd name="T11" fmla="*/ 78 h 272"/>
                <a:gd name="T12" fmla="*/ 29 w 408"/>
                <a:gd name="T13" fmla="*/ 107 h 272"/>
                <a:gd name="T14" fmla="*/ 20 w 408"/>
                <a:gd name="T15" fmla="*/ 136 h 272"/>
                <a:gd name="T16" fmla="*/ 10 w 408"/>
                <a:gd name="T17" fmla="*/ 165 h 272"/>
                <a:gd name="T18" fmla="*/ 10 w 408"/>
                <a:gd name="T19" fmla="*/ 194 h 272"/>
                <a:gd name="T20" fmla="*/ 0 w 408"/>
                <a:gd name="T21" fmla="*/ 223 h 272"/>
                <a:gd name="T22" fmla="*/ 0 w 408"/>
                <a:gd name="T23" fmla="*/ 252 h 272"/>
                <a:gd name="T24" fmla="*/ 29 w 408"/>
                <a:gd name="T25" fmla="*/ 262 h 272"/>
                <a:gd name="T26" fmla="*/ 58 w 408"/>
                <a:gd name="T27" fmla="*/ 262 h 272"/>
                <a:gd name="T28" fmla="*/ 87 w 408"/>
                <a:gd name="T29" fmla="*/ 271 h 272"/>
                <a:gd name="T30" fmla="*/ 116 w 408"/>
                <a:gd name="T31" fmla="*/ 271 h 272"/>
                <a:gd name="T32" fmla="*/ 155 w 408"/>
                <a:gd name="T33" fmla="*/ 271 h 272"/>
                <a:gd name="T34" fmla="*/ 184 w 408"/>
                <a:gd name="T35" fmla="*/ 271 h 272"/>
                <a:gd name="T36" fmla="*/ 213 w 408"/>
                <a:gd name="T37" fmla="*/ 271 h 272"/>
                <a:gd name="T38" fmla="*/ 242 w 408"/>
                <a:gd name="T39" fmla="*/ 271 h 272"/>
                <a:gd name="T40" fmla="*/ 271 w 408"/>
                <a:gd name="T41" fmla="*/ 271 h 272"/>
                <a:gd name="T42" fmla="*/ 300 w 408"/>
                <a:gd name="T43" fmla="*/ 271 h 272"/>
                <a:gd name="T44" fmla="*/ 329 w 408"/>
                <a:gd name="T45" fmla="*/ 271 h 272"/>
                <a:gd name="T46" fmla="*/ 358 w 408"/>
                <a:gd name="T47" fmla="*/ 271 h 272"/>
                <a:gd name="T48" fmla="*/ 387 w 408"/>
                <a:gd name="T49" fmla="*/ 252 h 272"/>
                <a:gd name="T50" fmla="*/ 397 w 408"/>
                <a:gd name="T51" fmla="*/ 223 h 272"/>
                <a:gd name="T52" fmla="*/ 407 w 408"/>
                <a:gd name="T53" fmla="*/ 194 h 272"/>
                <a:gd name="T54" fmla="*/ 407 w 408"/>
                <a:gd name="T55" fmla="*/ 165 h 272"/>
                <a:gd name="T56" fmla="*/ 407 w 408"/>
                <a:gd name="T57" fmla="*/ 136 h 272"/>
                <a:gd name="T58" fmla="*/ 407 w 408"/>
                <a:gd name="T59" fmla="*/ 107 h 272"/>
                <a:gd name="T60" fmla="*/ 387 w 408"/>
                <a:gd name="T61" fmla="*/ 78 h 272"/>
                <a:gd name="T62" fmla="*/ 358 w 408"/>
                <a:gd name="T63" fmla="*/ 49 h 272"/>
                <a:gd name="T64" fmla="*/ 329 w 408"/>
                <a:gd name="T65" fmla="*/ 39 h 272"/>
                <a:gd name="T66" fmla="*/ 300 w 408"/>
                <a:gd name="T67" fmla="*/ 29 h 272"/>
                <a:gd name="T68" fmla="*/ 271 w 408"/>
                <a:gd name="T69" fmla="*/ 29 h 272"/>
                <a:gd name="T70" fmla="*/ 242 w 408"/>
                <a:gd name="T71" fmla="*/ 20 h 272"/>
                <a:gd name="T72" fmla="*/ 213 w 408"/>
                <a:gd name="T73" fmla="*/ 10 h 272"/>
                <a:gd name="T74" fmla="*/ 184 w 408"/>
                <a:gd name="T75" fmla="*/ 0 h 272"/>
                <a:gd name="T76" fmla="*/ 181 w 408"/>
                <a:gd name="T77" fmla="*/ 3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8"/>
                <a:gd name="T118" fmla="*/ 0 h 272"/>
                <a:gd name="T119" fmla="*/ 408 w 408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8" h="272">
                  <a:moveTo>
                    <a:pt x="181" y="3"/>
                  </a:moveTo>
                  <a:lnTo>
                    <a:pt x="145" y="20"/>
                  </a:lnTo>
                  <a:lnTo>
                    <a:pt x="116" y="20"/>
                  </a:lnTo>
                  <a:lnTo>
                    <a:pt x="87" y="29"/>
                  </a:lnTo>
                  <a:lnTo>
                    <a:pt x="58" y="49"/>
                  </a:lnTo>
                  <a:lnTo>
                    <a:pt x="39" y="78"/>
                  </a:lnTo>
                  <a:lnTo>
                    <a:pt x="29" y="107"/>
                  </a:lnTo>
                  <a:lnTo>
                    <a:pt x="20" y="136"/>
                  </a:lnTo>
                  <a:lnTo>
                    <a:pt x="10" y="165"/>
                  </a:lnTo>
                  <a:lnTo>
                    <a:pt x="10" y="194"/>
                  </a:lnTo>
                  <a:lnTo>
                    <a:pt x="0" y="223"/>
                  </a:lnTo>
                  <a:lnTo>
                    <a:pt x="0" y="252"/>
                  </a:lnTo>
                  <a:lnTo>
                    <a:pt x="29" y="262"/>
                  </a:lnTo>
                  <a:lnTo>
                    <a:pt x="58" y="262"/>
                  </a:lnTo>
                  <a:lnTo>
                    <a:pt x="87" y="271"/>
                  </a:lnTo>
                  <a:lnTo>
                    <a:pt x="116" y="271"/>
                  </a:lnTo>
                  <a:lnTo>
                    <a:pt x="155" y="271"/>
                  </a:lnTo>
                  <a:lnTo>
                    <a:pt x="184" y="271"/>
                  </a:lnTo>
                  <a:lnTo>
                    <a:pt x="213" y="271"/>
                  </a:lnTo>
                  <a:lnTo>
                    <a:pt x="242" y="271"/>
                  </a:lnTo>
                  <a:lnTo>
                    <a:pt x="271" y="271"/>
                  </a:lnTo>
                  <a:lnTo>
                    <a:pt x="300" y="271"/>
                  </a:lnTo>
                  <a:lnTo>
                    <a:pt x="329" y="271"/>
                  </a:lnTo>
                  <a:lnTo>
                    <a:pt x="358" y="271"/>
                  </a:lnTo>
                  <a:lnTo>
                    <a:pt x="387" y="252"/>
                  </a:lnTo>
                  <a:lnTo>
                    <a:pt x="397" y="223"/>
                  </a:lnTo>
                  <a:lnTo>
                    <a:pt x="407" y="194"/>
                  </a:lnTo>
                  <a:lnTo>
                    <a:pt x="407" y="165"/>
                  </a:lnTo>
                  <a:lnTo>
                    <a:pt x="407" y="136"/>
                  </a:lnTo>
                  <a:lnTo>
                    <a:pt x="407" y="107"/>
                  </a:lnTo>
                  <a:lnTo>
                    <a:pt x="387" y="78"/>
                  </a:lnTo>
                  <a:lnTo>
                    <a:pt x="358" y="49"/>
                  </a:lnTo>
                  <a:lnTo>
                    <a:pt x="329" y="39"/>
                  </a:lnTo>
                  <a:lnTo>
                    <a:pt x="300" y="29"/>
                  </a:lnTo>
                  <a:lnTo>
                    <a:pt x="271" y="29"/>
                  </a:lnTo>
                  <a:lnTo>
                    <a:pt x="242" y="20"/>
                  </a:lnTo>
                  <a:lnTo>
                    <a:pt x="213" y="10"/>
                  </a:lnTo>
                  <a:lnTo>
                    <a:pt x="184" y="0"/>
                  </a:lnTo>
                  <a:lnTo>
                    <a:pt x="181" y="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724400" y="3189374"/>
          <a:ext cx="3657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914400"/>
                <a:gridCol w="1371600"/>
                <a:gridCol w="8382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Owner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</a:t>
                      </a:r>
                      <a:r>
                        <a:rPr lang="en-US" sz="1600" baseline="0" dirty="0" smtClean="0"/>
                        <a:t>  of Orders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GMC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Dr. </a:t>
                      </a:r>
                      <a:r>
                        <a:rPr lang="en-US" sz="1600" dirty="0" err="1" smtClean="0"/>
                        <a:t>Goodchild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Dr. Wang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103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TDF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Dr. Chen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GreenRd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Dr. </a:t>
                      </a:r>
                      <a:r>
                        <a:rPr lang="en-US" sz="1600" dirty="0" err="1" smtClean="0"/>
                        <a:t>Muench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marL="81439" marR="81439" marT="40719" marB="40719"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919538" y="3740237"/>
            <a:ext cx="804862" cy="287337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20976" y="5092787"/>
            <a:ext cx="2003424" cy="230187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1"/>
          <p:cNvSpPr>
            <a:spLocks/>
          </p:cNvSpPr>
          <p:nvPr/>
        </p:nvSpPr>
        <p:spPr bwMode="auto">
          <a:xfrm>
            <a:off x="2362216" y="3494174"/>
            <a:ext cx="398446" cy="533402"/>
          </a:xfrm>
          <a:custGeom>
            <a:avLst/>
            <a:gdLst>
              <a:gd name="T0" fmla="*/ 19 w 204"/>
              <a:gd name="T1" fmla="*/ 0 h 252"/>
              <a:gd name="T2" fmla="*/ 0 w 204"/>
              <a:gd name="T3" fmla="*/ 29 h 252"/>
              <a:gd name="T4" fmla="*/ 9 w 204"/>
              <a:gd name="T5" fmla="*/ 58 h 252"/>
              <a:gd name="T6" fmla="*/ 29 w 204"/>
              <a:gd name="T7" fmla="*/ 87 h 252"/>
              <a:gd name="T8" fmla="*/ 38 w 204"/>
              <a:gd name="T9" fmla="*/ 116 h 252"/>
              <a:gd name="T10" fmla="*/ 58 w 204"/>
              <a:gd name="T11" fmla="*/ 145 h 252"/>
              <a:gd name="T12" fmla="*/ 77 w 204"/>
              <a:gd name="T13" fmla="*/ 174 h 252"/>
              <a:gd name="T14" fmla="*/ 106 w 204"/>
              <a:gd name="T15" fmla="*/ 203 h 252"/>
              <a:gd name="T16" fmla="*/ 125 w 204"/>
              <a:gd name="T17" fmla="*/ 232 h 252"/>
              <a:gd name="T18" fmla="*/ 154 w 204"/>
              <a:gd name="T19" fmla="*/ 242 h 252"/>
              <a:gd name="T20" fmla="*/ 184 w 204"/>
              <a:gd name="T21" fmla="*/ 251 h 252"/>
              <a:gd name="T22" fmla="*/ 193 w 204"/>
              <a:gd name="T23" fmla="*/ 222 h 252"/>
              <a:gd name="T24" fmla="*/ 193 w 204"/>
              <a:gd name="T25" fmla="*/ 193 h 252"/>
              <a:gd name="T26" fmla="*/ 203 w 204"/>
              <a:gd name="T27" fmla="*/ 164 h 252"/>
              <a:gd name="T28" fmla="*/ 203 w 204"/>
              <a:gd name="T29" fmla="*/ 135 h 252"/>
              <a:gd name="T30" fmla="*/ 203 w 204"/>
              <a:gd name="T31" fmla="*/ 106 h 252"/>
              <a:gd name="T32" fmla="*/ 184 w 204"/>
              <a:gd name="T33" fmla="*/ 77 h 252"/>
              <a:gd name="T34" fmla="*/ 154 w 204"/>
              <a:gd name="T35" fmla="*/ 58 h 252"/>
              <a:gd name="T36" fmla="*/ 145 w 204"/>
              <a:gd name="T37" fmla="*/ 29 h 252"/>
              <a:gd name="T38" fmla="*/ 116 w 204"/>
              <a:gd name="T39" fmla="*/ 19 h 252"/>
              <a:gd name="T40" fmla="*/ 87 w 204"/>
              <a:gd name="T41" fmla="*/ 9 h 252"/>
              <a:gd name="T42" fmla="*/ 58 w 204"/>
              <a:gd name="T43" fmla="*/ 9 h 252"/>
              <a:gd name="T44" fmla="*/ 29 w 204"/>
              <a:gd name="T45" fmla="*/ 0 h 252"/>
              <a:gd name="T46" fmla="*/ 19 w 204"/>
              <a:gd name="T47" fmla="*/ 0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4"/>
              <a:gd name="T73" fmla="*/ 0 h 252"/>
              <a:gd name="T74" fmla="*/ 204 w 204"/>
              <a:gd name="T75" fmla="*/ 252 h 252"/>
              <a:gd name="connsiteX0" fmla="*/ 931 w 9951"/>
              <a:gd name="connsiteY0" fmla="*/ 0 h 9960"/>
              <a:gd name="connsiteX1" fmla="*/ 0 w 9951"/>
              <a:gd name="connsiteY1" fmla="*/ 1151 h 9960"/>
              <a:gd name="connsiteX2" fmla="*/ 441 w 9951"/>
              <a:gd name="connsiteY2" fmla="*/ 2302 h 9960"/>
              <a:gd name="connsiteX3" fmla="*/ 1422 w 9951"/>
              <a:gd name="connsiteY3" fmla="*/ 3452 h 9960"/>
              <a:gd name="connsiteX4" fmla="*/ 1863 w 9951"/>
              <a:gd name="connsiteY4" fmla="*/ 4603 h 9960"/>
              <a:gd name="connsiteX5" fmla="*/ 2843 w 9951"/>
              <a:gd name="connsiteY5" fmla="*/ 5754 h 9960"/>
              <a:gd name="connsiteX6" fmla="*/ 3775 w 9951"/>
              <a:gd name="connsiteY6" fmla="*/ 6905 h 9960"/>
              <a:gd name="connsiteX7" fmla="*/ 5196 w 9951"/>
              <a:gd name="connsiteY7" fmla="*/ 8056 h 9960"/>
              <a:gd name="connsiteX8" fmla="*/ 6127 w 9951"/>
              <a:gd name="connsiteY8" fmla="*/ 9206 h 9960"/>
              <a:gd name="connsiteX9" fmla="*/ 7549 w 9951"/>
              <a:gd name="connsiteY9" fmla="*/ 9603 h 9960"/>
              <a:gd name="connsiteX10" fmla="*/ 9020 w 9951"/>
              <a:gd name="connsiteY10" fmla="*/ 9960 h 9960"/>
              <a:gd name="connsiteX11" fmla="*/ 9461 w 9951"/>
              <a:gd name="connsiteY11" fmla="*/ 8810 h 9960"/>
              <a:gd name="connsiteX12" fmla="*/ 9461 w 9951"/>
              <a:gd name="connsiteY12" fmla="*/ 7659 h 9960"/>
              <a:gd name="connsiteX13" fmla="*/ 9951 w 9951"/>
              <a:gd name="connsiteY13" fmla="*/ 6508 h 9960"/>
              <a:gd name="connsiteX14" fmla="*/ 9951 w 9951"/>
              <a:gd name="connsiteY14" fmla="*/ 5357 h 9960"/>
              <a:gd name="connsiteX15" fmla="*/ 9951 w 9951"/>
              <a:gd name="connsiteY15" fmla="*/ 4206 h 9960"/>
              <a:gd name="connsiteX16" fmla="*/ 9020 w 9951"/>
              <a:gd name="connsiteY16" fmla="*/ 3056 h 9960"/>
              <a:gd name="connsiteX17" fmla="*/ 7108 w 9951"/>
              <a:gd name="connsiteY17" fmla="*/ 1151 h 9960"/>
              <a:gd name="connsiteX18" fmla="*/ 5686 w 9951"/>
              <a:gd name="connsiteY18" fmla="*/ 754 h 9960"/>
              <a:gd name="connsiteX19" fmla="*/ 4265 w 9951"/>
              <a:gd name="connsiteY19" fmla="*/ 357 h 9960"/>
              <a:gd name="connsiteX20" fmla="*/ 2843 w 9951"/>
              <a:gd name="connsiteY20" fmla="*/ 357 h 9960"/>
              <a:gd name="connsiteX21" fmla="*/ 1422 w 9951"/>
              <a:gd name="connsiteY21" fmla="*/ 0 h 9960"/>
              <a:gd name="connsiteX22" fmla="*/ 931 w 9951"/>
              <a:gd name="connsiteY22" fmla="*/ 0 h 9960"/>
              <a:gd name="connsiteX0" fmla="*/ 936 w 10000"/>
              <a:gd name="connsiteY0" fmla="*/ 0 h 10000"/>
              <a:gd name="connsiteX1" fmla="*/ 0 w 10000"/>
              <a:gd name="connsiteY1" fmla="*/ 1156 h 10000"/>
              <a:gd name="connsiteX2" fmla="*/ 443 w 10000"/>
              <a:gd name="connsiteY2" fmla="*/ 2311 h 10000"/>
              <a:gd name="connsiteX3" fmla="*/ 1429 w 10000"/>
              <a:gd name="connsiteY3" fmla="*/ 3466 h 10000"/>
              <a:gd name="connsiteX4" fmla="*/ 1872 w 10000"/>
              <a:gd name="connsiteY4" fmla="*/ 4621 h 10000"/>
              <a:gd name="connsiteX5" fmla="*/ 2857 w 10000"/>
              <a:gd name="connsiteY5" fmla="*/ 5777 h 10000"/>
              <a:gd name="connsiteX6" fmla="*/ 3794 w 10000"/>
              <a:gd name="connsiteY6" fmla="*/ 6933 h 10000"/>
              <a:gd name="connsiteX7" fmla="*/ 5222 w 10000"/>
              <a:gd name="connsiteY7" fmla="*/ 8088 h 10000"/>
              <a:gd name="connsiteX8" fmla="*/ 6157 w 10000"/>
              <a:gd name="connsiteY8" fmla="*/ 9243 h 10000"/>
              <a:gd name="connsiteX9" fmla="*/ 7586 w 10000"/>
              <a:gd name="connsiteY9" fmla="*/ 9642 h 10000"/>
              <a:gd name="connsiteX10" fmla="*/ 9064 w 10000"/>
              <a:gd name="connsiteY10" fmla="*/ 10000 h 10000"/>
              <a:gd name="connsiteX11" fmla="*/ 9508 w 10000"/>
              <a:gd name="connsiteY11" fmla="*/ 8845 h 10000"/>
              <a:gd name="connsiteX12" fmla="*/ 9508 w 10000"/>
              <a:gd name="connsiteY12" fmla="*/ 7690 h 10000"/>
              <a:gd name="connsiteX13" fmla="*/ 10000 w 10000"/>
              <a:gd name="connsiteY13" fmla="*/ 6534 h 10000"/>
              <a:gd name="connsiteX14" fmla="*/ 10000 w 10000"/>
              <a:gd name="connsiteY14" fmla="*/ 5379 h 10000"/>
              <a:gd name="connsiteX15" fmla="*/ 10000 w 10000"/>
              <a:gd name="connsiteY15" fmla="*/ 4223 h 10000"/>
              <a:gd name="connsiteX16" fmla="*/ 7143 w 10000"/>
              <a:gd name="connsiteY16" fmla="*/ 1156 h 10000"/>
              <a:gd name="connsiteX17" fmla="*/ 5714 w 10000"/>
              <a:gd name="connsiteY17" fmla="*/ 757 h 10000"/>
              <a:gd name="connsiteX18" fmla="*/ 4286 w 10000"/>
              <a:gd name="connsiteY18" fmla="*/ 358 h 10000"/>
              <a:gd name="connsiteX19" fmla="*/ 2857 w 10000"/>
              <a:gd name="connsiteY19" fmla="*/ 358 h 10000"/>
              <a:gd name="connsiteX20" fmla="*/ 1429 w 10000"/>
              <a:gd name="connsiteY20" fmla="*/ 0 h 10000"/>
              <a:gd name="connsiteX21" fmla="*/ 936 w 10000"/>
              <a:gd name="connsiteY21" fmla="*/ 0 h 10000"/>
              <a:gd name="connsiteX0" fmla="*/ 936 w 10000"/>
              <a:gd name="connsiteY0" fmla="*/ 0 h 10000"/>
              <a:gd name="connsiteX1" fmla="*/ 0 w 10000"/>
              <a:gd name="connsiteY1" fmla="*/ 1156 h 10000"/>
              <a:gd name="connsiteX2" fmla="*/ 443 w 10000"/>
              <a:gd name="connsiteY2" fmla="*/ 2311 h 10000"/>
              <a:gd name="connsiteX3" fmla="*/ 1429 w 10000"/>
              <a:gd name="connsiteY3" fmla="*/ 3466 h 10000"/>
              <a:gd name="connsiteX4" fmla="*/ 1872 w 10000"/>
              <a:gd name="connsiteY4" fmla="*/ 4621 h 10000"/>
              <a:gd name="connsiteX5" fmla="*/ 2857 w 10000"/>
              <a:gd name="connsiteY5" fmla="*/ 5777 h 10000"/>
              <a:gd name="connsiteX6" fmla="*/ 3794 w 10000"/>
              <a:gd name="connsiteY6" fmla="*/ 6933 h 10000"/>
              <a:gd name="connsiteX7" fmla="*/ 5222 w 10000"/>
              <a:gd name="connsiteY7" fmla="*/ 8088 h 10000"/>
              <a:gd name="connsiteX8" fmla="*/ 6157 w 10000"/>
              <a:gd name="connsiteY8" fmla="*/ 9243 h 10000"/>
              <a:gd name="connsiteX9" fmla="*/ 7586 w 10000"/>
              <a:gd name="connsiteY9" fmla="*/ 9642 h 10000"/>
              <a:gd name="connsiteX10" fmla="*/ 9064 w 10000"/>
              <a:gd name="connsiteY10" fmla="*/ 10000 h 10000"/>
              <a:gd name="connsiteX11" fmla="*/ 9508 w 10000"/>
              <a:gd name="connsiteY11" fmla="*/ 7690 h 10000"/>
              <a:gd name="connsiteX12" fmla="*/ 10000 w 10000"/>
              <a:gd name="connsiteY12" fmla="*/ 6534 h 10000"/>
              <a:gd name="connsiteX13" fmla="*/ 10000 w 10000"/>
              <a:gd name="connsiteY13" fmla="*/ 5379 h 10000"/>
              <a:gd name="connsiteX14" fmla="*/ 10000 w 10000"/>
              <a:gd name="connsiteY14" fmla="*/ 4223 h 10000"/>
              <a:gd name="connsiteX15" fmla="*/ 7143 w 10000"/>
              <a:gd name="connsiteY15" fmla="*/ 1156 h 10000"/>
              <a:gd name="connsiteX16" fmla="*/ 5714 w 10000"/>
              <a:gd name="connsiteY16" fmla="*/ 757 h 10000"/>
              <a:gd name="connsiteX17" fmla="*/ 4286 w 10000"/>
              <a:gd name="connsiteY17" fmla="*/ 358 h 10000"/>
              <a:gd name="connsiteX18" fmla="*/ 2857 w 10000"/>
              <a:gd name="connsiteY18" fmla="*/ 358 h 10000"/>
              <a:gd name="connsiteX19" fmla="*/ 1429 w 10000"/>
              <a:gd name="connsiteY19" fmla="*/ 0 h 10000"/>
              <a:gd name="connsiteX20" fmla="*/ 936 w 10000"/>
              <a:gd name="connsiteY20" fmla="*/ 0 h 10000"/>
              <a:gd name="connsiteX0" fmla="*/ 936 w 10000"/>
              <a:gd name="connsiteY0" fmla="*/ 0 h 10000"/>
              <a:gd name="connsiteX1" fmla="*/ 0 w 10000"/>
              <a:gd name="connsiteY1" fmla="*/ 1156 h 10000"/>
              <a:gd name="connsiteX2" fmla="*/ 443 w 10000"/>
              <a:gd name="connsiteY2" fmla="*/ 2311 h 10000"/>
              <a:gd name="connsiteX3" fmla="*/ 1429 w 10000"/>
              <a:gd name="connsiteY3" fmla="*/ 3466 h 10000"/>
              <a:gd name="connsiteX4" fmla="*/ 1872 w 10000"/>
              <a:gd name="connsiteY4" fmla="*/ 4621 h 10000"/>
              <a:gd name="connsiteX5" fmla="*/ 2857 w 10000"/>
              <a:gd name="connsiteY5" fmla="*/ 5777 h 10000"/>
              <a:gd name="connsiteX6" fmla="*/ 5222 w 10000"/>
              <a:gd name="connsiteY6" fmla="*/ 8088 h 10000"/>
              <a:gd name="connsiteX7" fmla="*/ 6157 w 10000"/>
              <a:gd name="connsiteY7" fmla="*/ 9243 h 10000"/>
              <a:gd name="connsiteX8" fmla="*/ 7586 w 10000"/>
              <a:gd name="connsiteY8" fmla="*/ 9642 h 10000"/>
              <a:gd name="connsiteX9" fmla="*/ 9064 w 10000"/>
              <a:gd name="connsiteY9" fmla="*/ 10000 h 10000"/>
              <a:gd name="connsiteX10" fmla="*/ 9508 w 10000"/>
              <a:gd name="connsiteY10" fmla="*/ 7690 h 10000"/>
              <a:gd name="connsiteX11" fmla="*/ 10000 w 10000"/>
              <a:gd name="connsiteY11" fmla="*/ 6534 h 10000"/>
              <a:gd name="connsiteX12" fmla="*/ 10000 w 10000"/>
              <a:gd name="connsiteY12" fmla="*/ 5379 h 10000"/>
              <a:gd name="connsiteX13" fmla="*/ 10000 w 10000"/>
              <a:gd name="connsiteY13" fmla="*/ 4223 h 10000"/>
              <a:gd name="connsiteX14" fmla="*/ 7143 w 10000"/>
              <a:gd name="connsiteY14" fmla="*/ 1156 h 10000"/>
              <a:gd name="connsiteX15" fmla="*/ 5714 w 10000"/>
              <a:gd name="connsiteY15" fmla="*/ 757 h 10000"/>
              <a:gd name="connsiteX16" fmla="*/ 4286 w 10000"/>
              <a:gd name="connsiteY16" fmla="*/ 358 h 10000"/>
              <a:gd name="connsiteX17" fmla="*/ 2857 w 10000"/>
              <a:gd name="connsiteY17" fmla="*/ 358 h 10000"/>
              <a:gd name="connsiteX18" fmla="*/ 1429 w 10000"/>
              <a:gd name="connsiteY18" fmla="*/ 0 h 10000"/>
              <a:gd name="connsiteX19" fmla="*/ 936 w 10000"/>
              <a:gd name="connsiteY19" fmla="*/ 0 h 10000"/>
              <a:gd name="connsiteX0" fmla="*/ 936 w 10000"/>
              <a:gd name="connsiteY0" fmla="*/ 0 h 9642"/>
              <a:gd name="connsiteX1" fmla="*/ 0 w 10000"/>
              <a:gd name="connsiteY1" fmla="*/ 1156 h 9642"/>
              <a:gd name="connsiteX2" fmla="*/ 443 w 10000"/>
              <a:gd name="connsiteY2" fmla="*/ 2311 h 9642"/>
              <a:gd name="connsiteX3" fmla="*/ 1429 w 10000"/>
              <a:gd name="connsiteY3" fmla="*/ 3466 h 9642"/>
              <a:gd name="connsiteX4" fmla="*/ 1872 w 10000"/>
              <a:gd name="connsiteY4" fmla="*/ 4621 h 9642"/>
              <a:gd name="connsiteX5" fmla="*/ 2857 w 10000"/>
              <a:gd name="connsiteY5" fmla="*/ 5777 h 9642"/>
              <a:gd name="connsiteX6" fmla="*/ 5222 w 10000"/>
              <a:gd name="connsiteY6" fmla="*/ 8088 h 9642"/>
              <a:gd name="connsiteX7" fmla="*/ 6157 w 10000"/>
              <a:gd name="connsiteY7" fmla="*/ 9243 h 9642"/>
              <a:gd name="connsiteX8" fmla="*/ 7586 w 10000"/>
              <a:gd name="connsiteY8" fmla="*/ 9642 h 9642"/>
              <a:gd name="connsiteX9" fmla="*/ 9458 w 10000"/>
              <a:gd name="connsiteY9" fmla="*/ 9562 h 9642"/>
              <a:gd name="connsiteX10" fmla="*/ 9508 w 10000"/>
              <a:gd name="connsiteY10" fmla="*/ 7690 h 9642"/>
              <a:gd name="connsiteX11" fmla="*/ 10000 w 10000"/>
              <a:gd name="connsiteY11" fmla="*/ 6534 h 9642"/>
              <a:gd name="connsiteX12" fmla="*/ 10000 w 10000"/>
              <a:gd name="connsiteY12" fmla="*/ 5379 h 9642"/>
              <a:gd name="connsiteX13" fmla="*/ 10000 w 10000"/>
              <a:gd name="connsiteY13" fmla="*/ 4223 h 9642"/>
              <a:gd name="connsiteX14" fmla="*/ 7143 w 10000"/>
              <a:gd name="connsiteY14" fmla="*/ 1156 h 9642"/>
              <a:gd name="connsiteX15" fmla="*/ 5714 w 10000"/>
              <a:gd name="connsiteY15" fmla="*/ 757 h 9642"/>
              <a:gd name="connsiteX16" fmla="*/ 4286 w 10000"/>
              <a:gd name="connsiteY16" fmla="*/ 358 h 9642"/>
              <a:gd name="connsiteX17" fmla="*/ 2857 w 10000"/>
              <a:gd name="connsiteY17" fmla="*/ 358 h 9642"/>
              <a:gd name="connsiteX18" fmla="*/ 1429 w 10000"/>
              <a:gd name="connsiteY18" fmla="*/ 0 h 9642"/>
              <a:gd name="connsiteX19" fmla="*/ 936 w 10000"/>
              <a:gd name="connsiteY19" fmla="*/ 0 h 9642"/>
              <a:gd name="connsiteX0" fmla="*/ 936 w 10000"/>
              <a:gd name="connsiteY0" fmla="*/ 0 h 13884"/>
              <a:gd name="connsiteX1" fmla="*/ 0 w 10000"/>
              <a:gd name="connsiteY1" fmla="*/ 1199 h 13884"/>
              <a:gd name="connsiteX2" fmla="*/ 443 w 10000"/>
              <a:gd name="connsiteY2" fmla="*/ 2397 h 13884"/>
              <a:gd name="connsiteX3" fmla="*/ 1429 w 10000"/>
              <a:gd name="connsiteY3" fmla="*/ 3595 h 13884"/>
              <a:gd name="connsiteX4" fmla="*/ 1872 w 10000"/>
              <a:gd name="connsiteY4" fmla="*/ 4793 h 13884"/>
              <a:gd name="connsiteX5" fmla="*/ 2857 w 10000"/>
              <a:gd name="connsiteY5" fmla="*/ 5991 h 13884"/>
              <a:gd name="connsiteX6" fmla="*/ 0 w 10000"/>
              <a:gd name="connsiteY6" fmla="*/ 13884 h 13884"/>
              <a:gd name="connsiteX7" fmla="*/ 6157 w 10000"/>
              <a:gd name="connsiteY7" fmla="*/ 9586 h 13884"/>
              <a:gd name="connsiteX8" fmla="*/ 7586 w 10000"/>
              <a:gd name="connsiteY8" fmla="*/ 10000 h 13884"/>
              <a:gd name="connsiteX9" fmla="*/ 9458 w 10000"/>
              <a:gd name="connsiteY9" fmla="*/ 9917 h 13884"/>
              <a:gd name="connsiteX10" fmla="*/ 9508 w 10000"/>
              <a:gd name="connsiteY10" fmla="*/ 7976 h 13884"/>
              <a:gd name="connsiteX11" fmla="*/ 10000 w 10000"/>
              <a:gd name="connsiteY11" fmla="*/ 6777 h 13884"/>
              <a:gd name="connsiteX12" fmla="*/ 10000 w 10000"/>
              <a:gd name="connsiteY12" fmla="*/ 5579 h 13884"/>
              <a:gd name="connsiteX13" fmla="*/ 10000 w 10000"/>
              <a:gd name="connsiteY13" fmla="*/ 4380 h 13884"/>
              <a:gd name="connsiteX14" fmla="*/ 7143 w 10000"/>
              <a:gd name="connsiteY14" fmla="*/ 1199 h 13884"/>
              <a:gd name="connsiteX15" fmla="*/ 5714 w 10000"/>
              <a:gd name="connsiteY15" fmla="*/ 785 h 13884"/>
              <a:gd name="connsiteX16" fmla="*/ 4286 w 10000"/>
              <a:gd name="connsiteY16" fmla="*/ 371 h 13884"/>
              <a:gd name="connsiteX17" fmla="*/ 2857 w 10000"/>
              <a:gd name="connsiteY17" fmla="*/ 371 h 13884"/>
              <a:gd name="connsiteX18" fmla="*/ 1429 w 10000"/>
              <a:gd name="connsiteY18" fmla="*/ 0 h 13884"/>
              <a:gd name="connsiteX19" fmla="*/ 936 w 10000"/>
              <a:gd name="connsiteY19" fmla="*/ 0 h 13884"/>
              <a:gd name="connsiteX0" fmla="*/ 3300 w 12364"/>
              <a:gd name="connsiteY0" fmla="*/ 0 h 13884"/>
              <a:gd name="connsiteX1" fmla="*/ 2364 w 12364"/>
              <a:gd name="connsiteY1" fmla="*/ 1199 h 13884"/>
              <a:gd name="connsiteX2" fmla="*/ 2807 w 12364"/>
              <a:gd name="connsiteY2" fmla="*/ 2397 h 13884"/>
              <a:gd name="connsiteX3" fmla="*/ 3793 w 12364"/>
              <a:gd name="connsiteY3" fmla="*/ 3595 h 13884"/>
              <a:gd name="connsiteX4" fmla="*/ 4236 w 12364"/>
              <a:gd name="connsiteY4" fmla="*/ 4793 h 13884"/>
              <a:gd name="connsiteX5" fmla="*/ 0 w 12364"/>
              <a:gd name="connsiteY5" fmla="*/ 7934 h 13884"/>
              <a:gd name="connsiteX6" fmla="*/ 2364 w 12364"/>
              <a:gd name="connsiteY6" fmla="*/ 13884 h 13884"/>
              <a:gd name="connsiteX7" fmla="*/ 8521 w 12364"/>
              <a:gd name="connsiteY7" fmla="*/ 9586 h 13884"/>
              <a:gd name="connsiteX8" fmla="*/ 9950 w 12364"/>
              <a:gd name="connsiteY8" fmla="*/ 10000 h 13884"/>
              <a:gd name="connsiteX9" fmla="*/ 11822 w 12364"/>
              <a:gd name="connsiteY9" fmla="*/ 9917 h 13884"/>
              <a:gd name="connsiteX10" fmla="*/ 11872 w 12364"/>
              <a:gd name="connsiteY10" fmla="*/ 7976 h 13884"/>
              <a:gd name="connsiteX11" fmla="*/ 12364 w 12364"/>
              <a:gd name="connsiteY11" fmla="*/ 6777 h 13884"/>
              <a:gd name="connsiteX12" fmla="*/ 12364 w 12364"/>
              <a:gd name="connsiteY12" fmla="*/ 5579 h 13884"/>
              <a:gd name="connsiteX13" fmla="*/ 12364 w 12364"/>
              <a:gd name="connsiteY13" fmla="*/ 4380 h 13884"/>
              <a:gd name="connsiteX14" fmla="*/ 9507 w 12364"/>
              <a:gd name="connsiteY14" fmla="*/ 1199 h 13884"/>
              <a:gd name="connsiteX15" fmla="*/ 8078 w 12364"/>
              <a:gd name="connsiteY15" fmla="*/ 785 h 13884"/>
              <a:gd name="connsiteX16" fmla="*/ 6650 w 12364"/>
              <a:gd name="connsiteY16" fmla="*/ 371 h 13884"/>
              <a:gd name="connsiteX17" fmla="*/ 5221 w 12364"/>
              <a:gd name="connsiteY17" fmla="*/ 371 h 13884"/>
              <a:gd name="connsiteX18" fmla="*/ 3793 w 12364"/>
              <a:gd name="connsiteY18" fmla="*/ 0 h 13884"/>
              <a:gd name="connsiteX19" fmla="*/ 3300 w 12364"/>
              <a:gd name="connsiteY19" fmla="*/ 0 h 13884"/>
              <a:gd name="connsiteX0" fmla="*/ 3300 w 12364"/>
              <a:gd name="connsiteY0" fmla="*/ 0 h 13884"/>
              <a:gd name="connsiteX1" fmla="*/ 2364 w 12364"/>
              <a:gd name="connsiteY1" fmla="*/ 1199 h 13884"/>
              <a:gd name="connsiteX2" fmla="*/ 2807 w 12364"/>
              <a:gd name="connsiteY2" fmla="*/ 2397 h 13884"/>
              <a:gd name="connsiteX3" fmla="*/ 4236 w 12364"/>
              <a:gd name="connsiteY3" fmla="*/ 4793 h 13884"/>
              <a:gd name="connsiteX4" fmla="*/ 0 w 12364"/>
              <a:gd name="connsiteY4" fmla="*/ 7934 h 13884"/>
              <a:gd name="connsiteX5" fmla="*/ 2364 w 12364"/>
              <a:gd name="connsiteY5" fmla="*/ 13884 h 13884"/>
              <a:gd name="connsiteX6" fmla="*/ 8521 w 12364"/>
              <a:gd name="connsiteY6" fmla="*/ 9586 h 13884"/>
              <a:gd name="connsiteX7" fmla="*/ 9950 w 12364"/>
              <a:gd name="connsiteY7" fmla="*/ 10000 h 13884"/>
              <a:gd name="connsiteX8" fmla="*/ 11822 w 12364"/>
              <a:gd name="connsiteY8" fmla="*/ 9917 h 13884"/>
              <a:gd name="connsiteX9" fmla="*/ 11872 w 12364"/>
              <a:gd name="connsiteY9" fmla="*/ 7976 h 13884"/>
              <a:gd name="connsiteX10" fmla="*/ 12364 w 12364"/>
              <a:gd name="connsiteY10" fmla="*/ 6777 h 13884"/>
              <a:gd name="connsiteX11" fmla="*/ 12364 w 12364"/>
              <a:gd name="connsiteY11" fmla="*/ 5579 h 13884"/>
              <a:gd name="connsiteX12" fmla="*/ 12364 w 12364"/>
              <a:gd name="connsiteY12" fmla="*/ 4380 h 13884"/>
              <a:gd name="connsiteX13" fmla="*/ 9507 w 12364"/>
              <a:gd name="connsiteY13" fmla="*/ 1199 h 13884"/>
              <a:gd name="connsiteX14" fmla="*/ 8078 w 12364"/>
              <a:gd name="connsiteY14" fmla="*/ 785 h 13884"/>
              <a:gd name="connsiteX15" fmla="*/ 6650 w 12364"/>
              <a:gd name="connsiteY15" fmla="*/ 371 h 13884"/>
              <a:gd name="connsiteX16" fmla="*/ 5221 w 12364"/>
              <a:gd name="connsiteY16" fmla="*/ 371 h 13884"/>
              <a:gd name="connsiteX17" fmla="*/ 3793 w 12364"/>
              <a:gd name="connsiteY17" fmla="*/ 0 h 13884"/>
              <a:gd name="connsiteX18" fmla="*/ 3300 w 12364"/>
              <a:gd name="connsiteY18" fmla="*/ 0 h 13884"/>
              <a:gd name="connsiteX0" fmla="*/ 3300 w 12364"/>
              <a:gd name="connsiteY0" fmla="*/ 0 h 13884"/>
              <a:gd name="connsiteX1" fmla="*/ 2364 w 12364"/>
              <a:gd name="connsiteY1" fmla="*/ 1199 h 13884"/>
              <a:gd name="connsiteX2" fmla="*/ 2807 w 12364"/>
              <a:gd name="connsiteY2" fmla="*/ 2397 h 13884"/>
              <a:gd name="connsiteX3" fmla="*/ 0 w 12364"/>
              <a:gd name="connsiteY3" fmla="*/ 7934 h 13884"/>
              <a:gd name="connsiteX4" fmla="*/ 2364 w 12364"/>
              <a:gd name="connsiteY4" fmla="*/ 13884 h 13884"/>
              <a:gd name="connsiteX5" fmla="*/ 8521 w 12364"/>
              <a:gd name="connsiteY5" fmla="*/ 9586 h 13884"/>
              <a:gd name="connsiteX6" fmla="*/ 9950 w 12364"/>
              <a:gd name="connsiteY6" fmla="*/ 10000 h 13884"/>
              <a:gd name="connsiteX7" fmla="*/ 11822 w 12364"/>
              <a:gd name="connsiteY7" fmla="*/ 9917 h 13884"/>
              <a:gd name="connsiteX8" fmla="*/ 11872 w 12364"/>
              <a:gd name="connsiteY8" fmla="*/ 7976 h 13884"/>
              <a:gd name="connsiteX9" fmla="*/ 12364 w 12364"/>
              <a:gd name="connsiteY9" fmla="*/ 6777 h 13884"/>
              <a:gd name="connsiteX10" fmla="*/ 12364 w 12364"/>
              <a:gd name="connsiteY10" fmla="*/ 5579 h 13884"/>
              <a:gd name="connsiteX11" fmla="*/ 12364 w 12364"/>
              <a:gd name="connsiteY11" fmla="*/ 4380 h 13884"/>
              <a:gd name="connsiteX12" fmla="*/ 9507 w 12364"/>
              <a:gd name="connsiteY12" fmla="*/ 1199 h 13884"/>
              <a:gd name="connsiteX13" fmla="*/ 8078 w 12364"/>
              <a:gd name="connsiteY13" fmla="*/ 785 h 13884"/>
              <a:gd name="connsiteX14" fmla="*/ 6650 w 12364"/>
              <a:gd name="connsiteY14" fmla="*/ 371 h 13884"/>
              <a:gd name="connsiteX15" fmla="*/ 5221 w 12364"/>
              <a:gd name="connsiteY15" fmla="*/ 371 h 13884"/>
              <a:gd name="connsiteX16" fmla="*/ 3793 w 12364"/>
              <a:gd name="connsiteY16" fmla="*/ 0 h 13884"/>
              <a:gd name="connsiteX17" fmla="*/ 3300 w 12364"/>
              <a:gd name="connsiteY17" fmla="*/ 0 h 13884"/>
              <a:gd name="connsiteX0" fmla="*/ 3300 w 12364"/>
              <a:gd name="connsiteY0" fmla="*/ 0 h 13884"/>
              <a:gd name="connsiteX1" fmla="*/ 2364 w 12364"/>
              <a:gd name="connsiteY1" fmla="*/ 1199 h 13884"/>
              <a:gd name="connsiteX2" fmla="*/ 2807 w 12364"/>
              <a:gd name="connsiteY2" fmla="*/ 2397 h 13884"/>
              <a:gd name="connsiteX3" fmla="*/ 0 w 12364"/>
              <a:gd name="connsiteY3" fmla="*/ 7934 h 13884"/>
              <a:gd name="connsiteX4" fmla="*/ 2364 w 12364"/>
              <a:gd name="connsiteY4" fmla="*/ 13884 h 13884"/>
              <a:gd name="connsiteX5" fmla="*/ 7093 w 12364"/>
              <a:gd name="connsiteY5" fmla="*/ 11901 h 13884"/>
              <a:gd name="connsiteX6" fmla="*/ 9950 w 12364"/>
              <a:gd name="connsiteY6" fmla="*/ 10000 h 13884"/>
              <a:gd name="connsiteX7" fmla="*/ 11822 w 12364"/>
              <a:gd name="connsiteY7" fmla="*/ 9917 h 13884"/>
              <a:gd name="connsiteX8" fmla="*/ 11872 w 12364"/>
              <a:gd name="connsiteY8" fmla="*/ 7976 h 13884"/>
              <a:gd name="connsiteX9" fmla="*/ 12364 w 12364"/>
              <a:gd name="connsiteY9" fmla="*/ 6777 h 13884"/>
              <a:gd name="connsiteX10" fmla="*/ 12364 w 12364"/>
              <a:gd name="connsiteY10" fmla="*/ 5579 h 13884"/>
              <a:gd name="connsiteX11" fmla="*/ 12364 w 12364"/>
              <a:gd name="connsiteY11" fmla="*/ 4380 h 13884"/>
              <a:gd name="connsiteX12" fmla="*/ 9507 w 12364"/>
              <a:gd name="connsiteY12" fmla="*/ 1199 h 13884"/>
              <a:gd name="connsiteX13" fmla="*/ 8078 w 12364"/>
              <a:gd name="connsiteY13" fmla="*/ 785 h 13884"/>
              <a:gd name="connsiteX14" fmla="*/ 6650 w 12364"/>
              <a:gd name="connsiteY14" fmla="*/ 371 h 13884"/>
              <a:gd name="connsiteX15" fmla="*/ 5221 w 12364"/>
              <a:gd name="connsiteY15" fmla="*/ 371 h 13884"/>
              <a:gd name="connsiteX16" fmla="*/ 3793 w 12364"/>
              <a:gd name="connsiteY16" fmla="*/ 0 h 13884"/>
              <a:gd name="connsiteX17" fmla="*/ 3300 w 12364"/>
              <a:gd name="connsiteY17" fmla="*/ 0 h 13884"/>
              <a:gd name="connsiteX0" fmla="*/ 3300 w 12364"/>
              <a:gd name="connsiteY0" fmla="*/ 0 h 13884"/>
              <a:gd name="connsiteX1" fmla="*/ 2364 w 12364"/>
              <a:gd name="connsiteY1" fmla="*/ 1199 h 13884"/>
              <a:gd name="connsiteX2" fmla="*/ 0 w 12364"/>
              <a:gd name="connsiteY2" fmla="*/ 3967 h 13884"/>
              <a:gd name="connsiteX3" fmla="*/ 0 w 12364"/>
              <a:gd name="connsiteY3" fmla="*/ 7934 h 13884"/>
              <a:gd name="connsiteX4" fmla="*/ 2364 w 12364"/>
              <a:gd name="connsiteY4" fmla="*/ 13884 h 13884"/>
              <a:gd name="connsiteX5" fmla="*/ 7093 w 12364"/>
              <a:gd name="connsiteY5" fmla="*/ 11901 h 13884"/>
              <a:gd name="connsiteX6" fmla="*/ 9950 w 12364"/>
              <a:gd name="connsiteY6" fmla="*/ 10000 h 13884"/>
              <a:gd name="connsiteX7" fmla="*/ 11822 w 12364"/>
              <a:gd name="connsiteY7" fmla="*/ 9917 h 13884"/>
              <a:gd name="connsiteX8" fmla="*/ 11872 w 12364"/>
              <a:gd name="connsiteY8" fmla="*/ 7976 h 13884"/>
              <a:gd name="connsiteX9" fmla="*/ 12364 w 12364"/>
              <a:gd name="connsiteY9" fmla="*/ 6777 h 13884"/>
              <a:gd name="connsiteX10" fmla="*/ 12364 w 12364"/>
              <a:gd name="connsiteY10" fmla="*/ 5579 h 13884"/>
              <a:gd name="connsiteX11" fmla="*/ 12364 w 12364"/>
              <a:gd name="connsiteY11" fmla="*/ 4380 h 13884"/>
              <a:gd name="connsiteX12" fmla="*/ 9507 w 12364"/>
              <a:gd name="connsiteY12" fmla="*/ 1199 h 13884"/>
              <a:gd name="connsiteX13" fmla="*/ 8078 w 12364"/>
              <a:gd name="connsiteY13" fmla="*/ 785 h 13884"/>
              <a:gd name="connsiteX14" fmla="*/ 6650 w 12364"/>
              <a:gd name="connsiteY14" fmla="*/ 371 h 13884"/>
              <a:gd name="connsiteX15" fmla="*/ 5221 w 12364"/>
              <a:gd name="connsiteY15" fmla="*/ 371 h 13884"/>
              <a:gd name="connsiteX16" fmla="*/ 3793 w 12364"/>
              <a:gd name="connsiteY16" fmla="*/ 0 h 13884"/>
              <a:gd name="connsiteX17" fmla="*/ 3300 w 12364"/>
              <a:gd name="connsiteY17" fmla="*/ 0 h 1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4" h="13884">
                <a:moveTo>
                  <a:pt x="3300" y="0"/>
                </a:moveTo>
                <a:lnTo>
                  <a:pt x="2364" y="1199"/>
                </a:lnTo>
                <a:lnTo>
                  <a:pt x="0" y="3967"/>
                </a:lnTo>
                <a:lnTo>
                  <a:pt x="0" y="7934"/>
                </a:lnTo>
                <a:lnTo>
                  <a:pt x="2364" y="13884"/>
                </a:lnTo>
                <a:lnTo>
                  <a:pt x="7093" y="11901"/>
                </a:lnTo>
                <a:lnTo>
                  <a:pt x="9950" y="10000"/>
                </a:lnTo>
                <a:lnTo>
                  <a:pt x="11822" y="9917"/>
                </a:lnTo>
                <a:cubicBezTo>
                  <a:pt x="11839" y="9270"/>
                  <a:pt x="11855" y="8623"/>
                  <a:pt x="11872" y="7976"/>
                </a:cubicBezTo>
                <a:lnTo>
                  <a:pt x="12364" y="6777"/>
                </a:lnTo>
                <a:lnTo>
                  <a:pt x="12364" y="5579"/>
                </a:lnTo>
                <a:lnTo>
                  <a:pt x="12364" y="4380"/>
                </a:lnTo>
                <a:lnTo>
                  <a:pt x="9507" y="1199"/>
                </a:lnTo>
                <a:lnTo>
                  <a:pt x="8078" y="785"/>
                </a:lnTo>
                <a:lnTo>
                  <a:pt x="6650" y="371"/>
                </a:lnTo>
                <a:lnTo>
                  <a:pt x="5221" y="371"/>
                </a:lnTo>
                <a:lnTo>
                  <a:pt x="3793" y="0"/>
                </a:lnTo>
                <a:lnTo>
                  <a:pt x="3300" y="0"/>
                </a:lnTo>
              </a:path>
            </a:pathLst>
          </a:custGeom>
          <a:solidFill>
            <a:schemeClr val="bg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3200400" y="5434899"/>
            <a:ext cx="609615" cy="667524"/>
          </a:xfrm>
          <a:custGeom>
            <a:avLst/>
            <a:gdLst>
              <a:gd name="T0" fmla="*/ 19 w 204"/>
              <a:gd name="T1" fmla="*/ 0 h 252"/>
              <a:gd name="T2" fmla="*/ 0 w 204"/>
              <a:gd name="T3" fmla="*/ 29 h 252"/>
              <a:gd name="T4" fmla="*/ 9 w 204"/>
              <a:gd name="T5" fmla="*/ 58 h 252"/>
              <a:gd name="T6" fmla="*/ 29 w 204"/>
              <a:gd name="T7" fmla="*/ 87 h 252"/>
              <a:gd name="T8" fmla="*/ 38 w 204"/>
              <a:gd name="T9" fmla="*/ 116 h 252"/>
              <a:gd name="T10" fmla="*/ 58 w 204"/>
              <a:gd name="T11" fmla="*/ 145 h 252"/>
              <a:gd name="T12" fmla="*/ 77 w 204"/>
              <a:gd name="T13" fmla="*/ 174 h 252"/>
              <a:gd name="T14" fmla="*/ 106 w 204"/>
              <a:gd name="T15" fmla="*/ 203 h 252"/>
              <a:gd name="T16" fmla="*/ 125 w 204"/>
              <a:gd name="T17" fmla="*/ 232 h 252"/>
              <a:gd name="T18" fmla="*/ 154 w 204"/>
              <a:gd name="T19" fmla="*/ 242 h 252"/>
              <a:gd name="T20" fmla="*/ 184 w 204"/>
              <a:gd name="T21" fmla="*/ 251 h 252"/>
              <a:gd name="T22" fmla="*/ 193 w 204"/>
              <a:gd name="T23" fmla="*/ 222 h 252"/>
              <a:gd name="T24" fmla="*/ 193 w 204"/>
              <a:gd name="T25" fmla="*/ 193 h 252"/>
              <a:gd name="T26" fmla="*/ 203 w 204"/>
              <a:gd name="T27" fmla="*/ 164 h 252"/>
              <a:gd name="T28" fmla="*/ 203 w 204"/>
              <a:gd name="T29" fmla="*/ 135 h 252"/>
              <a:gd name="T30" fmla="*/ 203 w 204"/>
              <a:gd name="T31" fmla="*/ 106 h 252"/>
              <a:gd name="T32" fmla="*/ 184 w 204"/>
              <a:gd name="T33" fmla="*/ 77 h 252"/>
              <a:gd name="T34" fmla="*/ 154 w 204"/>
              <a:gd name="T35" fmla="*/ 58 h 252"/>
              <a:gd name="T36" fmla="*/ 145 w 204"/>
              <a:gd name="T37" fmla="*/ 29 h 252"/>
              <a:gd name="T38" fmla="*/ 116 w 204"/>
              <a:gd name="T39" fmla="*/ 19 h 252"/>
              <a:gd name="T40" fmla="*/ 87 w 204"/>
              <a:gd name="T41" fmla="*/ 9 h 252"/>
              <a:gd name="T42" fmla="*/ 58 w 204"/>
              <a:gd name="T43" fmla="*/ 9 h 252"/>
              <a:gd name="T44" fmla="*/ 29 w 204"/>
              <a:gd name="T45" fmla="*/ 0 h 252"/>
              <a:gd name="T46" fmla="*/ 19 w 204"/>
              <a:gd name="T47" fmla="*/ 0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4"/>
              <a:gd name="T73" fmla="*/ 0 h 252"/>
              <a:gd name="T74" fmla="*/ 204 w 204"/>
              <a:gd name="T75" fmla="*/ 252 h 252"/>
              <a:gd name="connsiteX0" fmla="*/ 931 w 14118"/>
              <a:gd name="connsiteY0" fmla="*/ 5714 h 15674"/>
              <a:gd name="connsiteX1" fmla="*/ 0 w 14118"/>
              <a:gd name="connsiteY1" fmla="*/ 6865 h 15674"/>
              <a:gd name="connsiteX2" fmla="*/ 441 w 14118"/>
              <a:gd name="connsiteY2" fmla="*/ 8016 h 15674"/>
              <a:gd name="connsiteX3" fmla="*/ 1422 w 14118"/>
              <a:gd name="connsiteY3" fmla="*/ 9166 h 15674"/>
              <a:gd name="connsiteX4" fmla="*/ 1863 w 14118"/>
              <a:gd name="connsiteY4" fmla="*/ 10317 h 15674"/>
              <a:gd name="connsiteX5" fmla="*/ 2843 w 14118"/>
              <a:gd name="connsiteY5" fmla="*/ 11468 h 15674"/>
              <a:gd name="connsiteX6" fmla="*/ 3775 w 14118"/>
              <a:gd name="connsiteY6" fmla="*/ 12619 h 15674"/>
              <a:gd name="connsiteX7" fmla="*/ 5196 w 14118"/>
              <a:gd name="connsiteY7" fmla="*/ 13770 h 15674"/>
              <a:gd name="connsiteX8" fmla="*/ 6127 w 14118"/>
              <a:gd name="connsiteY8" fmla="*/ 14920 h 15674"/>
              <a:gd name="connsiteX9" fmla="*/ 7549 w 14118"/>
              <a:gd name="connsiteY9" fmla="*/ 15317 h 15674"/>
              <a:gd name="connsiteX10" fmla="*/ 9020 w 14118"/>
              <a:gd name="connsiteY10" fmla="*/ 15674 h 15674"/>
              <a:gd name="connsiteX11" fmla="*/ 9461 w 14118"/>
              <a:gd name="connsiteY11" fmla="*/ 14524 h 15674"/>
              <a:gd name="connsiteX12" fmla="*/ 9461 w 14118"/>
              <a:gd name="connsiteY12" fmla="*/ 13373 h 15674"/>
              <a:gd name="connsiteX13" fmla="*/ 9951 w 14118"/>
              <a:gd name="connsiteY13" fmla="*/ 12222 h 15674"/>
              <a:gd name="connsiteX14" fmla="*/ 9951 w 14118"/>
              <a:gd name="connsiteY14" fmla="*/ 11071 h 15674"/>
              <a:gd name="connsiteX15" fmla="*/ 9951 w 14118"/>
              <a:gd name="connsiteY15" fmla="*/ 9920 h 15674"/>
              <a:gd name="connsiteX16" fmla="*/ 9020 w 14118"/>
              <a:gd name="connsiteY16" fmla="*/ 8770 h 15674"/>
              <a:gd name="connsiteX17" fmla="*/ 7549 w 14118"/>
              <a:gd name="connsiteY17" fmla="*/ 8016 h 15674"/>
              <a:gd name="connsiteX18" fmla="*/ 14118 w 14118"/>
              <a:gd name="connsiteY18" fmla="*/ 0 h 15674"/>
              <a:gd name="connsiteX19" fmla="*/ 5686 w 14118"/>
              <a:gd name="connsiteY19" fmla="*/ 6468 h 15674"/>
              <a:gd name="connsiteX20" fmla="*/ 4265 w 14118"/>
              <a:gd name="connsiteY20" fmla="*/ 6071 h 15674"/>
              <a:gd name="connsiteX21" fmla="*/ 2843 w 14118"/>
              <a:gd name="connsiteY21" fmla="*/ 6071 h 15674"/>
              <a:gd name="connsiteX22" fmla="*/ 1422 w 14118"/>
              <a:gd name="connsiteY22" fmla="*/ 5714 h 15674"/>
              <a:gd name="connsiteX23" fmla="*/ 931 w 14118"/>
              <a:gd name="connsiteY23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5196 w 18824"/>
              <a:gd name="connsiteY7" fmla="*/ 13770 h 15674"/>
              <a:gd name="connsiteX8" fmla="*/ 6127 w 18824"/>
              <a:gd name="connsiteY8" fmla="*/ 14920 h 15674"/>
              <a:gd name="connsiteX9" fmla="*/ 7549 w 18824"/>
              <a:gd name="connsiteY9" fmla="*/ 15317 h 15674"/>
              <a:gd name="connsiteX10" fmla="*/ 9020 w 18824"/>
              <a:gd name="connsiteY10" fmla="*/ 15674 h 15674"/>
              <a:gd name="connsiteX11" fmla="*/ 9461 w 18824"/>
              <a:gd name="connsiteY11" fmla="*/ 14524 h 15674"/>
              <a:gd name="connsiteX12" fmla="*/ 9461 w 18824"/>
              <a:gd name="connsiteY12" fmla="*/ 13373 h 15674"/>
              <a:gd name="connsiteX13" fmla="*/ 9951 w 18824"/>
              <a:gd name="connsiteY13" fmla="*/ 12222 h 15674"/>
              <a:gd name="connsiteX14" fmla="*/ 9951 w 18824"/>
              <a:gd name="connsiteY14" fmla="*/ 11071 h 15674"/>
              <a:gd name="connsiteX15" fmla="*/ 9951 w 18824"/>
              <a:gd name="connsiteY15" fmla="*/ 9920 h 15674"/>
              <a:gd name="connsiteX16" fmla="*/ 9020 w 18824"/>
              <a:gd name="connsiteY16" fmla="*/ 8770 h 15674"/>
              <a:gd name="connsiteX17" fmla="*/ 18824 w 18824"/>
              <a:gd name="connsiteY17" fmla="*/ 7619 h 15674"/>
              <a:gd name="connsiteX18" fmla="*/ 14118 w 18824"/>
              <a:gd name="connsiteY18" fmla="*/ 0 h 15674"/>
              <a:gd name="connsiteX19" fmla="*/ 5686 w 18824"/>
              <a:gd name="connsiteY19" fmla="*/ 6468 h 15674"/>
              <a:gd name="connsiteX20" fmla="*/ 4265 w 18824"/>
              <a:gd name="connsiteY20" fmla="*/ 6071 h 15674"/>
              <a:gd name="connsiteX21" fmla="*/ 2843 w 18824"/>
              <a:gd name="connsiteY21" fmla="*/ 6071 h 15674"/>
              <a:gd name="connsiteX22" fmla="*/ 1422 w 18824"/>
              <a:gd name="connsiteY22" fmla="*/ 5714 h 15674"/>
              <a:gd name="connsiteX23" fmla="*/ 931 w 18824"/>
              <a:gd name="connsiteY23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5196 w 18824"/>
              <a:gd name="connsiteY7" fmla="*/ 13770 h 15674"/>
              <a:gd name="connsiteX8" fmla="*/ 6127 w 18824"/>
              <a:gd name="connsiteY8" fmla="*/ 14920 h 15674"/>
              <a:gd name="connsiteX9" fmla="*/ 7549 w 18824"/>
              <a:gd name="connsiteY9" fmla="*/ 15317 h 15674"/>
              <a:gd name="connsiteX10" fmla="*/ 9020 w 18824"/>
              <a:gd name="connsiteY10" fmla="*/ 15674 h 15674"/>
              <a:gd name="connsiteX11" fmla="*/ 9461 w 18824"/>
              <a:gd name="connsiteY11" fmla="*/ 14524 h 15674"/>
              <a:gd name="connsiteX12" fmla="*/ 9461 w 18824"/>
              <a:gd name="connsiteY12" fmla="*/ 13373 h 15674"/>
              <a:gd name="connsiteX13" fmla="*/ 9951 w 18824"/>
              <a:gd name="connsiteY13" fmla="*/ 12222 h 15674"/>
              <a:gd name="connsiteX14" fmla="*/ 9951 w 18824"/>
              <a:gd name="connsiteY14" fmla="*/ 11071 h 15674"/>
              <a:gd name="connsiteX15" fmla="*/ 9951 w 18824"/>
              <a:gd name="connsiteY15" fmla="*/ 9920 h 15674"/>
              <a:gd name="connsiteX16" fmla="*/ 18824 w 18824"/>
              <a:gd name="connsiteY16" fmla="*/ 7619 h 15674"/>
              <a:gd name="connsiteX17" fmla="*/ 14118 w 18824"/>
              <a:gd name="connsiteY17" fmla="*/ 0 h 15674"/>
              <a:gd name="connsiteX18" fmla="*/ 5686 w 18824"/>
              <a:gd name="connsiteY18" fmla="*/ 6468 h 15674"/>
              <a:gd name="connsiteX19" fmla="*/ 4265 w 18824"/>
              <a:gd name="connsiteY19" fmla="*/ 6071 h 15674"/>
              <a:gd name="connsiteX20" fmla="*/ 2843 w 18824"/>
              <a:gd name="connsiteY20" fmla="*/ 6071 h 15674"/>
              <a:gd name="connsiteX21" fmla="*/ 1422 w 18824"/>
              <a:gd name="connsiteY21" fmla="*/ 5714 h 15674"/>
              <a:gd name="connsiteX22" fmla="*/ 931 w 18824"/>
              <a:gd name="connsiteY22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5196 w 18824"/>
              <a:gd name="connsiteY7" fmla="*/ 13770 h 15674"/>
              <a:gd name="connsiteX8" fmla="*/ 6127 w 18824"/>
              <a:gd name="connsiteY8" fmla="*/ 14920 h 15674"/>
              <a:gd name="connsiteX9" fmla="*/ 7549 w 18824"/>
              <a:gd name="connsiteY9" fmla="*/ 15317 h 15674"/>
              <a:gd name="connsiteX10" fmla="*/ 9020 w 18824"/>
              <a:gd name="connsiteY10" fmla="*/ 15674 h 15674"/>
              <a:gd name="connsiteX11" fmla="*/ 9461 w 18824"/>
              <a:gd name="connsiteY11" fmla="*/ 13373 h 15674"/>
              <a:gd name="connsiteX12" fmla="*/ 9951 w 18824"/>
              <a:gd name="connsiteY12" fmla="*/ 12222 h 15674"/>
              <a:gd name="connsiteX13" fmla="*/ 9951 w 18824"/>
              <a:gd name="connsiteY13" fmla="*/ 11071 h 15674"/>
              <a:gd name="connsiteX14" fmla="*/ 9951 w 18824"/>
              <a:gd name="connsiteY14" fmla="*/ 9920 h 15674"/>
              <a:gd name="connsiteX15" fmla="*/ 18824 w 18824"/>
              <a:gd name="connsiteY15" fmla="*/ 7619 h 15674"/>
              <a:gd name="connsiteX16" fmla="*/ 14118 w 18824"/>
              <a:gd name="connsiteY16" fmla="*/ 0 h 15674"/>
              <a:gd name="connsiteX17" fmla="*/ 5686 w 18824"/>
              <a:gd name="connsiteY17" fmla="*/ 6468 h 15674"/>
              <a:gd name="connsiteX18" fmla="*/ 4265 w 18824"/>
              <a:gd name="connsiteY18" fmla="*/ 6071 h 15674"/>
              <a:gd name="connsiteX19" fmla="*/ 2843 w 18824"/>
              <a:gd name="connsiteY19" fmla="*/ 6071 h 15674"/>
              <a:gd name="connsiteX20" fmla="*/ 1422 w 18824"/>
              <a:gd name="connsiteY20" fmla="*/ 5714 h 15674"/>
              <a:gd name="connsiteX21" fmla="*/ 931 w 18824"/>
              <a:gd name="connsiteY21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5196 w 18824"/>
              <a:gd name="connsiteY7" fmla="*/ 13770 h 15674"/>
              <a:gd name="connsiteX8" fmla="*/ 6127 w 18824"/>
              <a:gd name="connsiteY8" fmla="*/ 14920 h 15674"/>
              <a:gd name="connsiteX9" fmla="*/ 7549 w 18824"/>
              <a:gd name="connsiteY9" fmla="*/ 15317 h 15674"/>
              <a:gd name="connsiteX10" fmla="*/ 9020 w 18824"/>
              <a:gd name="connsiteY10" fmla="*/ 15674 h 15674"/>
              <a:gd name="connsiteX11" fmla="*/ 9461 w 18824"/>
              <a:gd name="connsiteY11" fmla="*/ 13373 h 15674"/>
              <a:gd name="connsiteX12" fmla="*/ 9951 w 18824"/>
              <a:gd name="connsiteY12" fmla="*/ 12222 h 15674"/>
              <a:gd name="connsiteX13" fmla="*/ 9951 w 18824"/>
              <a:gd name="connsiteY13" fmla="*/ 9920 h 15674"/>
              <a:gd name="connsiteX14" fmla="*/ 18824 w 18824"/>
              <a:gd name="connsiteY14" fmla="*/ 7619 h 15674"/>
              <a:gd name="connsiteX15" fmla="*/ 14118 w 18824"/>
              <a:gd name="connsiteY15" fmla="*/ 0 h 15674"/>
              <a:gd name="connsiteX16" fmla="*/ 5686 w 18824"/>
              <a:gd name="connsiteY16" fmla="*/ 6468 h 15674"/>
              <a:gd name="connsiteX17" fmla="*/ 4265 w 18824"/>
              <a:gd name="connsiteY17" fmla="*/ 6071 h 15674"/>
              <a:gd name="connsiteX18" fmla="*/ 2843 w 18824"/>
              <a:gd name="connsiteY18" fmla="*/ 6071 h 15674"/>
              <a:gd name="connsiteX19" fmla="*/ 1422 w 18824"/>
              <a:gd name="connsiteY19" fmla="*/ 5714 h 15674"/>
              <a:gd name="connsiteX20" fmla="*/ 931 w 18824"/>
              <a:gd name="connsiteY20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6127 w 18824"/>
              <a:gd name="connsiteY7" fmla="*/ 14920 h 15674"/>
              <a:gd name="connsiteX8" fmla="*/ 7549 w 18824"/>
              <a:gd name="connsiteY8" fmla="*/ 15317 h 15674"/>
              <a:gd name="connsiteX9" fmla="*/ 9020 w 18824"/>
              <a:gd name="connsiteY9" fmla="*/ 15674 h 15674"/>
              <a:gd name="connsiteX10" fmla="*/ 9461 w 18824"/>
              <a:gd name="connsiteY10" fmla="*/ 13373 h 15674"/>
              <a:gd name="connsiteX11" fmla="*/ 9951 w 18824"/>
              <a:gd name="connsiteY11" fmla="*/ 12222 h 15674"/>
              <a:gd name="connsiteX12" fmla="*/ 9951 w 18824"/>
              <a:gd name="connsiteY12" fmla="*/ 9920 h 15674"/>
              <a:gd name="connsiteX13" fmla="*/ 18824 w 18824"/>
              <a:gd name="connsiteY13" fmla="*/ 7619 h 15674"/>
              <a:gd name="connsiteX14" fmla="*/ 14118 w 18824"/>
              <a:gd name="connsiteY14" fmla="*/ 0 h 15674"/>
              <a:gd name="connsiteX15" fmla="*/ 5686 w 18824"/>
              <a:gd name="connsiteY15" fmla="*/ 6468 h 15674"/>
              <a:gd name="connsiteX16" fmla="*/ 4265 w 18824"/>
              <a:gd name="connsiteY16" fmla="*/ 6071 h 15674"/>
              <a:gd name="connsiteX17" fmla="*/ 2843 w 18824"/>
              <a:gd name="connsiteY17" fmla="*/ 6071 h 15674"/>
              <a:gd name="connsiteX18" fmla="*/ 1422 w 18824"/>
              <a:gd name="connsiteY18" fmla="*/ 5714 h 15674"/>
              <a:gd name="connsiteX19" fmla="*/ 931 w 18824"/>
              <a:gd name="connsiteY19" fmla="*/ 5714 h 15674"/>
              <a:gd name="connsiteX0" fmla="*/ 931 w 18824"/>
              <a:gd name="connsiteY0" fmla="*/ 5714 h 15674"/>
              <a:gd name="connsiteX1" fmla="*/ 0 w 18824"/>
              <a:gd name="connsiteY1" fmla="*/ 6865 h 15674"/>
              <a:gd name="connsiteX2" fmla="*/ 441 w 18824"/>
              <a:gd name="connsiteY2" fmla="*/ 8016 h 15674"/>
              <a:gd name="connsiteX3" fmla="*/ 1422 w 18824"/>
              <a:gd name="connsiteY3" fmla="*/ 9166 h 15674"/>
              <a:gd name="connsiteX4" fmla="*/ 1863 w 18824"/>
              <a:gd name="connsiteY4" fmla="*/ 10317 h 15674"/>
              <a:gd name="connsiteX5" fmla="*/ 2843 w 18824"/>
              <a:gd name="connsiteY5" fmla="*/ 11468 h 15674"/>
              <a:gd name="connsiteX6" fmla="*/ 3775 w 18824"/>
              <a:gd name="connsiteY6" fmla="*/ 12619 h 15674"/>
              <a:gd name="connsiteX7" fmla="*/ 6127 w 18824"/>
              <a:gd name="connsiteY7" fmla="*/ 14920 h 15674"/>
              <a:gd name="connsiteX8" fmla="*/ 7549 w 18824"/>
              <a:gd name="connsiteY8" fmla="*/ 15317 h 15674"/>
              <a:gd name="connsiteX9" fmla="*/ 9020 w 18824"/>
              <a:gd name="connsiteY9" fmla="*/ 15674 h 15674"/>
              <a:gd name="connsiteX10" fmla="*/ 9461 w 18824"/>
              <a:gd name="connsiteY10" fmla="*/ 13373 h 15674"/>
              <a:gd name="connsiteX11" fmla="*/ 9951 w 18824"/>
              <a:gd name="connsiteY11" fmla="*/ 12222 h 15674"/>
              <a:gd name="connsiteX12" fmla="*/ 16471 w 18824"/>
              <a:gd name="connsiteY12" fmla="*/ 11428 h 15674"/>
              <a:gd name="connsiteX13" fmla="*/ 18824 w 18824"/>
              <a:gd name="connsiteY13" fmla="*/ 7619 h 15674"/>
              <a:gd name="connsiteX14" fmla="*/ 14118 w 18824"/>
              <a:gd name="connsiteY14" fmla="*/ 0 h 15674"/>
              <a:gd name="connsiteX15" fmla="*/ 5686 w 18824"/>
              <a:gd name="connsiteY15" fmla="*/ 6468 h 15674"/>
              <a:gd name="connsiteX16" fmla="*/ 4265 w 18824"/>
              <a:gd name="connsiteY16" fmla="*/ 6071 h 15674"/>
              <a:gd name="connsiteX17" fmla="*/ 2843 w 18824"/>
              <a:gd name="connsiteY17" fmla="*/ 6071 h 15674"/>
              <a:gd name="connsiteX18" fmla="*/ 1422 w 18824"/>
              <a:gd name="connsiteY18" fmla="*/ 5714 h 15674"/>
              <a:gd name="connsiteX19" fmla="*/ 931 w 18824"/>
              <a:gd name="connsiteY19" fmla="*/ 5714 h 15674"/>
              <a:gd name="connsiteX0" fmla="*/ 931 w 18824"/>
              <a:gd name="connsiteY0" fmla="*/ 6726 h 16686"/>
              <a:gd name="connsiteX1" fmla="*/ 0 w 18824"/>
              <a:gd name="connsiteY1" fmla="*/ 7877 h 16686"/>
              <a:gd name="connsiteX2" fmla="*/ 441 w 18824"/>
              <a:gd name="connsiteY2" fmla="*/ 9028 h 16686"/>
              <a:gd name="connsiteX3" fmla="*/ 1422 w 18824"/>
              <a:gd name="connsiteY3" fmla="*/ 10178 h 16686"/>
              <a:gd name="connsiteX4" fmla="*/ 1863 w 18824"/>
              <a:gd name="connsiteY4" fmla="*/ 11329 h 16686"/>
              <a:gd name="connsiteX5" fmla="*/ 2843 w 18824"/>
              <a:gd name="connsiteY5" fmla="*/ 12480 h 16686"/>
              <a:gd name="connsiteX6" fmla="*/ 3775 w 18824"/>
              <a:gd name="connsiteY6" fmla="*/ 13631 h 16686"/>
              <a:gd name="connsiteX7" fmla="*/ 6127 w 18824"/>
              <a:gd name="connsiteY7" fmla="*/ 15932 h 16686"/>
              <a:gd name="connsiteX8" fmla="*/ 7549 w 18824"/>
              <a:gd name="connsiteY8" fmla="*/ 16329 h 16686"/>
              <a:gd name="connsiteX9" fmla="*/ 9020 w 18824"/>
              <a:gd name="connsiteY9" fmla="*/ 16686 h 16686"/>
              <a:gd name="connsiteX10" fmla="*/ 9461 w 18824"/>
              <a:gd name="connsiteY10" fmla="*/ 14385 h 16686"/>
              <a:gd name="connsiteX11" fmla="*/ 9951 w 18824"/>
              <a:gd name="connsiteY11" fmla="*/ 13234 h 16686"/>
              <a:gd name="connsiteX12" fmla="*/ 16471 w 18824"/>
              <a:gd name="connsiteY12" fmla="*/ 12440 h 16686"/>
              <a:gd name="connsiteX13" fmla="*/ 18824 w 18824"/>
              <a:gd name="connsiteY13" fmla="*/ 8631 h 16686"/>
              <a:gd name="connsiteX14" fmla="*/ 14118 w 18824"/>
              <a:gd name="connsiteY14" fmla="*/ 1012 h 16686"/>
              <a:gd name="connsiteX15" fmla="*/ 4706 w 18824"/>
              <a:gd name="connsiteY15" fmla="*/ 1012 h 16686"/>
              <a:gd name="connsiteX16" fmla="*/ 4265 w 18824"/>
              <a:gd name="connsiteY16" fmla="*/ 7083 h 16686"/>
              <a:gd name="connsiteX17" fmla="*/ 2843 w 18824"/>
              <a:gd name="connsiteY17" fmla="*/ 7083 h 16686"/>
              <a:gd name="connsiteX18" fmla="*/ 1422 w 18824"/>
              <a:gd name="connsiteY18" fmla="*/ 6726 h 16686"/>
              <a:gd name="connsiteX19" fmla="*/ 931 w 18824"/>
              <a:gd name="connsiteY19" fmla="*/ 6726 h 1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824" h="16686">
                <a:moveTo>
                  <a:pt x="931" y="6726"/>
                </a:moveTo>
                <a:lnTo>
                  <a:pt x="0" y="7877"/>
                </a:lnTo>
                <a:lnTo>
                  <a:pt x="441" y="9028"/>
                </a:lnTo>
                <a:lnTo>
                  <a:pt x="1422" y="10178"/>
                </a:lnTo>
                <a:lnTo>
                  <a:pt x="1863" y="11329"/>
                </a:lnTo>
                <a:lnTo>
                  <a:pt x="2843" y="12480"/>
                </a:lnTo>
                <a:lnTo>
                  <a:pt x="3775" y="13631"/>
                </a:lnTo>
                <a:lnTo>
                  <a:pt x="6127" y="15932"/>
                </a:lnTo>
                <a:lnTo>
                  <a:pt x="7549" y="16329"/>
                </a:lnTo>
                <a:lnTo>
                  <a:pt x="9020" y="16686"/>
                </a:lnTo>
                <a:lnTo>
                  <a:pt x="9461" y="14385"/>
                </a:lnTo>
                <a:lnTo>
                  <a:pt x="9951" y="13234"/>
                </a:lnTo>
                <a:lnTo>
                  <a:pt x="16471" y="12440"/>
                </a:lnTo>
                <a:lnTo>
                  <a:pt x="18824" y="8631"/>
                </a:lnTo>
                <a:lnTo>
                  <a:pt x="14118" y="1012"/>
                </a:lnTo>
                <a:cubicBezTo>
                  <a:pt x="11307" y="3168"/>
                  <a:pt x="6348" y="0"/>
                  <a:pt x="4706" y="1012"/>
                </a:cubicBezTo>
                <a:cubicBezTo>
                  <a:pt x="3064" y="2024"/>
                  <a:pt x="4739" y="7215"/>
                  <a:pt x="4265" y="7083"/>
                </a:cubicBezTo>
                <a:lnTo>
                  <a:pt x="2843" y="7083"/>
                </a:lnTo>
                <a:lnTo>
                  <a:pt x="1422" y="6726"/>
                </a:lnTo>
                <a:lnTo>
                  <a:pt x="931" y="6726"/>
                </a:lnTo>
              </a:path>
            </a:pathLst>
          </a:custGeom>
          <a:solidFill>
            <a:schemeClr val="bg2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" name="Straight Arrow Connector 31"/>
          <p:cNvCxnSpPr>
            <a:stCxn id="28" idx="7"/>
          </p:cNvCxnSpPr>
          <p:nvPr/>
        </p:nvCxnSpPr>
        <p:spPr>
          <a:xfrm>
            <a:off x="2743195" y="3875170"/>
            <a:ext cx="1981205" cy="838204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13"/>
          </p:cNvCxnSpPr>
          <p:nvPr/>
        </p:nvCxnSpPr>
        <p:spPr>
          <a:xfrm>
            <a:off x="3810015" y="5780182"/>
            <a:ext cx="914385" cy="152392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4953000" y="2819400"/>
            <a:ext cx="274594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Attribute/Non-spatial Data</a:t>
            </a:r>
            <a:endParaRPr lang="en-US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838200" y="2819400"/>
            <a:ext cx="135774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 smtClean="0"/>
              <a:t>Spatial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Analyst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Combines spatial &amp; non-spatial data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Optimizes using routing algorithms to find solutions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Can identify: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Catchment/service area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Shortest or fastest route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Nearest facility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Network Analyst: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" name="Picture 4" descr="Routing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1" y="0"/>
            <a:ext cx="4994431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960" y="3749040"/>
            <a:ext cx="3520440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800" dirty="0" smtClean="0"/>
              <a:t>Delivery Vehicle Routing</a:t>
            </a:r>
          </a:p>
          <a:p>
            <a:endParaRPr lang="en-US" sz="1400" dirty="0"/>
          </a:p>
          <a:p>
            <a:r>
              <a:rPr lang="en-US" sz="1400" dirty="0" smtClean="0"/>
              <a:t>Sandoval, Felipe and Anne </a:t>
            </a:r>
            <a:r>
              <a:rPr lang="en-US" sz="1400" dirty="0" err="1" smtClean="0"/>
              <a:t>Goodchild</a:t>
            </a:r>
            <a:r>
              <a:rPr lang="en-US" sz="1400" dirty="0" smtClean="0"/>
              <a:t>. Research in Progress.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Network Analyst: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6" name="Picture 5" descr="serviceareasdo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99" y="0"/>
            <a:ext cx="529993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960" y="3749040"/>
            <a:ext cx="3505200" cy="16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2800" dirty="0" smtClean="0"/>
              <a:t>Grocery Store Service Areas</a:t>
            </a:r>
          </a:p>
          <a:p>
            <a:endParaRPr lang="en-US" sz="1400" dirty="0"/>
          </a:p>
          <a:p>
            <a:r>
              <a:rPr lang="en-US" sz="1400" dirty="0" err="1" smtClean="0"/>
              <a:t>Wygonik</a:t>
            </a:r>
            <a:r>
              <a:rPr lang="en-US" sz="1400" dirty="0" smtClean="0"/>
              <a:t>, Erica and Anne </a:t>
            </a:r>
            <a:r>
              <a:rPr lang="en-US" sz="1400" dirty="0" err="1" smtClean="0"/>
              <a:t>Goodchild</a:t>
            </a:r>
            <a:r>
              <a:rPr lang="en-US" sz="1400" dirty="0" smtClean="0"/>
              <a:t>. Research in Progress.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Analyst Class Exercise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Complete the Network Analyst Tutorial:</a:t>
            </a:r>
          </a:p>
          <a:p>
            <a:pPr>
              <a:spcAft>
                <a:spcPts val="1800"/>
              </a:spcAft>
              <a:buNone/>
            </a:pPr>
            <a:r>
              <a:rPr lang="en-US" sz="1800" dirty="0" smtClean="0">
                <a:hlinkClick r:id="rId3"/>
              </a:rPr>
              <a:t>http://webhelp.esri.com/arcgisdesktop/9.2/pdf/Network_Analyst_Tutorial.pdf</a:t>
            </a:r>
            <a:endParaRPr lang="en-US" sz="1800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Complete the in-class assignment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Let me know if you have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Geographic Information System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Integrates spatial and non-spatial data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Spatial (where something is)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Non-spatial (name, number of residents, speed limit)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Great for making maps and analyzing spatial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Examining density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Finding locations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Illustrating spatial information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Routing &amp; directions</a:t>
            </a:r>
          </a:p>
          <a:p>
            <a:pPr>
              <a:spcAft>
                <a:spcPts val="18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GIS: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3143" t="18286" r="8571" b="5486"/>
          <a:stretch>
            <a:fillRect/>
          </a:stretch>
        </p:blipFill>
        <p:spPr bwMode="auto">
          <a:xfrm>
            <a:off x="381000" y="1447800"/>
            <a:ext cx="8382000" cy="510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09800" y="6319493"/>
            <a:ext cx="617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200" dirty="0" err="1" smtClean="0"/>
              <a:t>Gregerson</a:t>
            </a:r>
            <a:r>
              <a:rPr lang="en-US" sz="1200" dirty="0" smtClean="0"/>
              <a:t>, J. , </a:t>
            </a:r>
            <a:r>
              <a:rPr lang="en-US" sz="1200" dirty="0" err="1" smtClean="0"/>
              <a:t>Hepp</a:t>
            </a:r>
            <a:r>
              <a:rPr lang="en-US" sz="1200" dirty="0" smtClean="0"/>
              <a:t>-Buchanan, M., Rowe, D., Vander </a:t>
            </a:r>
            <a:r>
              <a:rPr lang="en-US" sz="1200" dirty="0" err="1" smtClean="0"/>
              <a:t>Sluis</a:t>
            </a:r>
            <a:r>
              <a:rPr lang="en-US" sz="1200" dirty="0" smtClean="0"/>
              <a:t>, J., </a:t>
            </a:r>
            <a:r>
              <a:rPr lang="en-US" sz="1200" dirty="0" err="1" smtClean="0"/>
              <a:t>Wygonik</a:t>
            </a:r>
            <a:r>
              <a:rPr lang="en-US" sz="1200" dirty="0" smtClean="0"/>
              <a:t>, E., </a:t>
            </a:r>
            <a:r>
              <a:rPr lang="en-US" sz="1200" dirty="0" err="1" smtClean="0"/>
              <a:t>Xenakis</a:t>
            </a:r>
            <a:r>
              <a:rPr lang="en-US" sz="1200" dirty="0" smtClean="0"/>
              <a:t>, M., and E. McCormack. (2010) Seattle Bike Share Feasibility Study. University of Washington, Seattle, WA. 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Uses layers for different data sources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0" y="2209800"/>
            <a:ext cx="5562600" cy="4064001"/>
            <a:chOff x="1524000" y="2286000"/>
            <a:chExt cx="5029200" cy="3674302"/>
          </a:xfrm>
        </p:grpSpPr>
        <p:pic>
          <p:nvPicPr>
            <p:cNvPr id="6" name="Picture 2" descr="C:\Documents and Settings\user\My Documents\JOHN\Urban Planning\bike share\Seattle Layer Blowout Revis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2286000"/>
              <a:ext cx="5029200" cy="367430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3581400" y="2362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5760720"/>
              <a:ext cx="13716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 types of spatial data: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Raster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Vector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types of non-spatial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spatial data types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53000" y="1600200"/>
            <a:ext cx="323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Raster Representation</a:t>
            </a: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4953000" y="2133600"/>
          <a:ext cx="3598863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2714400" imgH="1788840" progId="Excel.Sheet.8">
                  <p:embed/>
                </p:oleObj>
              </mc:Choice>
              <mc:Fallback>
                <p:oleObj name="Worksheet" r:id="rId4" imgW="2714400" imgH="1788840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33600"/>
                        <a:ext cx="3598863" cy="3340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1600200"/>
            <a:ext cx="321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Vector Representation</a:t>
            </a: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844550" y="2286000"/>
            <a:ext cx="3263900" cy="3125788"/>
            <a:chOff x="3028" y="1248"/>
            <a:chExt cx="2056" cy="196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028" y="1252"/>
              <a:ext cx="2056" cy="19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216" y="1248"/>
              <a:ext cx="1489" cy="1969"/>
            </a:xfrm>
            <a:custGeom>
              <a:avLst/>
              <a:gdLst>
                <a:gd name="T0" fmla="*/ 1488 w 1489"/>
                <a:gd name="T1" fmla="*/ 0 h 1969"/>
                <a:gd name="T2" fmla="*/ 1476 w 1489"/>
                <a:gd name="T3" fmla="*/ 53 h 1969"/>
                <a:gd name="T4" fmla="*/ 1454 w 1489"/>
                <a:gd name="T5" fmla="*/ 101 h 1969"/>
                <a:gd name="T6" fmla="*/ 1442 w 1489"/>
                <a:gd name="T7" fmla="*/ 148 h 1969"/>
                <a:gd name="T8" fmla="*/ 1430 w 1489"/>
                <a:gd name="T9" fmla="*/ 195 h 1969"/>
                <a:gd name="T10" fmla="*/ 1408 w 1489"/>
                <a:gd name="T11" fmla="*/ 242 h 1969"/>
                <a:gd name="T12" fmla="*/ 1396 w 1489"/>
                <a:gd name="T13" fmla="*/ 289 h 1969"/>
                <a:gd name="T14" fmla="*/ 1385 w 1489"/>
                <a:gd name="T15" fmla="*/ 336 h 1969"/>
                <a:gd name="T16" fmla="*/ 1350 w 1489"/>
                <a:gd name="T17" fmla="*/ 368 h 1969"/>
                <a:gd name="T18" fmla="*/ 1315 w 1489"/>
                <a:gd name="T19" fmla="*/ 415 h 1969"/>
                <a:gd name="T20" fmla="*/ 1281 w 1489"/>
                <a:gd name="T21" fmla="*/ 462 h 1969"/>
                <a:gd name="T22" fmla="*/ 1247 w 1489"/>
                <a:gd name="T23" fmla="*/ 493 h 1969"/>
                <a:gd name="T24" fmla="*/ 1224 w 1489"/>
                <a:gd name="T25" fmla="*/ 540 h 1969"/>
                <a:gd name="T26" fmla="*/ 1202 w 1489"/>
                <a:gd name="T27" fmla="*/ 587 h 1969"/>
                <a:gd name="T28" fmla="*/ 1167 w 1489"/>
                <a:gd name="T29" fmla="*/ 619 h 1969"/>
                <a:gd name="T30" fmla="*/ 1144 w 1489"/>
                <a:gd name="T31" fmla="*/ 666 h 1969"/>
                <a:gd name="T32" fmla="*/ 1109 w 1489"/>
                <a:gd name="T33" fmla="*/ 697 h 1969"/>
                <a:gd name="T34" fmla="*/ 1075 w 1489"/>
                <a:gd name="T35" fmla="*/ 713 h 1969"/>
                <a:gd name="T36" fmla="*/ 1041 w 1489"/>
                <a:gd name="T37" fmla="*/ 744 h 1969"/>
                <a:gd name="T38" fmla="*/ 1007 w 1489"/>
                <a:gd name="T39" fmla="*/ 775 h 1969"/>
                <a:gd name="T40" fmla="*/ 972 w 1489"/>
                <a:gd name="T41" fmla="*/ 791 h 1969"/>
                <a:gd name="T42" fmla="*/ 938 w 1489"/>
                <a:gd name="T43" fmla="*/ 791 h 1969"/>
                <a:gd name="T44" fmla="*/ 904 w 1489"/>
                <a:gd name="T45" fmla="*/ 807 h 1969"/>
                <a:gd name="T46" fmla="*/ 869 w 1489"/>
                <a:gd name="T47" fmla="*/ 822 h 1969"/>
                <a:gd name="T48" fmla="*/ 835 w 1489"/>
                <a:gd name="T49" fmla="*/ 838 h 1969"/>
                <a:gd name="T50" fmla="*/ 801 w 1489"/>
                <a:gd name="T51" fmla="*/ 838 h 1969"/>
                <a:gd name="T52" fmla="*/ 766 w 1489"/>
                <a:gd name="T53" fmla="*/ 854 h 1969"/>
                <a:gd name="T54" fmla="*/ 732 w 1489"/>
                <a:gd name="T55" fmla="*/ 854 h 1969"/>
                <a:gd name="T56" fmla="*/ 698 w 1489"/>
                <a:gd name="T57" fmla="*/ 871 h 1969"/>
                <a:gd name="T58" fmla="*/ 664 w 1489"/>
                <a:gd name="T59" fmla="*/ 885 h 1969"/>
                <a:gd name="T60" fmla="*/ 629 w 1489"/>
                <a:gd name="T61" fmla="*/ 901 h 1969"/>
                <a:gd name="T62" fmla="*/ 595 w 1489"/>
                <a:gd name="T63" fmla="*/ 918 h 1969"/>
                <a:gd name="T64" fmla="*/ 561 w 1489"/>
                <a:gd name="T65" fmla="*/ 948 h 1969"/>
                <a:gd name="T66" fmla="*/ 526 w 1489"/>
                <a:gd name="T67" fmla="*/ 979 h 1969"/>
                <a:gd name="T68" fmla="*/ 492 w 1489"/>
                <a:gd name="T69" fmla="*/ 1012 h 1969"/>
                <a:gd name="T70" fmla="*/ 458 w 1489"/>
                <a:gd name="T71" fmla="*/ 1042 h 1969"/>
                <a:gd name="T72" fmla="*/ 446 w 1489"/>
                <a:gd name="T73" fmla="*/ 1089 h 1969"/>
                <a:gd name="T74" fmla="*/ 412 w 1489"/>
                <a:gd name="T75" fmla="*/ 1136 h 1969"/>
                <a:gd name="T76" fmla="*/ 389 w 1489"/>
                <a:gd name="T77" fmla="*/ 1183 h 1969"/>
                <a:gd name="T78" fmla="*/ 365 w 1489"/>
                <a:gd name="T79" fmla="*/ 1230 h 1969"/>
                <a:gd name="T80" fmla="*/ 343 w 1489"/>
                <a:gd name="T81" fmla="*/ 1277 h 1969"/>
                <a:gd name="T82" fmla="*/ 321 w 1489"/>
                <a:gd name="T83" fmla="*/ 1324 h 1969"/>
                <a:gd name="T84" fmla="*/ 285 w 1489"/>
                <a:gd name="T85" fmla="*/ 1357 h 1969"/>
                <a:gd name="T86" fmla="*/ 263 w 1489"/>
                <a:gd name="T87" fmla="*/ 1404 h 1969"/>
                <a:gd name="T88" fmla="*/ 228 w 1489"/>
                <a:gd name="T89" fmla="*/ 1435 h 1969"/>
                <a:gd name="T90" fmla="*/ 194 w 1489"/>
                <a:gd name="T91" fmla="*/ 1482 h 1969"/>
                <a:gd name="T92" fmla="*/ 160 w 1489"/>
                <a:gd name="T93" fmla="*/ 1512 h 1969"/>
                <a:gd name="T94" fmla="*/ 148 w 1489"/>
                <a:gd name="T95" fmla="*/ 1559 h 1969"/>
                <a:gd name="T96" fmla="*/ 137 w 1489"/>
                <a:gd name="T97" fmla="*/ 1606 h 1969"/>
                <a:gd name="T98" fmla="*/ 103 w 1489"/>
                <a:gd name="T99" fmla="*/ 1639 h 1969"/>
                <a:gd name="T100" fmla="*/ 91 w 1489"/>
                <a:gd name="T101" fmla="*/ 1686 h 1969"/>
                <a:gd name="T102" fmla="*/ 79 w 1489"/>
                <a:gd name="T103" fmla="*/ 1733 h 1969"/>
                <a:gd name="T104" fmla="*/ 57 w 1489"/>
                <a:gd name="T105" fmla="*/ 1780 h 1969"/>
                <a:gd name="T106" fmla="*/ 45 w 1489"/>
                <a:gd name="T107" fmla="*/ 1827 h 1969"/>
                <a:gd name="T108" fmla="*/ 22 w 1489"/>
                <a:gd name="T109" fmla="*/ 1874 h 1969"/>
                <a:gd name="T110" fmla="*/ 11 w 1489"/>
                <a:gd name="T111" fmla="*/ 1921 h 1969"/>
                <a:gd name="T112" fmla="*/ 0 w 1489"/>
                <a:gd name="T113" fmla="*/ 1968 h 19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89"/>
                <a:gd name="T172" fmla="*/ 0 h 1969"/>
                <a:gd name="T173" fmla="*/ 1489 w 1489"/>
                <a:gd name="T174" fmla="*/ 1969 h 19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89" h="1969">
                  <a:moveTo>
                    <a:pt x="1488" y="0"/>
                  </a:moveTo>
                  <a:lnTo>
                    <a:pt x="1476" y="53"/>
                  </a:lnTo>
                  <a:lnTo>
                    <a:pt x="1454" y="101"/>
                  </a:lnTo>
                  <a:lnTo>
                    <a:pt x="1442" y="148"/>
                  </a:lnTo>
                  <a:lnTo>
                    <a:pt x="1430" y="195"/>
                  </a:lnTo>
                  <a:lnTo>
                    <a:pt x="1408" y="242"/>
                  </a:lnTo>
                  <a:lnTo>
                    <a:pt x="1396" y="289"/>
                  </a:lnTo>
                  <a:lnTo>
                    <a:pt x="1385" y="336"/>
                  </a:lnTo>
                  <a:lnTo>
                    <a:pt x="1350" y="368"/>
                  </a:lnTo>
                  <a:lnTo>
                    <a:pt x="1315" y="415"/>
                  </a:lnTo>
                  <a:lnTo>
                    <a:pt x="1281" y="462"/>
                  </a:lnTo>
                  <a:lnTo>
                    <a:pt x="1247" y="493"/>
                  </a:lnTo>
                  <a:lnTo>
                    <a:pt x="1224" y="540"/>
                  </a:lnTo>
                  <a:lnTo>
                    <a:pt x="1202" y="587"/>
                  </a:lnTo>
                  <a:lnTo>
                    <a:pt x="1167" y="619"/>
                  </a:lnTo>
                  <a:lnTo>
                    <a:pt x="1144" y="666"/>
                  </a:lnTo>
                  <a:lnTo>
                    <a:pt x="1109" y="697"/>
                  </a:lnTo>
                  <a:lnTo>
                    <a:pt x="1075" y="713"/>
                  </a:lnTo>
                  <a:lnTo>
                    <a:pt x="1041" y="744"/>
                  </a:lnTo>
                  <a:lnTo>
                    <a:pt x="1007" y="775"/>
                  </a:lnTo>
                  <a:lnTo>
                    <a:pt x="972" y="791"/>
                  </a:lnTo>
                  <a:lnTo>
                    <a:pt x="938" y="791"/>
                  </a:lnTo>
                  <a:lnTo>
                    <a:pt x="904" y="807"/>
                  </a:lnTo>
                  <a:lnTo>
                    <a:pt x="869" y="822"/>
                  </a:lnTo>
                  <a:lnTo>
                    <a:pt x="835" y="838"/>
                  </a:lnTo>
                  <a:lnTo>
                    <a:pt x="801" y="838"/>
                  </a:lnTo>
                  <a:lnTo>
                    <a:pt x="766" y="854"/>
                  </a:lnTo>
                  <a:lnTo>
                    <a:pt x="732" y="854"/>
                  </a:lnTo>
                  <a:lnTo>
                    <a:pt x="698" y="871"/>
                  </a:lnTo>
                  <a:lnTo>
                    <a:pt x="664" y="885"/>
                  </a:lnTo>
                  <a:lnTo>
                    <a:pt x="629" y="901"/>
                  </a:lnTo>
                  <a:lnTo>
                    <a:pt x="595" y="918"/>
                  </a:lnTo>
                  <a:lnTo>
                    <a:pt x="561" y="948"/>
                  </a:lnTo>
                  <a:lnTo>
                    <a:pt x="526" y="979"/>
                  </a:lnTo>
                  <a:lnTo>
                    <a:pt x="492" y="1012"/>
                  </a:lnTo>
                  <a:lnTo>
                    <a:pt x="458" y="1042"/>
                  </a:lnTo>
                  <a:lnTo>
                    <a:pt x="446" y="1089"/>
                  </a:lnTo>
                  <a:lnTo>
                    <a:pt x="412" y="1136"/>
                  </a:lnTo>
                  <a:lnTo>
                    <a:pt x="389" y="1183"/>
                  </a:lnTo>
                  <a:lnTo>
                    <a:pt x="365" y="1230"/>
                  </a:lnTo>
                  <a:lnTo>
                    <a:pt x="343" y="1277"/>
                  </a:lnTo>
                  <a:lnTo>
                    <a:pt x="321" y="1324"/>
                  </a:lnTo>
                  <a:lnTo>
                    <a:pt x="285" y="1357"/>
                  </a:lnTo>
                  <a:lnTo>
                    <a:pt x="263" y="1404"/>
                  </a:lnTo>
                  <a:lnTo>
                    <a:pt x="228" y="1435"/>
                  </a:lnTo>
                  <a:lnTo>
                    <a:pt x="194" y="1482"/>
                  </a:lnTo>
                  <a:lnTo>
                    <a:pt x="160" y="1512"/>
                  </a:lnTo>
                  <a:lnTo>
                    <a:pt x="148" y="1559"/>
                  </a:lnTo>
                  <a:lnTo>
                    <a:pt x="137" y="1606"/>
                  </a:lnTo>
                  <a:lnTo>
                    <a:pt x="103" y="1639"/>
                  </a:lnTo>
                  <a:lnTo>
                    <a:pt x="91" y="1686"/>
                  </a:lnTo>
                  <a:lnTo>
                    <a:pt x="79" y="1733"/>
                  </a:lnTo>
                  <a:lnTo>
                    <a:pt x="57" y="1780"/>
                  </a:lnTo>
                  <a:lnTo>
                    <a:pt x="45" y="1827"/>
                  </a:lnTo>
                  <a:lnTo>
                    <a:pt x="22" y="1874"/>
                  </a:lnTo>
                  <a:lnTo>
                    <a:pt x="11" y="1921"/>
                  </a:lnTo>
                  <a:lnTo>
                    <a:pt x="0" y="196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564" y="2404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364" y="1588"/>
              <a:ext cx="88" cy="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81" y="1344"/>
              <a:ext cx="204" cy="252"/>
            </a:xfrm>
            <a:custGeom>
              <a:avLst/>
              <a:gdLst>
                <a:gd name="T0" fmla="*/ 19 w 204"/>
                <a:gd name="T1" fmla="*/ 0 h 252"/>
                <a:gd name="T2" fmla="*/ 0 w 204"/>
                <a:gd name="T3" fmla="*/ 29 h 252"/>
                <a:gd name="T4" fmla="*/ 9 w 204"/>
                <a:gd name="T5" fmla="*/ 58 h 252"/>
                <a:gd name="T6" fmla="*/ 29 w 204"/>
                <a:gd name="T7" fmla="*/ 87 h 252"/>
                <a:gd name="T8" fmla="*/ 38 w 204"/>
                <a:gd name="T9" fmla="*/ 116 h 252"/>
                <a:gd name="T10" fmla="*/ 58 w 204"/>
                <a:gd name="T11" fmla="*/ 145 h 252"/>
                <a:gd name="T12" fmla="*/ 77 w 204"/>
                <a:gd name="T13" fmla="*/ 174 h 252"/>
                <a:gd name="T14" fmla="*/ 106 w 204"/>
                <a:gd name="T15" fmla="*/ 203 h 252"/>
                <a:gd name="T16" fmla="*/ 125 w 204"/>
                <a:gd name="T17" fmla="*/ 232 h 252"/>
                <a:gd name="T18" fmla="*/ 154 w 204"/>
                <a:gd name="T19" fmla="*/ 242 h 252"/>
                <a:gd name="T20" fmla="*/ 184 w 204"/>
                <a:gd name="T21" fmla="*/ 251 h 252"/>
                <a:gd name="T22" fmla="*/ 193 w 204"/>
                <a:gd name="T23" fmla="*/ 222 h 252"/>
                <a:gd name="T24" fmla="*/ 193 w 204"/>
                <a:gd name="T25" fmla="*/ 193 h 252"/>
                <a:gd name="T26" fmla="*/ 203 w 204"/>
                <a:gd name="T27" fmla="*/ 164 h 252"/>
                <a:gd name="T28" fmla="*/ 203 w 204"/>
                <a:gd name="T29" fmla="*/ 135 h 252"/>
                <a:gd name="T30" fmla="*/ 203 w 204"/>
                <a:gd name="T31" fmla="*/ 106 h 252"/>
                <a:gd name="T32" fmla="*/ 184 w 204"/>
                <a:gd name="T33" fmla="*/ 77 h 252"/>
                <a:gd name="T34" fmla="*/ 154 w 204"/>
                <a:gd name="T35" fmla="*/ 58 h 252"/>
                <a:gd name="T36" fmla="*/ 145 w 204"/>
                <a:gd name="T37" fmla="*/ 29 h 252"/>
                <a:gd name="T38" fmla="*/ 116 w 204"/>
                <a:gd name="T39" fmla="*/ 19 h 252"/>
                <a:gd name="T40" fmla="*/ 87 w 204"/>
                <a:gd name="T41" fmla="*/ 9 h 252"/>
                <a:gd name="T42" fmla="*/ 58 w 204"/>
                <a:gd name="T43" fmla="*/ 9 h 252"/>
                <a:gd name="T44" fmla="*/ 29 w 204"/>
                <a:gd name="T45" fmla="*/ 0 h 252"/>
                <a:gd name="T46" fmla="*/ 19 w 204"/>
                <a:gd name="T47" fmla="*/ 0 h 2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4"/>
                <a:gd name="T73" fmla="*/ 0 h 252"/>
                <a:gd name="T74" fmla="*/ 204 w 204"/>
                <a:gd name="T75" fmla="*/ 252 h 2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4" h="252">
                  <a:moveTo>
                    <a:pt x="19" y="0"/>
                  </a:moveTo>
                  <a:lnTo>
                    <a:pt x="0" y="29"/>
                  </a:lnTo>
                  <a:lnTo>
                    <a:pt x="9" y="58"/>
                  </a:lnTo>
                  <a:lnTo>
                    <a:pt x="29" y="87"/>
                  </a:lnTo>
                  <a:lnTo>
                    <a:pt x="38" y="116"/>
                  </a:lnTo>
                  <a:lnTo>
                    <a:pt x="58" y="145"/>
                  </a:lnTo>
                  <a:lnTo>
                    <a:pt x="77" y="174"/>
                  </a:lnTo>
                  <a:lnTo>
                    <a:pt x="106" y="203"/>
                  </a:lnTo>
                  <a:lnTo>
                    <a:pt x="125" y="232"/>
                  </a:lnTo>
                  <a:lnTo>
                    <a:pt x="154" y="242"/>
                  </a:lnTo>
                  <a:lnTo>
                    <a:pt x="184" y="251"/>
                  </a:lnTo>
                  <a:lnTo>
                    <a:pt x="193" y="222"/>
                  </a:lnTo>
                  <a:lnTo>
                    <a:pt x="193" y="193"/>
                  </a:lnTo>
                  <a:lnTo>
                    <a:pt x="203" y="164"/>
                  </a:lnTo>
                  <a:lnTo>
                    <a:pt x="203" y="135"/>
                  </a:lnTo>
                  <a:lnTo>
                    <a:pt x="203" y="106"/>
                  </a:lnTo>
                  <a:lnTo>
                    <a:pt x="184" y="77"/>
                  </a:lnTo>
                  <a:lnTo>
                    <a:pt x="154" y="58"/>
                  </a:lnTo>
                  <a:lnTo>
                    <a:pt x="145" y="29"/>
                  </a:lnTo>
                  <a:lnTo>
                    <a:pt x="116" y="19"/>
                  </a:lnTo>
                  <a:lnTo>
                    <a:pt x="87" y="9"/>
                  </a:lnTo>
                  <a:lnTo>
                    <a:pt x="58" y="9"/>
                  </a:lnTo>
                  <a:lnTo>
                    <a:pt x="29" y="0"/>
                  </a:lnTo>
                  <a:lnTo>
                    <a:pt x="1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803" y="2253"/>
              <a:ext cx="408" cy="272"/>
            </a:xfrm>
            <a:custGeom>
              <a:avLst/>
              <a:gdLst>
                <a:gd name="T0" fmla="*/ 181 w 408"/>
                <a:gd name="T1" fmla="*/ 3 h 272"/>
                <a:gd name="T2" fmla="*/ 145 w 408"/>
                <a:gd name="T3" fmla="*/ 20 h 272"/>
                <a:gd name="T4" fmla="*/ 116 w 408"/>
                <a:gd name="T5" fmla="*/ 20 h 272"/>
                <a:gd name="T6" fmla="*/ 87 w 408"/>
                <a:gd name="T7" fmla="*/ 29 h 272"/>
                <a:gd name="T8" fmla="*/ 58 w 408"/>
                <a:gd name="T9" fmla="*/ 49 h 272"/>
                <a:gd name="T10" fmla="*/ 39 w 408"/>
                <a:gd name="T11" fmla="*/ 78 h 272"/>
                <a:gd name="T12" fmla="*/ 29 w 408"/>
                <a:gd name="T13" fmla="*/ 107 h 272"/>
                <a:gd name="T14" fmla="*/ 20 w 408"/>
                <a:gd name="T15" fmla="*/ 136 h 272"/>
                <a:gd name="T16" fmla="*/ 10 w 408"/>
                <a:gd name="T17" fmla="*/ 165 h 272"/>
                <a:gd name="T18" fmla="*/ 10 w 408"/>
                <a:gd name="T19" fmla="*/ 194 h 272"/>
                <a:gd name="T20" fmla="*/ 0 w 408"/>
                <a:gd name="T21" fmla="*/ 223 h 272"/>
                <a:gd name="T22" fmla="*/ 0 w 408"/>
                <a:gd name="T23" fmla="*/ 252 h 272"/>
                <a:gd name="T24" fmla="*/ 29 w 408"/>
                <a:gd name="T25" fmla="*/ 262 h 272"/>
                <a:gd name="T26" fmla="*/ 58 w 408"/>
                <a:gd name="T27" fmla="*/ 262 h 272"/>
                <a:gd name="T28" fmla="*/ 87 w 408"/>
                <a:gd name="T29" fmla="*/ 271 h 272"/>
                <a:gd name="T30" fmla="*/ 116 w 408"/>
                <a:gd name="T31" fmla="*/ 271 h 272"/>
                <a:gd name="T32" fmla="*/ 155 w 408"/>
                <a:gd name="T33" fmla="*/ 271 h 272"/>
                <a:gd name="T34" fmla="*/ 184 w 408"/>
                <a:gd name="T35" fmla="*/ 271 h 272"/>
                <a:gd name="T36" fmla="*/ 213 w 408"/>
                <a:gd name="T37" fmla="*/ 271 h 272"/>
                <a:gd name="T38" fmla="*/ 242 w 408"/>
                <a:gd name="T39" fmla="*/ 271 h 272"/>
                <a:gd name="T40" fmla="*/ 271 w 408"/>
                <a:gd name="T41" fmla="*/ 271 h 272"/>
                <a:gd name="T42" fmla="*/ 300 w 408"/>
                <a:gd name="T43" fmla="*/ 271 h 272"/>
                <a:gd name="T44" fmla="*/ 329 w 408"/>
                <a:gd name="T45" fmla="*/ 271 h 272"/>
                <a:gd name="T46" fmla="*/ 358 w 408"/>
                <a:gd name="T47" fmla="*/ 271 h 272"/>
                <a:gd name="T48" fmla="*/ 387 w 408"/>
                <a:gd name="T49" fmla="*/ 252 h 272"/>
                <a:gd name="T50" fmla="*/ 397 w 408"/>
                <a:gd name="T51" fmla="*/ 223 h 272"/>
                <a:gd name="T52" fmla="*/ 407 w 408"/>
                <a:gd name="T53" fmla="*/ 194 h 272"/>
                <a:gd name="T54" fmla="*/ 407 w 408"/>
                <a:gd name="T55" fmla="*/ 165 h 272"/>
                <a:gd name="T56" fmla="*/ 407 w 408"/>
                <a:gd name="T57" fmla="*/ 136 h 272"/>
                <a:gd name="T58" fmla="*/ 407 w 408"/>
                <a:gd name="T59" fmla="*/ 107 h 272"/>
                <a:gd name="T60" fmla="*/ 387 w 408"/>
                <a:gd name="T61" fmla="*/ 78 h 272"/>
                <a:gd name="T62" fmla="*/ 358 w 408"/>
                <a:gd name="T63" fmla="*/ 49 h 272"/>
                <a:gd name="T64" fmla="*/ 329 w 408"/>
                <a:gd name="T65" fmla="*/ 39 h 272"/>
                <a:gd name="T66" fmla="*/ 300 w 408"/>
                <a:gd name="T67" fmla="*/ 29 h 272"/>
                <a:gd name="T68" fmla="*/ 271 w 408"/>
                <a:gd name="T69" fmla="*/ 29 h 272"/>
                <a:gd name="T70" fmla="*/ 242 w 408"/>
                <a:gd name="T71" fmla="*/ 20 h 272"/>
                <a:gd name="T72" fmla="*/ 213 w 408"/>
                <a:gd name="T73" fmla="*/ 10 h 272"/>
                <a:gd name="T74" fmla="*/ 184 w 408"/>
                <a:gd name="T75" fmla="*/ 0 h 272"/>
                <a:gd name="T76" fmla="*/ 181 w 408"/>
                <a:gd name="T77" fmla="*/ 3 h 2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8"/>
                <a:gd name="T118" fmla="*/ 0 h 272"/>
                <a:gd name="T119" fmla="*/ 408 w 408"/>
                <a:gd name="T120" fmla="*/ 272 h 2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8" h="272">
                  <a:moveTo>
                    <a:pt x="181" y="3"/>
                  </a:moveTo>
                  <a:lnTo>
                    <a:pt x="145" y="20"/>
                  </a:lnTo>
                  <a:lnTo>
                    <a:pt x="116" y="20"/>
                  </a:lnTo>
                  <a:lnTo>
                    <a:pt x="87" y="29"/>
                  </a:lnTo>
                  <a:lnTo>
                    <a:pt x="58" y="49"/>
                  </a:lnTo>
                  <a:lnTo>
                    <a:pt x="39" y="78"/>
                  </a:lnTo>
                  <a:lnTo>
                    <a:pt x="29" y="107"/>
                  </a:lnTo>
                  <a:lnTo>
                    <a:pt x="20" y="136"/>
                  </a:lnTo>
                  <a:lnTo>
                    <a:pt x="10" y="165"/>
                  </a:lnTo>
                  <a:lnTo>
                    <a:pt x="10" y="194"/>
                  </a:lnTo>
                  <a:lnTo>
                    <a:pt x="0" y="223"/>
                  </a:lnTo>
                  <a:lnTo>
                    <a:pt x="0" y="252"/>
                  </a:lnTo>
                  <a:lnTo>
                    <a:pt x="29" y="262"/>
                  </a:lnTo>
                  <a:lnTo>
                    <a:pt x="58" y="262"/>
                  </a:lnTo>
                  <a:lnTo>
                    <a:pt x="87" y="271"/>
                  </a:lnTo>
                  <a:lnTo>
                    <a:pt x="116" y="271"/>
                  </a:lnTo>
                  <a:lnTo>
                    <a:pt x="155" y="271"/>
                  </a:lnTo>
                  <a:lnTo>
                    <a:pt x="184" y="271"/>
                  </a:lnTo>
                  <a:lnTo>
                    <a:pt x="213" y="271"/>
                  </a:lnTo>
                  <a:lnTo>
                    <a:pt x="242" y="271"/>
                  </a:lnTo>
                  <a:lnTo>
                    <a:pt x="271" y="271"/>
                  </a:lnTo>
                  <a:lnTo>
                    <a:pt x="300" y="271"/>
                  </a:lnTo>
                  <a:lnTo>
                    <a:pt x="329" y="271"/>
                  </a:lnTo>
                  <a:lnTo>
                    <a:pt x="358" y="271"/>
                  </a:lnTo>
                  <a:lnTo>
                    <a:pt x="387" y="252"/>
                  </a:lnTo>
                  <a:lnTo>
                    <a:pt x="397" y="223"/>
                  </a:lnTo>
                  <a:lnTo>
                    <a:pt x="407" y="194"/>
                  </a:lnTo>
                  <a:lnTo>
                    <a:pt x="407" y="165"/>
                  </a:lnTo>
                  <a:lnTo>
                    <a:pt x="407" y="136"/>
                  </a:lnTo>
                  <a:lnTo>
                    <a:pt x="407" y="107"/>
                  </a:lnTo>
                  <a:lnTo>
                    <a:pt x="387" y="78"/>
                  </a:lnTo>
                  <a:lnTo>
                    <a:pt x="358" y="49"/>
                  </a:lnTo>
                  <a:lnTo>
                    <a:pt x="329" y="39"/>
                  </a:lnTo>
                  <a:lnTo>
                    <a:pt x="300" y="29"/>
                  </a:lnTo>
                  <a:lnTo>
                    <a:pt x="271" y="29"/>
                  </a:lnTo>
                  <a:lnTo>
                    <a:pt x="242" y="20"/>
                  </a:lnTo>
                  <a:lnTo>
                    <a:pt x="213" y="10"/>
                  </a:lnTo>
                  <a:lnTo>
                    <a:pt x="184" y="0"/>
                  </a:lnTo>
                  <a:lnTo>
                    <a:pt x="181" y="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038475" y="3114675"/>
            <a:ext cx="66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/>
              <a:t>line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971675" y="4410075"/>
            <a:ext cx="1254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/>
              <a:t>polygon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90675" y="2657475"/>
            <a:ext cx="8461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/>
              <a:t>point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86200" y="6243293"/>
            <a:ext cx="5029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sz="1200" dirty="0" err="1" smtClean="0"/>
              <a:t>Alberti</a:t>
            </a:r>
            <a:r>
              <a:rPr lang="en-US" sz="1200" dirty="0" smtClean="0"/>
              <a:t>, Marina. Class Lecture. Urban and Regional Geo-spatial Analysis: Principles of GIS. University of Washington, Seattle, WA. 30 September 2009.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 types of spatial data: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Raster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A grid of cells for an entire area, cell determines location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One value for each grid cell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Best for attributes with continuous features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Vector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types of non-spatial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 types of spatial data: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Raster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Vector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Data located by coordinates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Referenced to attribute table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Best for features with discrete boundaries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types of non-spatial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197</TotalTime>
  <Words>628</Words>
  <Application>Microsoft Office PowerPoint</Application>
  <PresentationFormat>On-screen Show (4:3)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Foundry</vt:lpstr>
      <vt:lpstr>Worksheet</vt:lpstr>
      <vt:lpstr>GIS and Network Analyst</vt:lpstr>
      <vt:lpstr>What is GIS?</vt:lpstr>
      <vt:lpstr>Uses of GIS</vt:lpstr>
      <vt:lpstr>Uses of GIS: Example</vt:lpstr>
      <vt:lpstr>GIS Data Organization</vt:lpstr>
      <vt:lpstr>GIS data types</vt:lpstr>
      <vt:lpstr>GIS spatial data types</vt:lpstr>
      <vt:lpstr>GIS data types</vt:lpstr>
      <vt:lpstr>GIS data types</vt:lpstr>
      <vt:lpstr>Attribute data </vt:lpstr>
      <vt:lpstr>Network Analyst</vt:lpstr>
      <vt:lpstr>Network Analyst: Example 1</vt:lpstr>
      <vt:lpstr>Network Analyst: Example 2</vt:lpstr>
      <vt:lpstr>Network Analyst Class Exercise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Network Analyst</dc:title>
  <dc:creator>Erica</dc:creator>
  <cp:lastModifiedBy>Anne Goodchild</cp:lastModifiedBy>
  <cp:revision>27</cp:revision>
  <cp:lastPrinted>2011-04-25T16:26:28Z</cp:lastPrinted>
  <dcterms:created xsi:type="dcterms:W3CDTF">2010-04-06T19:02:30Z</dcterms:created>
  <dcterms:modified xsi:type="dcterms:W3CDTF">2011-04-25T16:35:53Z</dcterms:modified>
</cp:coreProperties>
</file>