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8" r:id="rId4"/>
    <p:sldId id="263" r:id="rId5"/>
    <p:sldId id="257" r:id="rId6"/>
    <p:sldId id="260" r:id="rId7"/>
    <p:sldId id="264" r:id="rId8"/>
    <p:sldId id="259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34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A06E3-15B6-49C9-9190-2A5A0A3FF9D9}" type="datetimeFigureOut">
              <a:rPr lang="en-US" smtClean="0"/>
              <a:pPr/>
              <a:t>4/13/2011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C543121-03AF-45C9-BDEF-36D9D0BC1AE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A06E3-15B6-49C9-9190-2A5A0A3FF9D9}" type="datetimeFigureOut">
              <a:rPr lang="en-US" smtClean="0"/>
              <a:pPr/>
              <a:t>4/13/2011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43121-03AF-45C9-BDEF-36D9D0BC1A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C543121-03AF-45C9-BDEF-36D9D0BC1AE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A06E3-15B6-49C9-9190-2A5A0A3FF9D9}" type="datetimeFigureOut">
              <a:rPr lang="en-US" smtClean="0"/>
              <a:pPr/>
              <a:t>4/13/2011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A06E3-15B6-49C9-9190-2A5A0A3FF9D9}" type="datetimeFigureOut">
              <a:rPr lang="en-US" smtClean="0"/>
              <a:pPr/>
              <a:t>4/13/2011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C543121-03AF-45C9-BDEF-36D9D0BC1AE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A06E3-15B6-49C9-9190-2A5A0A3FF9D9}" type="datetimeFigureOut">
              <a:rPr lang="en-US" smtClean="0"/>
              <a:pPr/>
              <a:t>4/13/2011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C543121-03AF-45C9-BDEF-36D9D0BC1AE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04A06E3-15B6-49C9-9190-2A5A0A3FF9D9}" type="datetimeFigureOut">
              <a:rPr lang="en-US" smtClean="0"/>
              <a:pPr/>
              <a:t>4/13/2011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43121-03AF-45C9-BDEF-36D9D0BC1AE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A06E3-15B6-49C9-9190-2A5A0A3FF9D9}" type="datetimeFigureOut">
              <a:rPr lang="en-US" smtClean="0"/>
              <a:pPr/>
              <a:t>4/13/2011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C543121-03AF-45C9-BDEF-36D9D0BC1AE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A06E3-15B6-49C9-9190-2A5A0A3FF9D9}" type="datetimeFigureOut">
              <a:rPr lang="en-US" smtClean="0"/>
              <a:pPr/>
              <a:t>4/13/2011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C543121-03AF-45C9-BDEF-36D9D0BC1A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A06E3-15B6-49C9-9190-2A5A0A3FF9D9}" type="datetimeFigureOut">
              <a:rPr lang="en-US" smtClean="0"/>
              <a:pPr/>
              <a:t>4/13/2011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C543121-03AF-45C9-BDEF-36D9D0BC1A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C543121-03AF-45C9-BDEF-36D9D0BC1AE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A06E3-15B6-49C9-9190-2A5A0A3FF9D9}" type="datetimeFigureOut">
              <a:rPr lang="en-US" smtClean="0"/>
              <a:pPr/>
              <a:t>4/13/2011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C543121-03AF-45C9-BDEF-36D9D0BC1AE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04A06E3-15B6-49C9-9190-2A5A0A3FF9D9}" type="datetimeFigureOut">
              <a:rPr lang="en-US" smtClean="0"/>
              <a:pPr/>
              <a:t>4/13/2011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04A06E3-15B6-49C9-9190-2A5A0A3FF9D9}" type="datetimeFigureOut">
              <a:rPr lang="en-US" smtClean="0"/>
              <a:pPr/>
              <a:t>4/13/2011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C543121-03AF-45C9-BDEF-36D9D0BC1AE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Professor Goodchild</a:t>
            </a:r>
          </a:p>
          <a:p>
            <a:r>
              <a:rPr lang="en-US" dirty="0" err="1" smtClean="0"/>
              <a:t>Cee</a:t>
            </a:r>
            <a:r>
              <a:rPr lang="en-US" dirty="0" smtClean="0"/>
              <a:t> 587</a:t>
            </a:r>
          </a:p>
          <a:p>
            <a:r>
              <a:rPr lang="en-US" dirty="0" smtClean="0"/>
              <a:t>April </a:t>
            </a:r>
            <a:r>
              <a:rPr lang="en-US" dirty="0" smtClean="0"/>
              <a:t>13, 2011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Basic Optimization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Traveling Salesman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Minimize </a:t>
            </a:r>
            <a:r>
              <a:rPr lang="en-US" dirty="0">
                <a:sym typeface="Symbol"/>
              </a:rPr>
              <a:t></a:t>
            </a:r>
            <a:r>
              <a:rPr lang="en-US" baseline="-25000" dirty="0" err="1"/>
              <a:t>i</a:t>
            </a:r>
            <a:r>
              <a:rPr lang="en-US" dirty="0" err="1">
                <a:sym typeface="Symbol"/>
              </a:rPr>
              <a:t></a:t>
            </a:r>
            <a:r>
              <a:rPr lang="en-US" baseline="-25000" dirty="0" err="1"/>
              <a:t>k</a:t>
            </a:r>
            <a:r>
              <a:rPr lang="en-US" dirty="0" err="1"/>
              <a:t>c</a:t>
            </a:r>
            <a:r>
              <a:rPr lang="en-US" baseline="-25000" dirty="0" err="1"/>
              <a:t>ik</a:t>
            </a:r>
            <a:r>
              <a:rPr lang="en-US" dirty="0" err="1"/>
              <a:t>y</a:t>
            </a:r>
            <a:r>
              <a:rPr lang="en-US" baseline="-25000" dirty="0" err="1"/>
              <a:t>ik</a:t>
            </a:r>
            <a:endParaRPr lang="en-US" dirty="0"/>
          </a:p>
          <a:p>
            <a:r>
              <a:rPr lang="en-US" dirty="0"/>
              <a:t>Subject to:</a:t>
            </a:r>
          </a:p>
          <a:p>
            <a:pPr lvl="1"/>
            <a:r>
              <a:rPr lang="en-US" dirty="0">
                <a:sym typeface="Symbol"/>
              </a:rPr>
              <a:t></a:t>
            </a:r>
            <a:r>
              <a:rPr lang="en-US" baseline="-25000" dirty="0" err="1"/>
              <a:t>k</a:t>
            </a:r>
            <a:r>
              <a:rPr lang="en-US" dirty="0" err="1"/>
              <a:t>y</a:t>
            </a:r>
            <a:r>
              <a:rPr lang="en-US" baseline="-25000" dirty="0" err="1"/>
              <a:t>ik</a:t>
            </a:r>
            <a:r>
              <a:rPr lang="en-US" dirty="0"/>
              <a:t>=1</a:t>
            </a:r>
          </a:p>
          <a:p>
            <a:pPr lvl="1"/>
            <a:r>
              <a:rPr lang="en-US" dirty="0" smtClean="0">
                <a:sym typeface="Symbol"/>
              </a:rPr>
              <a:t></a:t>
            </a:r>
            <a:r>
              <a:rPr lang="en-US" baseline="-25000" dirty="0" err="1" smtClean="0"/>
              <a:t>i</a:t>
            </a:r>
            <a:r>
              <a:rPr lang="en-US" dirty="0" err="1" smtClean="0"/>
              <a:t>y</a:t>
            </a:r>
            <a:r>
              <a:rPr lang="en-US" baseline="-25000" dirty="0" err="1" smtClean="0"/>
              <a:t>ik</a:t>
            </a:r>
            <a:r>
              <a:rPr lang="en-US" dirty="0" smtClean="0"/>
              <a:t>=1</a:t>
            </a:r>
            <a:endParaRPr lang="en-US" dirty="0"/>
          </a:p>
          <a:p>
            <a:pPr lvl="1"/>
            <a:r>
              <a:rPr lang="en-US" dirty="0">
                <a:sym typeface="Symbol"/>
              </a:rPr>
              <a:t></a:t>
            </a:r>
            <a:r>
              <a:rPr lang="en-US" baseline="-25000" dirty="0" err="1" smtClean="0"/>
              <a:t>i</a:t>
            </a:r>
            <a:r>
              <a:rPr lang="en-US" dirty="0" err="1" smtClean="0">
                <a:sym typeface="Symbol"/>
              </a:rPr>
              <a:t></a:t>
            </a:r>
            <a:r>
              <a:rPr lang="en-US" baseline="-25000" dirty="0" err="1">
                <a:sym typeface="Symbol"/>
              </a:rPr>
              <a:t>k</a:t>
            </a:r>
            <a:r>
              <a:rPr lang="en-US" dirty="0" err="1" smtClean="0"/>
              <a:t>y</a:t>
            </a:r>
            <a:r>
              <a:rPr lang="en-US" baseline="-25000" dirty="0" err="1" smtClean="0"/>
              <a:t>ik</a:t>
            </a:r>
            <a:r>
              <a:rPr lang="en-US" dirty="0" smtClean="0"/>
              <a:t>≤│K│-1, K subset of all </a:t>
            </a:r>
            <a:r>
              <a:rPr lang="en-US" dirty="0" err="1"/>
              <a:t>i</a:t>
            </a:r>
            <a:r>
              <a:rPr lang="en-US" dirty="0" err="1" smtClean="0"/>
              <a:t>,j</a:t>
            </a:r>
            <a:endParaRPr lang="en-US" dirty="0"/>
          </a:p>
          <a:p>
            <a:pPr lvl="1"/>
            <a:r>
              <a:rPr lang="en-US" dirty="0" err="1"/>
              <a:t>y</a:t>
            </a:r>
            <a:r>
              <a:rPr lang="en-US" baseline="-25000" dirty="0" err="1"/>
              <a:t>ik</a:t>
            </a:r>
            <a:r>
              <a:rPr lang="en-US" dirty="0"/>
              <a:t>=0 or 1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where,</a:t>
            </a:r>
          </a:p>
          <a:p>
            <a:pPr lvl="1"/>
            <a:r>
              <a:rPr lang="en-US" dirty="0" err="1"/>
              <a:t>c</a:t>
            </a:r>
            <a:r>
              <a:rPr lang="en-US" baseline="-25000" dirty="0" err="1"/>
              <a:t>ik</a:t>
            </a:r>
            <a:r>
              <a:rPr lang="en-US" dirty="0"/>
              <a:t>= cost of </a:t>
            </a:r>
            <a:r>
              <a:rPr lang="en-US" dirty="0" smtClean="0"/>
              <a:t>traveling from i to k</a:t>
            </a:r>
            <a:endParaRPr lang="en-US" dirty="0"/>
          </a:p>
          <a:p>
            <a:pPr lvl="1"/>
            <a:r>
              <a:rPr lang="en-US" dirty="0" err="1" smtClean="0"/>
              <a:t>y</a:t>
            </a:r>
            <a:r>
              <a:rPr lang="en-US" baseline="-25000" dirty="0" err="1" smtClean="0"/>
              <a:t>ik</a:t>
            </a:r>
            <a:r>
              <a:rPr lang="en-US" dirty="0" smtClean="0"/>
              <a:t>=1 </a:t>
            </a:r>
            <a:r>
              <a:rPr lang="en-US" dirty="0"/>
              <a:t>if </a:t>
            </a:r>
            <a:r>
              <a:rPr lang="en-US" dirty="0" smtClean="0"/>
              <a:t>visit i immediately </a:t>
            </a:r>
            <a:r>
              <a:rPr lang="en-US" smtClean="0"/>
              <a:t>before k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 rot="16200000" flipH="1">
            <a:off x="-38100" y="3390900"/>
            <a:ext cx="39624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V="1">
            <a:off x="1981200" y="5334000"/>
            <a:ext cx="46482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1981200" y="2514600"/>
            <a:ext cx="2438400" cy="1447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6200000" flipH="1">
            <a:off x="800101" y="3695700"/>
            <a:ext cx="3352800" cy="762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6200000" flipH="1">
            <a:off x="2095500" y="3619501"/>
            <a:ext cx="3352800" cy="762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295400" y="2895600"/>
            <a:ext cx="550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</a:t>
            </a:r>
            <a:r>
              <a:rPr lang="en-US" dirty="0" smtClean="0"/>
              <a:t>(x)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971800" y="55626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181600" y="2057400"/>
            <a:ext cx="20120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</a:t>
            </a:r>
            <a:r>
              <a:rPr lang="en-US" dirty="0" smtClean="0"/>
              <a:t>bjective function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572000" y="3505200"/>
            <a:ext cx="1324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constraints</a:t>
            </a:r>
            <a:endParaRPr lang="en-US" dirty="0"/>
          </a:p>
        </p:txBody>
      </p:sp>
      <p:cxnSp>
        <p:nvCxnSpPr>
          <p:cNvPr id="18" name="Straight Arrow Connector 17"/>
          <p:cNvCxnSpPr/>
          <p:nvPr/>
        </p:nvCxnSpPr>
        <p:spPr>
          <a:xfrm rot="10800000" flipV="1">
            <a:off x="4572000" y="2286000"/>
            <a:ext cx="609600" cy="228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6" idx="1"/>
          </p:cNvCxnSpPr>
          <p:nvPr/>
        </p:nvCxnSpPr>
        <p:spPr>
          <a:xfrm rot="10800000" flipV="1">
            <a:off x="3886200" y="3689866"/>
            <a:ext cx="685800" cy="4393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5-Point Star 22"/>
          <p:cNvSpPr/>
          <p:nvPr/>
        </p:nvSpPr>
        <p:spPr>
          <a:xfrm>
            <a:off x="1905000" y="3886200"/>
            <a:ext cx="152400" cy="152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5-Point Star 23"/>
          <p:cNvSpPr/>
          <p:nvPr/>
        </p:nvSpPr>
        <p:spPr>
          <a:xfrm>
            <a:off x="2438400" y="3581400"/>
            <a:ext cx="152400" cy="152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4267200" y="5562600"/>
            <a:ext cx="1003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variable</a:t>
            </a:r>
            <a:endParaRPr lang="en-US" dirty="0"/>
          </a:p>
        </p:txBody>
      </p:sp>
      <p:cxnSp>
        <p:nvCxnSpPr>
          <p:cNvPr id="19" name="Straight Arrow Connector 18"/>
          <p:cNvCxnSpPr>
            <a:stCxn id="17" idx="1"/>
          </p:cNvCxnSpPr>
          <p:nvPr/>
        </p:nvCxnSpPr>
        <p:spPr>
          <a:xfrm rot="10800000" flipV="1">
            <a:off x="3276600" y="5747266"/>
            <a:ext cx="990600" cy="1166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23" grpId="0" animBg="1"/>
      <p:bldP spid="23" grpId="1" animBg="1"/>
      <p:bldP spid="2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Optimization Problem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Objective function</a:t>
            </a:r>
          </a:p>
          <a:p>
            <a:pPr lvl="1"/>
            <a:r>
              <a:rPr lang="en-US" dirty="0" smtClean="0"/>
              <a:t>The thing you want to minimize or maximize</a:t>
            </a:r>
          </a:p>
          <a:p>
            <a:pPr lvl="1"/>
            <a:r>
              <a:rPr lang="en-US" dirty="0" smtClean="0"/>
              <a:t>Typically total cost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Constraints</a:t>
            </a:r>
          </a:p>
          <a:p>
            <a:pPr lvl="1"/>
            <a:r>
              <a:rPr lang="en-US" dirty="0" smtClean="0"/>
              <a:t>The complexities of the problem</a:t>
            </a:r>
          </a:p>
          <a:p>
            <a:pPr lvl="1"/>
            <a:r>
              <a:rPr lang="en-US" dirty="0" smtClean="0"/>
              <a:t>E.g. capacities, demands, supply</a:t>
            </a:r>
          </a:p>
          <a:p>
            <a:pPr lvl="1"/>
            <a:r>
              <a:rPr lang="en-US" dirty="0" smtClean="0"/>
              <a:t>An unconstrained optimization leads to 0 or infinity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 rot="16200000" flipH="1">
            <a:off x="-38100" y="3390900"/>
            <a:ext cx="39624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V="1">
            <a:off x="1981200" y="5334000"/>
            <a:ext cx="46482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6200000" flipH="1">
            <a:off x="1714501" y="3695700"/>
            <a:ext cx="3352800" cy="762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6200000" flipH="1">
            <a:off x="3086100" y="3695700"/>
            <a:ext cx="3352800" cy="762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295400" y="2895600"/>
            <a:ext cx="550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</a:t>
            </a:r>
            <a:r>
              <a:rPr lang="en-US" dirty="0" smtClean="0"/>
              <a:t>(x)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971800" y="55626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3" name="Freeform 12"/>
          <p:cNvSpPr/>
          <p:nvPr/>
        </p:nvSpPr>
        <p:spPr>
          <a:xfrm>
            <a:off x="2133600" y="2286000"/>
            <a:ext cx="2884487" cy="2227262"/>
          </a:xfrm>
          <a:custGeom>
            <a:avLst/>
            <a:gdLst>
              <a:gd name="connsiteX0" fmla="*/ 0 w 2884487"/>
              <a:gd name="connsiteY0" fmla="*/ 0 h 2227262"/>
              <a:gd name="connsiteX1" fmla="*/ 971550 w 2884487"/>
              <a:gd name="connsiteY1" fmla="*/ 2028825 h 2227262"/>
              <a:gd name="connsiteX2" fmla="*/ 1895475 w 2884487"/>
              <a:gd name="connsiteY2" fmla="*/ 1190625 h 2227262"/>
              <a:gd name="connsiteX3" fmla="*/ 2733675 w 2884487"/>
              <a:gd name="connsiteY3" fmla="*/ 1581150 h 2227262"/>
              <a:gd name="connsiteX4" fmla="*/ 2800350 w 2884487"/>
              <a:gd name="connsiteY4" fmla="*/ 1609725 h 2227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84487" h="2227262">
                <a:moveTo>
                  <a:pt x="0" y="0"/>
                </a:moveTo>
                <a:cubicBezTo>
                  <a:pt x="327819" y="915194"/>
                  <a:pt x="655638" y="1830388"/>
                  <a:pt x="971550" y="2028825"/>
                </a:cubicBezTo>
                <a:cubicBezTo>
                  <a:pt x="1287462" y="2227262"/>
                  <a:pt x="1601788" y="1265237"/>
                  <a:pt x="1895475" y="1190625"/>
                </a:cubicBezTo>
                <a:cubicBezTo>
                  <a:pt x="2189162" y="1116013"/>
                  <a:pt x="2582863" y="1511300"/>
                  <a:pt x="2733675" y="1581150"/>
                </a:cubicBezTo>
                <a:cubicBezTo>
                  <a:pt x="2884487" y="1651000"/>
                  <a:pt x="2842418" y="1630362"/>
                  <a:pt x="2800350" y="1609725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5562600" y="3657600"/>
            <a:ext cx="3231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</a:t>
            </a:r>
            <a:r>
              <a:rPr lang="en-US" dirty="0" smtClean="0"/>
              <a:t>bjective function (nonlinear)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>
          <a:xfrm rot="10800000">
            <a:off x="3276600" y="4419600"/>
            <a:ext cx="2667000" cy="304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248400" y="4572000"/>
            <a:ext cx="1199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minimum</a:t>
            </a:r>
            <a:endParaRPr lang="en-US" dirty="0"/>
          </a:p>
        </p:txBody>
      </p:sp>
      <p:cxnSp>
        <p:nvCxnSpPr>
          <p:cNvPr id="26" name="Straight Arrow Connector 25"/>
          <p:cNvCxnSpPr/>
          <p:nvPr/>
        </p:nvCxnSpPr>
        <p:spPr>
          <a:xfrm rot="10800000">
            <a:off x="3505200" y="4267200"/>
            <a:ext cx="2590800" cy="457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876800" y="5943600"/>
            <a:ext cx="4091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Constraints can’t improve the solution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Route choice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Objective function</a:t>
            </a:r>
          </a:p>
          <a:p>
            <a:pPr lvl="1"/>
            <a:r>
              <a:rPr lang="en-US" dirty="0" smtClean="0"/>
              <a:t>Minimize </a:t>
            </a:r>
            <a:r>
              <a:rPr lang="en-US" dirty="0" smtClean="0">
                <a:sym typeface="Symbol"/>
              </a:rPr>
              <a:t></a:t>
            </a:r>
            <a:r>
              <a:rPr lang="en-US" baseline="-25000" dirty="0" err="1" smtClean="0"/>
              <a:t>k</a:t>
            </a:r>
            <a:r>
              <a:rPr lang="en-US" dirty="0" err="1" smtClean="0"/>
              <a:t>c</a:t>
            </a:r>
            <a:r>
              <a:rPr lang="en-US" baseline="-25000" dirty="0" err="1" smtClean="0"/>
              <a:t>k</a:t>
            </a:r>
            <a:r>
              <a:rPr lang="en-US" dirty="0" err="1" smtClean="0"/>
              <a:t>x</a:t>
            </a:r>
            <a:r>
              <a:rPr lang="en-US" baseline="-25000" dirty="0" err="1" smtClean="0"/>
              <a:t>k</a:t>
            </a:r>
            <a:endParaRPr lang="en-US" dirty="0" smtClean="0"/>
          </a:p>
          <a:p>
            <a:r>
              <a:rPr lang="en-US" dirty="0" smtClean="0"/>
              <a:t>Subject to:</a:t>
            </a:r>
          </a:p>
          <a:p>
            <a:pPr lvl="1"/>
            <a:r>
              <a:rPr lang="en-US" dirty="0" smtClean="0">
                <a:sym typeface="Symbol"/>
              </a:rPr>
              <a:t></a:t>
            </a:r>
            <a:r>
              <a:rPr lang="en-US" baseline="-25000" dirty="0" err="1" smtClean="0"/>
              <a:t>k</a:t>
            </a:r>
            <a:r>
              <a:rPr lang="en-US" dirty="0" err="1" smtClean="0"/>
              <a:t>x</a:t>
            </a:r>
            <a:r>
              <a:rPr lang="en-US" baseline="-25000" dirty="0" err="1" smtClean="0"/>
              <a:t>k</a:t>
            </a:r>
            <a:r>
              <a:rPr lang="en-US" dirty="0" smtClean="0"/>
              <a:t>=1</a:t>
            </a:r>
          </a:p>
          <a:p>
            <a:pPr lvl="1"/>
            <a:r>
              <a:rPr lang="en-US" dirty="0" err="1" smtClean="0"/>
              <a:t>x</a:t>
            </a:r>
            <a:r>
              <a:rPr lang="en-US" baseline="-25000" dirty="0" err="1" smtClean="0"/>
              <a:t>k</a:t>
            </a:r>
            <a:r>
              <a:rPr lang="en-US" dirty="0" smtClean="0"/>
              <a:t>=0 or 1 </a:t>
            </a:r>
          </a:p>
          <a:p>
            <a:r>
              <a:rPr lang="en-US" dirty="0" smtClean="0"/>
              <a:t>where,</a:t>
            </a:r>
          </a:p>
          <a:p>
            <a:r>
              <a:rPr lang="en-US" dirty="0" smtClean="0"/>
              <a:t>c</a:t>
            </a:r>
            <a:r>
              <a:rPr lang="en-US" baseline="-25000" dirty="0" smtClean="0"/>
              <a:t>k</a:t>
            </a:r>
            <a:r>
              <a:rPr lang="en-US" dirty="0" smtClean="0"/>
              <a:t>= cost of travel on link k</a:t>
            </a:r>
          </a:p>
          <a:p>
            <a:r>
              <a:rPr lang="en-US" dirty="0" err="1" smtClean="0"/>
              <a:t>x</a:t>
            </a:r>
            <a:r>
              <a:rPr lang="en-US" baseline="-25000" dirty="0" err="1" smtClean="0"/>
              <a:t>k</a:t>
            </a:r>
            <a:r>
              <a:rPr lang="en-US" dirty="0" smtClean="0"/>
              <a:t>=1 if link k is used, 0 otherwise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657600" y="1371600"/>
            <a:ext cx="8382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3657600" y="4267200"/>
            <a:ext cx="8382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Curved Connector 4"/>
          <p:cNvCxnSpPr>
            <a:stCxn id="2" idx="2"/>
            <a:endCxn id="3" idx="2"/>
          </p:cNvCxnSpPr>
          <p:nvPr/>
        </p:nvCxnSpPr>
        <p:spPr>
          <a:xfrm rot="10800000" flipV="1">
            <a:off x="3657600" y="1752600"/>
            <a:ext cx="1588" cy="2895600"/>
          </a:xfrm>
          <a:prstGeom prst="curvedConnector3">
            <a:avLst>
              <a:gd name="adj1" fmla="val 7317697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urved Connector 7"/>
          <p:cNvCxnSpPr>
            <a:stCxn id="2" idx="4"/>
            <a:endCxn id="3" idx="0"/>
          </p:cNvCxnSpPr>
          <p:nvPr/>
        </p:nvCxnSpPr>
        <p:spPr>
          <a:xfrm rot="5400000">
            <a:off x="3009900" y="3200400"/>
            <a:ext cx="2133600" cy="1588"/>
          </a:xfrm>
          <a:prstGeom prst="curved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urved Connector 15"/>
          <p:cNvCxnSpPr>
            <a:stCxn id="2" idx="6"/>
            <a:endCxn id="3" idx="6"/>
          </p:cNvCxnSpPr>
          <p:nvPr/>
        </p:nvCxnSpPr>
        <p:spPr>
          <a:xfrm>
            <a:off x="4495800" y="1752600"/>
            <a:ext cx="1588" cy="2895600"/>
          </a:xfrm>
          <a:prstGeom prst="curvedConnector3">
            <a:avLst>
              <a:gd name="adj1" fmla="val 7017791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209800" y="3048000"/>
            <a:ext cx="354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30" name="TextBox 29"/>
          <p:cNvSpPr txBox="1"/>
          <p:nvPr/>
        </p:nvSpPr>
        <p:spPr>
          <a:xfrm>
            <a:off x="3733800" y="3048000"/>
            <a:ext cx="375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/>
              <a:t>2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257800" y="2983468"/>
            <a:ext cx="373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/>
              <a:t>3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209800" y="2754868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33" name="TextBox 32"/>
          <p:cNvSpPr txBox="1"/>
          <p:nvPr/>
        </p:nvSpPr>
        <p:spPr>
          <a:xfrm>
            <a:off x="3733800" y="2754868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34" name="TextBox 33"/>
          <p:cNvSpPr txBox="1"/>
          <p:nvPr/>
        </p:nvSpPr>
        <p:spPr>
          <a:xfrm>
            <a:off x="5257800" y="2743200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209800" y="1371600"/>
            <a:ext cx="8382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2209800" y="4267200"/>
            <a:ext cx="8382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Curved Connector 4"/>
          <p:cNvCxnSpPr>
            <a:stCxn id="2" idx="2"/>
            <a:endCxn id="3" idx="2"/>
          </p:cNvCxnSpPr>
          <p:nvPr/>
        </p:nvCxnSpPr>
        <p:spPr>
          <a:xfrm rot="10800000" flipV="1">
            <a:off x="2209800" y="1752600"/>
            <a:ext cx="1588" cy="2895600"/>
          </a:xfrm>
          <a:prstGeom prst="curvedConnector3">
            <a:avLst>
              <a:gd name="adj1" fmla="val 7317697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urved Connector 7"/>
          <p:cNvCxnSpPr>
            <a:stCxn id="2" idx="4"/>
            <a:endCxn id="3" idx="0"/>
          </p:cNvCxnSpPr>
          <p:nvPr/>
        </p:nvCxnSpPr>
        <p:spPr>
          <a:xfrm rot="5400000">
            <a:off x="1562100" y="3200400"/>
            <a:ext cx="2133600" cy="1588"/>
          </a:xfrm>
          <a:prstGeom prst="curved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urved Connector 15"/>
          <p:cNvCxnSpPr>
            <a:stCxn id="2" idx="6"/>
            <a:endCxn id="3" idx="6"/>
          </p:cNvCxnSpPr>
          <p:nvPr/>
        </p:nvCxnSpPr>
        <p:spPr>
          <a:xfrm>
            <a:off x="3048000" y="1752600"/>
            <a:ext cx="1588" cy="2895600"/>
          </a:xfrm>
          <a:prstGeom prst="curvedConnector3">
            <a:avLst>
              <a:gd name="adj1" fmla="val 7017791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81000" y="3200400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1</a:t>
            </a:r>
            <a:r>
              <a:rPr lang="en-US" dirty="0" smtClean="0"/>
              <a:t>=4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762000" y="2754868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33" name="TextBox 32"/>
          <p:cNvSpPr txBox="1"/>
          <p:nvPr/>
        </p:nvSpPr>
        <p:spPr>
          <a:xfrm>
            <a:off x="2286000" y="2754868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34" name="TextBox 33"/>
          <p:cNvSpPr txBox="1"/>
          <p:nvPr/>
        </p:nvSpPr>
        <p:spPr>
          <a:xfrm>
            <a:off x="3810000" y="2743200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  <p:sp>
        <p:nvSpPr>
          <p:cNvPr id="13" name="TextBox 12"/>
          <p:cNvSpPr txBox="1"/>
          <p:nvPr/>
        </p:nvSpPr>
        <p:spPr>
          <a:xfrm>
            <a:off x="1981200" y="3200400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2</a:t>
            </a:r>
            <a:r>
              <a:rPr lang="en-US" dirty="0" smtClean="0"/>
              <a:t>=2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505200" y="3212068"/>
            <a:ext cx="649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3</a:t>
            </a:r>
            <a:r>
              <a:rPr lang="en-US" dirty="0" smtClean="0"/>
              <a:t>=3</a:t>
            </a:r>
            <a:endParaRPr lang="en-US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4876800" y="609600"/>
          <a:ext cx="3657601" cy="2862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  <a:gridCol w="533400"/>
                <a:gridCol w="533400"/>
                <a:gridCol w="2057401"/>
              </a:tblGrid>
              <a:tr h="444500"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r>
                        <a:rPr lang="en-US" baseline="-25000" dirty="0" smtClean="0"/>
                        <a:t>1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r>
                        <a:rPr lang="en-US" baseline="-25000" dirty="0" smtClean="0"/>
                        <a:t>2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r>
                        <a:rPr lang="en-US" baseline="-25000" dirty="0" smtClean="0"/>
                        <a:t>3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Objective function</a:t>
                      </a:r>
                      <a:endParaRPr lang="en-US" dirty="0"/>
                    </a:p>
                  </a:txBody>
                  <a:tcPr/>
                </a:tc>
              </a:tr>
              <a:tr h="4445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4445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4445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</a:tr>
              <a:tr h="4445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4445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Assigning Customers to Multiple Vehicles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Minimize </a:t>
            </a:r>
            <a:r>
              <a:rPr lang="en-US" dirty="0" smtClean="0">
                <a:sym typeface="Symbol"/>
              </a:rPr>
              <a:t></a:t>
            </a:r>
            <a:r>
              <a:rPr lang="en-US" baseline="-25000" dirty="0" err="1" smtClean="0"/>
              <a:t>i</a:t>
            </a:r>
            <a:r>
              <a:rPr lang="en-US" dirty="0" err="1" smtClean="0">
                <a:sym typeface="Symbol"/>
              </a:rPr>
              <a:t></a:t>
            </a:r>
            <a:r>
              <a:rPr lang="en-US" baseline="-25000" dirty="0" err="1" smtClean="0"/>
              <a:t>k</a:t>
            </a:r>
            <a:r>
              <a:rPr lang="en-US" dirty="0" err="1" smtClean="0"/>
              <a:t>c</a:t>
            </a:r>
            <a:r>
              <a:rPr lang="en-US" baseline="-25000" dirty="0" err="1" smtClean="0"/>
              <a:t>ik</a:t>
            </a:r>
            <a:r>
              <a:rPr lang="en-US" dirty="0" err="1" smtClean="0"/>
              <a:t>y</a:t>
            </a:r>
            <a:r>
              <a:rPr lang="en-US" baseline="-25000" dirty="0" err="1" smtClean="0"/>
              <a:t>ik</a:t>
            </a:r>
            <a:endParaRPr lang="en-US" dirty="0" smtClean="0"/>
          </a:p>
          <a:p>
            <a:r>
              <a:rPr lang="en-US" dirty="0" smtClean="0"/>
              <a:t>Subject to:</a:t>
            </a:r>
          </a:p>
          <a:p>
            <a:pPr lvl="1"/>
            <a:r>
              <a:rPr lang="en-US" dirty="0" smtClean="0">
                <a:sym typeface="Symbol"/>
              </a:rPr>
              <a:t></a:t>
            </a:r>
            <a:r>
              <a:rPr lang="en-US" baseline="-25000" dirty="0" err="1" smtClean="0"/>
              <a:t>k</a:t>
            </a:r>
            <a:r>
              <a:rPr lang="en-US" dirty="0" err="1" smtClean="0"/>
              <a:t>y</a:t>
            </a:r>
            <a:r>
              <a:rPr lang="en-US" baseline="-25000" dirty="0" err="1" smtClean="0"/>
              <a:t>ik</a:t>
            </a:r>
            <a:r>
              <a:rPr lang="en-US" dirty="0" smtClean="0"/>
              <a:t>=1</a:t>
            </a:r>
          </a:p>
          <a:p>
            <a:pPr lvl="1"/>
            <a:r>
              <a:rPr lang="en-US" dirty="0" smtClean="0">
                <a:sym typeface="Symbol"/>
              </a:rPr>
              <a:t></a:t>
            </a:r>
            <a:r>
              <a:rPr lang="en-US" baseline="-25000" dirty="0" err="1" smtClean="0"/>
              <a:t>i</a:t>
            </a:r>
            <a:r>
              <a:rPr lang="en-US" dirty="0" err="1" smtClean="0"/>
              <a:t>a</a:t>
            </a:r>
            <a:r>
              <a:rPr lang="en-US" baseline="-25000" dirty="0" err="1" smtClean="0"/>
              <a:t>i</a:t>
            </a:r>
            <a:r>
              <a:rPr lang="en-US" dirty="0" err="1" smtClean="0"/>
              <a:t>y</a:t>
            </a:r>
            <a:r>
              <a:rPr lang="en-US" baseline="-25000" dirty="0" err="1" smtClean="0"/>
              <a:t>ik</a:t>
            </a:r>
            <a:r>
              <a:rPr lang="en-US" dirty="0" err="1" smtClean="0"/>
              <a:t>≤b</a:t>
            </a:r>
            <a:r>
              <a:rPr lang="en-US" baseline="-25000" dirty="0" err="1" smtClean="0"/>
              <a:t>k</a:t>
            </a:r>
            <a:endParaRPr lang="en-US" dirty="0" smtClean="0"/>
          </a:p>
          <a:p>
            <a:pPr lvl="1"/>
            <a:r>
              <a:rPr lang="en-US" dirty="0" err="1" smtClean="0"/>
              <a:t>y</a:t>
            </a:r>
            <a:r>
              <a:rPr lang="en-US" baseline="-25000" dirty="0" err="1" smtClean="0"/>
              <a:t>ik</a:t>
            </a:r>
            <a:r>
              <a:rPr lang="en-US" dirty="0" smtClean="0"/>
              <a:t>=0 or 1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where,</a:t>
            </a:r>
          </a:p>
          <a:p>
            <a:pPr lvl="1"/>
            <a:r>
              <a:rPr lang="en-US" dirty="0" err="1" smtClean="0"/>
              <a:t>c</a:t>
            </a:r>
            <a:r>
              <a:rPr lang="en-US" baseline="-25000" dirty="0" err="1" smtClean="0"/>
              <a:t>ik</a:t>
            </a:r>
            <a:r>
              <a:rPr lang="en-US" dirty="0" smtClean="0"/>
              <a:t>= cost of serving customer </a:t>
            </a:r>
            <a:r>
              <a:rPr lang="en-US" dirty="0" err="1" smtClean="0"/>
              <a:t>i</a:t>
            </a:r>
            <a:r>
              <a:rPr lang="en-US" dirty="0" smtClean="0"/>
              <a:t> with vehicle k</a:t>
            </a:r>
          </a:p>
          <a:p>
            <a:pPr lvl="1"/>
            <a:r>
              <a:rPr lang="en-US" dirty="0" err="1" smtClean="0"/>
              <a:t>a</a:t>
            </a:r>
            <a:r>
              <a:rPr lang="en-US" baseline="-25000" dirty="0" err="1" smtClean="0"/>
              <a:t>i</a:t>
            </a:r>
            <a:r>
              <a:rPr lang="en-US" dirty="0" smtClean="0"/>
              <a:t>=order size from customer </a:t>
            </a:r>
            <a:r>
              <a:rPr lang="en-US" dirty="0" err="1" smtClean="0"/>
              <a:t>i</a:t>
            </a:r>
            <a:endParaRPr lang="en-US" dirty="0" smtClean="0"/>
          </a:p>
          <a:p>
            <a:pPr lvl="1"/>
            <a:r>
              <a:rPr lang="en-US" dirty="0" err="1" smtClean="0"/>
              <a:t>b</a:t>
            </a:r>
            <a:r>
              <a:rPr lang="en-US" baseline="-25000" dirty="0" err="1" smtClean="0"/>
              <a:t>k</a:t>
            </a:r>
            <a:r>
              <a:rPr lang="en-US" dirty="0" smtClean="0"/>
              <a:t>=capacity of vehicle k</a:t>
            </a:r>
          </a:p>
          <a:p>
            <a:pPr lvl="1"/>
            <a:r>
              <a:rPr lang="en-US" dirty="0" err="1" smtClean="0"/>
              <a:t>y</a:t>
            </a:r>
            <a:r>
              <a:rPr lang="en-US" baseline="-25000" dirty="0" err="1" smtClean="0"/>
              <a:t>ik</a:t>
            </a:r>
            <a:r>
              <a:rPr lang="en-US" dirty="0" smtClean="0"/>
              <a:t>=1 if customer </a:t>
            </a:r>
            <a:r>
              <a:rPr lang="en-US" dirty="0" err="1" smtClean="0"/>
              <a:t>i</a:t>
            </a:r>
            <a:r>
              <a:rPr lang="en-US" dirty="0" smtClean="0"/>
              <a:t> is assigned to vehicle k, 0 otherwise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Allocating Production to </a:t>
            </a:r>
            <a:br>
              <a:rPr lang="en-US" dirty="0" smtClean="0"/>
            </a:br>
            <a:r>
              <a:rPr lang="en-US" dirty="0" smtClean="0"/>
              <a:t>Factories and Customers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Minimize </a:t>
            </a:r>
            <a:r>
              <a:rPr lang="en-US" dirty="0" smtClean="0">
                <a:sym typeface="Symbol"/>
              </a:rPr>
              <a:t></a:t>
            </a:r>
            <a:r>
              <a:rPr lang="en-US" baseline="-25000" dirty="0" err="1" smtClean="0"/>
              <a:t>i</a:t>
            </a:r>
            <a:r>
              <a:rPr lang="en-US" dirty="0" err="1" smtClean="0">
                <a:sym typeface="Symbol"/>
              </a:rPr>
              <a:t></a:t>
            </a:r>
            <a:r>
              <a:rPr lang="en-US" baseline="-25000" dirty="0" err="1" smtClean="0"/>
              <a:t>k</a:t>
            </a:r>
            <a:r>
              <a:rPr lang="en-US" dirty="0" err="1" smtClean="0"/>
              <a:t>c</a:t>
            </a:r>
            <a:r>
              <a:rPr lang="en-US" baseline="-25000" dirty="0" err="1" smtClean="0"/>
              <a:t>ik</a:t>
            </a:r>
            <a:r>
              <a:rPr lang="en-US" dirty="0" err="1" smtClean="0"/>
              <a:t>y</a:t>
            </a:r>
            <a:r>
              <a:rPr lang="en-US" baseline="-25000" dirty="0" err="1" smtClean="0"/>
              <a:t>ik</a:t>
            </a:r>
            <a:endParaRPr lang="en-US" dirty="0" smtClean="0"/>
          </a:p>
          <a:p>
            <a:r>
              <a:rPr lang="en-US" dirty="0" smtClean="0"/>
              <a:t>Subject to:</a:t>
            </a:r>
          </a:p>
          <a:p>
            <a:pPr lvl="1"/>
            <a:r>
              <a:rPr lang="en-US" dirty="0" smtClean="0">
                <a:sym typeface="Symbol"/>
              </a:rPr>
              <a:t></a:t>
            </a:r>
            <a:r>
              <a:rPr lang="en-US" baseline="-25000" dirty="0" err="1" smtClean="0"/>
              <a:t>k</a:t>
            </a:r>
            <a:r>
              <a:rPr lang="en-US" dirty="0" err="1" smtClean="0"/>
              <a:t>y</a:t>
            </a:r>
            <a:r>
              <a:rPr lang="en-US" baseline="-25000" dirty="0" err="1" smtClean="0"/>
              <a:t>ik</a:t>
            </a:r>
            <a:r>
              <a:rPr lang="en-US" dirty="0" smtClean="0"/>
              <a:t> ≤ </a:t>
            </a:r>
            <a:r>
              <a:rPr lang="en-US" dirty="0" err="1" smtClean="0"/>
              <a:t>a</a:t>
            </a:r>
            <a:r>
              <a:rPr lang="en-US" baseline="-25000" dirty="0" err="1" smtClean="0"/>
              <a:t>i</a:t>
            </a:r>
            <a:endParaRPr lang="en-US" baseline="-25000" dirty="0" smtClean="0"/>
          </a:p>
          <a:p>
            <a:pPr lvl="1"/>
            <a:r>
              <a:rPr lang="en-US" dirty="0" smtClean="0">
                <a:sym typeface="Symbol"/>
              </a:rPr>
              <a:t></a:t>
            </a:r>
            <a:r>
              <a:rPr lang="en-US" baseline="-25000" dirty="0" err="1" smtClean="0"/>
              <a:t>i</a:t>
            </a:r>
            <a:r>
              <a:rPr lang="en-US" dirty="0" err="1" smtClean="0"/>
              <a:t>y</a:t>
            </a:r>
            <a:r>
              <a:rPr lang="en-US" baseline="-25000" dirty="0" err="1" smtClean="0"/>
              <a:t>ik</a:t>
            </a:r>
            <a:r>
              <a:rPr lang="en-US" baseline="-25000" smtClean="0"/>
              <a:t> </a:t>
            </a:r>
            <a:r>
              <a:rPr lang="en-US" smtClean="0"/>
              <a:t>≤ b</a:t>
            </a:r>
            <a:r>
              <a:rPr lang="en-US" baseline="-25000" smtClean="0"/>
              <a:t>k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where,</a:t>
            </a:r>
          </a:p>
          <a:p>
            <a:pPr lvl="1"/>
            <a:r>
              <a:rPr lang="en-US" dirty="0" err="1" smtClean="0"/>
              <a:t>c</a:t>
            </a:r>
            <a:r>
              <a:rPr lang="en-US" baseline="-25000" dirty="0" err="1" smtClean="0"/>
              <a:t>ik</a:t>
            </a:r>
            <a:r>
              <a:rPr lang="en-US" dirty="0" smtClean="0"/>
              <a:t>= cost per unit of serving customer </a:t>
            </a:r>
            <a:r>
              <a:rPr lang="en-US" dirty="0" err="1" smtClean="0"/>
              <a:t>i</a:t>
            </a:r>
            <a:r>
              <a:rPr lang="en-US" dirty="0" smtClean="0"/>
              <a:t> with factory k</a:t>
            </a:r>
          </a:p>
          <a:p>
            <a:pPr lvl="1"/>
            <a:r>
              <a:rPr lang="en-US" dirty="0" err="1" smtClean="0"/>
              <a:t>a</a:t>
            </a:r>
            <a:r>
              <a:rPr lang="en-US" baseline="-25000" dirty="0" err="1" smtClean="0"/>
              <a:t>i</a:t>
            </a:r>
            <a:r>
              <a:rPr lang="en-US" dirty="0" smtClean="0"/>
              <a:t>=demand from customer </a:t>
            </a:r>
            <a:r>
              <a:rPr lang="en-US" dirty="0" err="1" smtClean="0"/>
              <a:t>i</a:t>
            </a:r>
            <a:endParaRPr lang="en-US" dirty="0" smtClean="0"/>
          </a:p>
          <a:p>
            <a:pPr lvl="1"/>
            <a:r>
              <a:rPr lang="en-US" dirty="0" err="1" smtClean="0"/>
              <a:t>b</a:t>
            </a:r>
            <a:r>
              <a:rPr lang="en-US" baseline="-25000" dirty="0" err="1" smtClean="0"/>
              <a:t>k</a:t>
            </a:r>
            <a:r>
              <a:rPr lang="en-US" dirty="0" smtClean="0"/>
              <a:t>=capacity of factory k</a:t>
            </a:r>
          </a:p>
          <a:p>
            <a:pPr lvl="1"/>
            <a:r>
              <a:rPr lang="en-US" dirty="0" err="1" smtClean="0"/>
              <a:t>y</a:t>
            </a:r>
            <a:r>
              <a:rPr lang="en-US" baseline="-25000" dirty="0" err="1" smtClean="0"/>
              <a:t>ik</a:t>
            </a:r>
            <a:r>
              <a:rPr lang="en-US" dirty="0" smtClean="0"/>
              <a:t>=amount produced by factory k for customer </a:t>
            </a:r>
            <a:r>
              <a:rPr lang="en-US" dirty="0" err="1" smtClean="0"/>
              <a:t>i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1226</TotalTime>
  <Words>254</Words>
  <Application>Microsoft Office PowerPoint</Application>
  <PresentationFormat>On-screen Show (4:3)</PresentationFormat>
  <Paragraphs>101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Civic</vt:lpstr>
      <vt:lpstr>Basic Optimization</vt:lpstr>
      <vt:lpstr>PowerPoint Presentation</vt:lpstr>
      <vt:lpstr>Optimization Problem Elements</vt:lpstr>
      <vt:lpstr>PowerPoint Presentation</vt:lpstr>
      <vt:lpstr>Route choice</vt:lpstr>
      <vt:lpstr>PowerPoint Presentation</vt:lpstr>
      <vt:lpstr>PowerPoint Presentation</vt:lpstr>
      <vt:lpstr>Assigning Customers to Multiple Vehicles</vt:lpstr>
      <vt:lpstr>Allocating Production to  Factories and Customers</vt:lpstr>
      <vt:lpstr>Traveling Salesman Problem</vt:lpstr>
    </vt:vector>
  </TitlesOfParts>
  <Company>CEEUW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Anne Goodchild</dc:creator>
  <cp:lastModifiedBy>Anne Goodchild</cp:lastModifiedBy>
  <cp:revision>18</cp:revision>
  <dcterms:created xsi:type="dcterms:W3CDTF">2009-04-14T23:37:48Z</dcterms:created>
  <dcterms:modified xsi:type="dcterms:W3CDTF">2011-04-13T15:47:56Z</dcterms:modified>
</cp:coreProperties>
</file>