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266" r:id="rId4"/>
    <p:sldId id="267" r:id="rId5"/>
    <p:sldId id="298" r:id="rId6"/>
    <p:sldId id="299" r:id="rId7"/>
    <p:sldId id="300" r:id="rId8"/>
    <p:sldId id="304" r:id="rId9"/>
    <p:sldId id="306" r:id="rId10"/>
    <p:sldId id="301" r:id="rId11"/>
    <p:sldId id="284" r:id="rId12"/>
    <p:sldId id="270" r:id="rId13"/>
    <p:sldId id="329" r:id="rId14"/>
    <p:sldId id="327" r:id="rId15"/>
    <p:sldId id="328" r:id="rId16"/>
    <p:sldId id="290" r:id="rId17"/>
    <p:sldId id="325" r:id="rId18"/>
    <p:sldId id="318" r:id="rId19"/>
    <p:sldId id="307" r:id="rId20"/>
    <p:sldId id="309" r:id="rId21"/>
    <p:sldId id="312" r:id="rId22"/>
    <p:sldId id="311" r:id="rId23"/>
    <p:sldId id="330" r:id="rId24"/>
    <p:sldId id="313" r:id="rId25"/>
    <p:sldId id="314" r:id="rId26"/>
    <p:sldId id="315" r:id="rId27"/>
    <p:sldId id="321" r:id="rId28"/>
    <p:sldId id="32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rogramming.com/tutorial/string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2. 150107.</a:t>
            </a:r>
          </a:p>
          <a:p>
            <a:r>
              <a:rPr lang="en-US" dirty="0" err="1" smtClean="0"/>
              <a:t>Carrano</a:t>
            </a:r>
            <a:r>
              <a:rPr lang="en-US" dirty="0" smtClean="0"/>
              <a:t> CH1, C++ Interlude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Constructor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Uses same name as class is constructs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N</a:t>
            </a:r>
            <a:r>
              <a:rPr lang="en-US" sz="2600" dirty="0" smtClean="0"/>
              <a:t>othing returned; not even void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Default constructor created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Function executed on creation of object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Arrays:  constructors called in increasing order </a:t>
            </a:r>
            <a:r>
              <a:rPr lang="en-US" sz="2600" dirty="0" err="1" smtClean="0"/>
              <a:t>Arr</a:t>
            </a:r>
            <a:r>
              <a:rPr lang="en-US" sz="2600" dirty="0" smtClean="0"/>
              <a:t>[0], </a:t>
            </a:r>
            <a:r>
              <a:rPr lang="en-US" sz="2600" dirty="0" err="1" smtClean="0"/>
              <a:t>Arr</a:t>
            </a:r>
            <a:r>
              <a:rPr lang="en-US" sz="2600" dirty="0" smtClean="0"/>
              <a:t>[1], </a:t>
            </a:r>
            <a:r>
              <a:rPr lang="en-US" sz="2600" dirty="0" err="1" smtClean="0"/>
              <a:t>Arr</a:t>
            </a:r>
            <a:r>
              <a:rPr lang="en-US" sz="2600" dirty="0" smtClean="0"/>
              <a:t>[2],…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Signature chooses constructor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Casting of call parameters done using normal casting rules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What’s in a constructor?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Normally used initialize private data as built-in types in C++ are undefined (</a:t>
            </a:r>
            <a:r>
              <a:rPr lang="en-US" sz="2600" dirty="0" err="1" smtClean="0"/>
              <a:t>int</a:t>
            </a:r>
            <a:r>
              <a:rPr lang="en-US" sz="2600" dirty="0" smtClean="0"/>
              <a:t> a;   a is unknown state)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Generally side-effecting is not done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212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2633" y="1937084"/>
            <a:ext cx="64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Edsger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Dijsktra</a:t>
            </a:r>
            <a:endParaRPr lang="en-US" sz="2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05137" y="2759243"/>
            <a:ext cx="6262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Shortest Path Algorithm (</a:t>
            </a:r>
            <a:r>
              <a:rPr lang="en-US" dirty="0" err="1" smtClean="0"/>
              <a:t>Dijkstra’s</a:t>
            </a:r>
            <a:r>
              <a:rPr lang="en-US" dirty="0" smtClean="0"/>
              <a:t> Algorithm)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Semaphores for coordinating multiple processors/programs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Pioneer in Distributed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1972 Turing Award winner (programming languages)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Formal verification of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Schlumberger Centennial </a:t>
            </a:r>
            <a:r>
              <a:rPr lang="en-US" dirty="0" smtClean="0"/>
              <a:t>Chair, University of Texas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586" y="1937084"/>
            <a:ext cx="27940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Fundamentals</a:t>
            </a:r>
            <a:br>
              <a:rPr lang="en-US" dirty="0" smtClean="0"/>
            </a:br>
            <a:r>
              <a:rPr lang="en-US" dirty="0" smtClean="0"/>
              <a:t>let’s code…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Program Dev Lifecycle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22026"/>
            <a:ext cx="5269653" cy="4242071"/>
          </a:xfrm>
        </p:spPr>
      </p:pic>
      <p:sp>
        <p:nvSpPr>
          <p:cNvPr id="7" name="TextBox 6"/>
          <p:cNvSpPr txBox="1"/>
          <p:nvPr/>
        </p:nvSpPr>
        <p:spPr>
          <a:xfrm>
            <a:off x="2395971" y="5979431"/>
            <a:ext cx="7461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http://www.technovisitors.com/2014/06/C-program-execution-life-cycle.html</a:t>
            </a:r>
          </a:p>
        </p:txBody>
      </p:sp>
    </p:spTree>
    <p:extLst>
      <p:ext uri="{BB962C8B-B14F-4D97-AF65-F5344CB8AC3E}">
        <p14:creationId xmlns:p14="http://schemas.microsoft.com/office/powerpoint/2010/main" val="23868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IO: Console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/>
              <a:t>#include &lt;</a:t>
            </a:r>
            <a:r>
              <a:rPr lang="en-US" sz="2900" dirty="0" err="1"/>
              <a:t>iostream</a:t>
            </a:r>
            <a:r>
              <a:rPr lang="en-US" sz="2900" dirty="0"/>
              <a:t>&gt;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/>
              <a:t>using namespace </a:t>
            </a:r>
            <a:r>
              <a:rPr lang="en-US" sz="2900" dirty="0" err="1"/>
              <a:t>std</a:t>
            </a:r>
            <a:r>
              <a:rPr lang="en-US" sz="29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{</a:t>
            </a:r>
            <a:endParaRPr lang="en-US" sz="29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en-US" sz="2900" dirty="0"/>
              <a:t>age;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dirty="0" err="1" smtClean="0"/>
              <a:t>cout</a:t>
            </a:r>
            <a:r>
              <a:rPr lang="en-US" sz="2900" dirty="0" smtClean="0"/>
              <a:t> </a:t>
            </a:r>
            <a:r>
              <a:rPr lang="en-US" sz="2900" dirty="0"/>
              <a:t>&lt;&lt; "hello world.  How old are you (in years)?\n";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dirty="0" err="1" smtClean="0"/>
              <a:t>cin</a:t>
            </a:r>
            <a:r>
              <a:rPr lang="en-US" sz="2900" dirty="0" smtClean="0"/>
              <a:t> </a:t>
            </a:r>
            <a:r>
              <a:rPr lang="en-US" sz="2900" dirty="0"/>
              <a:t>&gt;&gt; age;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dirty="0" err="1" smtClean="0"/>
              <a:t>cout</a:t>
            </a:r>
            <a:r>
              <a:rPr lang="en-US" sz="2900" dirty="0" smtClean="0"/>
              <a:t> </a:t>
            </a:r>
            <a:r>
              <a:rPr lang="en-US" sz="2900" dirty="0"/>
              <a:t>&lt;&lt; "that is " &lt;&lt; (365 * age) &lt;&lt; " days</a:t>
            </a:r>
            <a:r>
              <a:rPr lang="en-US" sz="2900" dirty="0" smtClean="0"/>
              <a:t>.";</a:t>
            </a:r>
            <a:endParaRPr lang="en-US" sz="2900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0000" dirty="0">
                <a:hlinkClick r:id="rId2"/>
              </a:rPr>
              <a:t>http://www.cprogramming.com/tutorial/string.html</a:t>
            </a:r>
            <a:endParaRPr lang="en-US" sz="10000" dirty="0"/>
          </a:p>
          <a:p>
            <a:r>
              <a:rPr lang="en-US" sz="10000" dirty="0"/>
              <a:t>Mutable; Copied not shared. 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firstName</a:t>
            </a:r>
            <a:r>
              <a:rPr lang="en-US" sz="5600" dirty="0"/>
              <a:t> = "jimmy";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lastName</a:t>
            </a:r>
            <a:r>
              <a:rPr lang="en-US" sz="5600" dirty="0"/>
              <a:t>("</a:t>
            </a:r>
            <a:r>
              <a:rPr lang="en-US" sz="5600" dirty="0" err="1"/>
              <a:t>hoffa</a:t>
            </a:r>
            <a:r>
              <a:rPr lang="en-US" sz="5600" dirty="0"/>
              <a:t>");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fullName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fullName</a:t>
            </a:r>
            <a:r>
              <a:rPr lang="en-US" sz="5600" dirty="0"/>
              <a:t> = </a:t>
            </a:r>
            <a:r>
              <a:rPr lang="en-US" sz="5600" dirty="0" err="1"/>
              <a:t>firstName</a:t>
            </a:r>
            <a:r>
              <a:rPr lang="en-US" sz="5600" dirty="0"/>
              <a:t> + " " + </a:t>
            </a:r>
            <a:r>
              <a:rPr lang="en-US" sz="5600" dirty="0" err="1"/>
              <a:t>lastName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</a:t>
            </a:r>
            <a:r>
              <a:rPr lang="en-US" sz="5600" dirty="0" err="1"/>
              <a:t>fullName</a:t>
            </a:r>
            <a:r>
              <a:rPr lang="en-US" sz="5600" dirty="0"/>
              <a:t> 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"First and last letters are:" &lt;&lt; </a:t>
            </a:r>
            <a:r>
              <a:rPr lang="en-US" sz="5600" dirty="0" err="1"/>
              <a:t>fullName</a:t>
            </a:r>
            <a:r>
              <a:rPr lang="en-US" sz="5600" dirty="0"/>
              <a:t>[0] &lt;&lt; " " &lt;&lt; </a:t>
            </a:r>
            <a:r>
              <a:rPr lang="en-US" sz="5600" dirty="0" err="1"/>
              <a:t>fullName</a:t>
            </a:r>
            <a:r>
              <a:rPr lang="en-US" sz="5600" dirty="0"/>
              <a:t>[</a:t>
            </a:r>
            <a:r>
              <a:rPr lang="en-US" sz="5600" dirty="0" err="1"/>
              <a:t>fullName.length</a:t>
            </a:r>
            <a:r>
              <a:rPr lang="en-US" sz="5600" dirty="0"/>
              <a:t>() - 1] 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if (</a:t>
            </a:r>
            <a:r>
              <a:rPr lang="en-US" sz="5600" dirty="0" err="1"/>
              <a:t>fullName</a:t>
            </a:r>
            <a:r>
              <a:rPr lang="en-US" sz="5600" dirty="0"/>
              <a:t> == "jimmy </a:t>
            </a:r>
            <a:r>
              <a:rPr lang="en-US" sz="5600" dirty="0" err="1"/>
              <a:t>hoffa</a:t>
            </a:r>
            <a:r>
              <a:rPr lang="en-US" sz="5600" dirty="0"/>
              <a:t>")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{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"Found !!!! 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}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else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{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"oh where oh where </a:t>
            </a:r>
            <a:r>
              <a:rPr lang="en-US" sz="5600" dirty="0" smtClean="0"/>
              <a:t>have </a:t>
            </a:r>
            <a:r>
              <a:rPr lang="en-US" sz="5600" dirty="0"/>
              <a:t>you gone";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683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Call </a:t>
            </a:r>
            <a:r>
              <a:rPr lang="en-US" altLang="en-US" sz="4000" dirty="0"/>
              <a:t>by Value, Reference, and Constant </a:t>
            </a:r>
            <a:r>
              <a:rPr lang="en-US" altLang="en-US" sz="4000" dirty="0" smtClean="0"/>
              <a:t>Reference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977288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y;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} Coordinates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main</a:t>
            </a:r>
            <a:r>
              <a:rPr lang="en-US" dirty="0"/>
              <a:t>()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result;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Coordinates </a:t>
            </a:r>
            <a:r>
              <a:rPr lang="en-US" dirty="0"/>
              <a:t>coord1 = { 3, 3 </a:t>
            </a:r>
            <a:r>
              <a:rPr lang="en-US" dirty="0" smtClean="0"/>
              <a:t>};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result </a:t>
            </a:r>
            <a:r>
              <a:rPr lang="en-US" dirty="0"/>
              <a:t>= Area(coord1);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coord1.x &lt;&lt; " * " &lt;&lt; coord1.y &lt;&lt; " = " &lt;&lt; </a:t>
            </a:r>
            <a:r>
              <a:rPr lang="en-US" dirty="0" smtClean="0"/>
              <a:t>result;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1899" y="1861776"/>
            <a:ext cx="67000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Area(Coordinates </a:t>
            </a:r>
            <a:r>
              <a:rPr lang="en-US" dirty="0" err="1" smtClean="0"/>
              <a:t>coord</a:t>
            </a:r>
            <a:r>
              <a:rPr lang="en-US" dirty="0" smtClean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Area(Coordinates </a:t>
            </a:r>
            <a:r>
              <a:rPr lang="en-US" dirty="0"/>
              <a:t>&amp;</a:t>
            </a:r>
            <a:r>
              <a:rPr lang="en-US" dirty="0" err="1"/>
              <a:t>coord</a:t>
            </a:r>
            <a:r>
              <a:rPr lang="en-US" dirty="0" smtClean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Area(</a:t>
            </a:r>
            <a:r>
              <a:rPr lang="en-US" dirty="0" err="1"/>
              <a:t>const</a:t>
            </a:r>
            <a:r>
              <a:rPr lang="en-US" dirty="0"/>
              <a:t> Coordinates &amp;</a:t>
            </a:r>
            <a:r>
              <a:rPr lang="en-US" dirty="0" err="1"/>
              <a:t>coord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temp;</a:t>
            </a:r>
          </a:p>
          <a:p>
            <a:r>
              <a:rPr lang="en-US" dirty="0" smtClean="0"/>
              <a:t>   temp </a:t>
            </a:r>
            <a:r>
              <a:rPr lang="en-US" dirty="0"/>
              <a:t>= </a:t>
            </a:r>
            <a:r>
              <a:rPr lang="en-US" dirty="0" err="1"/>
              <a:t>coord.x</a:t>
            </a:r>
            <a:r>
              <a:rPr lang="en-US" dirty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coord.x</a:t>
            </a:r>
            <a:r>
              <a:rPr lang="en-US" dirty="0" smtClean="0"/>
              <a:t> </a:t>
            </a:r>
            <a:r>
              <a:rPr lang="en-US" dirty="0"/>
              <a:t>= 35;   //Modify to show pass by </a:t>
            </a:r>
            <a:r>
              <a:rPr lang="en-US" dirty="0" err="1"/>
              <a:t>val</a:t>
            </a:r>
            <a:r>
              <a:rPr lang="en-US" dirty="0"/>
              <a:t>, ref, </a:t>
            </a:r>
            <a:r>
              <a:rPr lang="en-US" dirty="0" err="1"/>
              <a:t>const</a:t>
            </a:r>
            <a:r>
              <a:rPr lang="en-US" dirty="0"/>
              <a:t> ref semantics</a:t>
            </a:r>
          </a:p>
          <a:p>
            <a:r>
              <a:rPr lang="en-US" dirty="0" smtClean="0"/>
              <a:t>   return </a:t>
            </a:r>
            <a:r>
              <a:rPr lang="en-US" dirty="0"/>
              <a:t>(temp * </a:t>
            </a:r>
            <a:r>
              <a:rPr lang="en-US" dirty="0" err="1"/>
              <a:t>coord.y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81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8382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Call by Value, Reference, and Constant Reference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7772400" cy="30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Which of swap functions is appropriate?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524000" y="2133601"/>
            <a:ext cx="2971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void swap(string a, string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string </a:t>
            </a:r>
            <a:r>
              <a:rPr lang="en-US" altLang="en-US" sz="1200" dirty="0" err="1">
                <a:latin typeface="Courier New" panose="02070309020205020404" pitchFamily="49" charset="0"/>
              </a:rPr>
              <a:t>tmp</a:t>
            </a:r>
            <a:r>
              <a:rPr lang="en-US" altLang="en-US" sz="1200" dirty="0">
                <a:latin typeface="Courier New" panose="02070309020205020404" pitchFamily="49" charset="0"/>
              </a:rPr>
              <a:t>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b = </a:t>
            </a:r>
            <a:r>
              <a:rPr lang="en-US" altLang="en-US" sz="1200" dirty="0" err="1">
                <a:latin typeface="Courier New" panose="02070309020205020404" pitchFamily="49" charset="0"/>
              </a:rPr>
              <a:t>tmp</a:t>
            </a:r>
            <a:r>
              <a:rPr lang="en-US" altLang="en-US" sz="12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543800" y="2133600"/>
            <a:ext cx="2971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swap(const string &amp;a, 	const string &amp;b)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19600" y="2133601"/>
            <a:ext cx="304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swap(string &amp;a, string &amp;b)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16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 program:  Rational Class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Create a class to represent a rational number</a:t>
            </a:r>
          </a:p>
        </p:txBody>
      </p:sp>
    </p:spTree>
    <p:extLst>
      <p:ext uri="{BB962C8B-B14F-4D97-AF65-F5344CB8AC3E}">
        <p14:creationId xmlns:p14="http://schemas.microsoft.com/office/powerpoint/2010/main" val="16264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 program:  Rational Class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Create a class to represent a rational number</a:t>
            </a:r>
            <a:endParaRPr lang="en-US" sz="28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This should allow for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multiplication, division, addition, subtraction.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Comparison (</a:t>
            </a:r>
            <a:r>
              <a:rPr lang="en-US" sz="2600" dirty="0" err="1" smtClean="0"/>
              <a:t>eg</a:t>
            </a:r>
            <a:r>
              <a:rPr lang="en-US" sz="2600" dirty="0" smtClean="0"/>
              <a:t>, equals)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Printing out</a:t>
            </a:r>
          </a:p>
        </p:txBody>
      </p:sp>
    </p:spTree>
    <p:extLst>
      <p:ext uri="{BB962C8B-B14F-4D97-AF65-F5344CB8AC3E}">
        <p14:creationId xmlns:p14="http://schemas.microsoft.com/office/powerpoint/2010/main" val="4254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Syllabus/Website Review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Correction:  VS 2013 Update 4</a:t>
            </a:r>
          </a:p>
          <a:p>
            <a:pPr marL="0" indent="0">
              <a:buNone/>
            </a:pPr>
            <a:r>
              <a:rPr lang="en-US" dirty="0" smtClean="0"/>
              <a:t> HW1 Questions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Can I get away with a single constructor?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Where should I place </a:t>
            </a:r>
            <a:r>
              <a:rPr lang="en-US" dirty="0" err="1" smtClean="0"/>
              <a:t>const</a:t>
            </a:r>
            <a:r>
              <a:rPr lang="en-US" dirty="0" smtClean="0"/>
              <a:t> definitions?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What do I need to turn in?</a:t>
            </a:r>
          </a:p>
          <a:p>
            <a:pPr marL="0" indent="0">
              <a:buNone/>
            </a:pPr>
            <a:r>
              <a:rPr lang="en-US" dirty="0" smtClean="0"/>
              <a:t>      1/12, Monday:  15min in class peer design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First w/o Operator Overloading.  </a:t>
            </a:r>
            <a:br>
              <a:rPr lang="en-US" sz="4000" dirty="0" smtClean="0"/>
            </a:br>
            <a:r>
              <a:rPr lang="en-US" sz="4000" dirty="0" smtClean="0"/>
              <a:t>Partial </a:t>
            </a:r>
            <a:r>
              <a:rPr lang="en-US" sz="4000" dirty="0" err="1" smtClean="0"/>
              <a:t>Rational.h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977288" cy="40233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class Rational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{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public: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Rational</a:t>
            </a:r>
            <a:r>
              <a:rPr lang="en-US" sz="1600" dirty="0"/>
              <a:t>();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Rational(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a, </a:t>
            </a:r>
            <a:r>
              <a:rPr lang="en-US" sz="1600" dirty="0" err="1"/>
              <a:t>int</a:t>
            </a:r>
            <a:r>
              <a:rPr lang="en-US" sz="1600" dirty="0"/>
              <a:t> b);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getNumerator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getDenominator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Rational </a:t>
            </a:r>
            <a:r>
              <a:rPr lang="en-US" sz="1600" dirty="0"/>
              <a:t>Multiply(Rational rat</a:t>
            </a:r>
            <a:r>
              <a:rPr lang="en-US" sz="1600" dirty="0" smtClean="0"/>
              <a:t>) </a:t>
            </a:r>
            <a:r>
              <a:rPr lang="en-US" sz="1600" dirty="0" err="1" smtClean="0"/>
              <a:t>const</a:t>
            </a:r>
            <a:r>
              <a:rPr lang="en-US" sz="1600" dirty="0" smtClean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…. Fill in Divide, Add, Subtract, equals… 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void </a:t>
            </a:r>
            <a:r>
              <a:rPr lang="en-US" sz="1600" dirty="0" err="1"/>
              <a:t>PrintRational</a:t>
            </a:r>
            <a:r>
              <a:rPr lang="en-US" sz="1600" dirty="0"/>
              <a:t>(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ostream</a:t>
            </a:r>
            <a:r>
              <a:rPr lang="en-US" sz="1600" dirty="0"/>
              <a:t> &amp;</a:t>
            </a:r>
            <a:r>
              <a:rPr lang="en-US" sz="1600" dirty="0" err="1"/>
              <a:t>outstream</a:t>
            </a:r>
            <a:r>
              <a:rPr lang="en-US" sz="1600" dirty="0"/>
              <a:t>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~</a:t>
            </a:r>
            <a:r>
              <a:rPr lang="en-US" sz="1600" dirty="0"/>
              <a:t>Rational</a:t>
            </a:r>
            <a:r>
              <a:rPr lang="en-US" sz="1600" dirty="0" smtClean="0"/>
              <a:t>();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private: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numerator;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denominator;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void </a:t>
            </a:r>
            <a:r>
              <a:rPr lang="en-US" sz="1600" dirty="0"/>
              <a:t>Reduce();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7408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First w/o Operator Overloading.  </a:t>
            </a:r>
            <a:br>
              <a:rPr lang="en-US" sz="4000" dirty="0" smtClean="0"/>
            </a:br>
            <a:r>
              <a:rPr lang="en-US" sz="4000" dirty="0" smtClean="0"/>
              <a:t>Partial Rational.cpp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173247" cy="4023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void Rational::Reduce()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gcd</a:t>
            </a:r>
            <a:r>
              <a:rPr lang="en-US" sz="1600" dirty="0"/>
              <a:t> = 1;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for </a:t>
            </a:r>
            <a:r>
              <a:rPr lang="en-US" sz="1600" dirty="0"/>
              <a:t>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 2; </a:t>
            </a:r>
            <a:r>
              <a:rPr lang="en-US" sz="1600" dirty="0" err="1"/>
              <a:t>i</a:t>
            </a:r>
            <a:r>
              <a:rPr lang="en-US" sz="1600" dirty="0"/>
              <a:t> &lt;= min(numerator, denominator);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{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if </a:t>
            </a:r>
            <a:r>
              <a:rPr lang="en-US" sz="1600" dirty="0"/>
              <a:t>(((numerator % </a:t>
            </a:r>
            <a:r>
              <a:rPr lang="en-US" sz="1600" dirty="0" err="1"/>
              <a:t>i</a:t>
            </a:r>
            <a:r>
              <a:rPr lang="en-US" sz="1600" dirty="0"/>
              <a:t>) == 0) &amp;&amp; ((denominator % </a:t>
            </a:r>
            <a:r>
              <a:rPr lang="en-US" sz="1600" dirty="0" err="1"/>
              <a:t>i</a:t>
            </a:r>
            <a:r>
              <a:rPr lang="en-US" sz="1600" dirty="0"/>
              <a:t>) == 0))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{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    </a:t>
            </a:r>
            <a:r>
              <a:rPr lang="en-US" sz="1600" dirty="0" err="1" smtClean="0"/>
              <a:t>gcd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}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}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if </a:t>
            </a:r>
            <a:r>
              <a:rPr lang="en-US" sz="1600" dirty="0"/>
              <a:t>(</a:t>
            </a:r>
            <a:r>
              <a:rPr lang="en-US" sz="1600" dirty="0" err="1"/>
              <a:t>gcd</a:t>
            </a:r>
            <a:r>
              <a:rPr lang="en-US" sz="1600" dirty="0"/>
              <a:t> &gt; 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{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numerator </a:t>
            </a:r>
            <a:r>
              <a:rPr lang="en-US" sz="1600" dirty="0"/>
              <a:t>/= </a:t>
            </a:r>
            <a:r>
              <a:rPr lang="en-US" sz="1600" dirty="0" err="1"/>
              <a:t>gcd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denominator </a:t>
            </a:r>
            <a:r>
              <a:rPr lang="en-US" sz="1600" dirty="0"/>
              <a:t>/= </a:t>
            </a:r>
            <a:r>
              <a:rPr lang="en-US" sz="1600" dirty="0" err="1"/>
              <a:t>gcd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}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69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First w/o Operator Overloading.  </a:t>
            </a:r>
            <a:br>
              <a:rPr lang="en-US" sz="4000" dirty="0" smtClean="0"/>
            </a:br>
            <a:r>
              <a:rPr lang="en-US" sz="4000" dirty="0" smtClean="0"/>
              <a:t>Partial Rational.cpp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173247" cy="4023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Rational::Rational()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numerator </a:t>
            </a:r>
            <a:r>
              <a:rPr lang="en-US" sz="1600" dirty="0"/>
              <a:t>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denominator </a:t>
            </a:r>
            <a:r>
              <a:rPr lang="en-US" sz="1600" dirty="0"/>
              <a:t>= 1;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Rational::Rational(</a:t>
            </a:r>
            <a:r>
              <a:rPr lang="en-US" sz="1600" dirty="0" err="1"/>
              <a:t>int</a:t>
            </a:r>
            <a:r>
              <a:rPr lang="en-US" sz="1600" dirty="0"/>
              <a:t> n, </a:t>
            </a:r>
            <a:r>
              <a:rPr lang="en-US" sz="1600" dirty="0" err="1"/>
              <a:t>int</a:t>
            </a:r>
            <a:r>
              <a:rPr lang="en-US" sz="1600" dirty="0"/>
              <a:t> d)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numerator </a:t>
            </a:r>
            <a:r>
              <a:rPr lang="en-US" sz="1600" dirty="0"/>
              <a:t>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denominator </a:t>
            </a:r>
            <a:r>
              <a:rPr lang="en-US" sz="1600" dirty="0"/>
              <a:t>= d;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Reduce</a:t>
            </a:r>
            <a:r>
              <a:rPr lang="en-US" sz="1600" dirty="0"/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/>
              <a:t>int</a:t>
            </a:r>
            <a:r>
              <a:rPr lang="en-US" sz="1600" dirty="0"/>
              <a:t> Rational::</a:t>
            </a:r>
            <a:r>
              <a:rPr lang="en-US" sz="1600" dirty="0" err="1"/>
              <a:t>getDenominator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return </a:t>
            </a:r>
            <a:r>
              <a:rPr lang="en-US" sz="1600" dirty="0"/>
              <a:t>denominator;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126480" y="1861776"/>
            <a:ext cx="570649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Rational Rational::Multiply(Rational rat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Rational </a:t>
            </a:r>
            <a:r>
              <a:rPr lang="en-US" dirty="0" err="1"/>
              <a:t>tempRat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tempRat.numerator</a:t>
            </a:r>
            <a:r>
              <a:rPr lang="en-US" dirty="0" smtClean="0"/>
              <a:t> </a:t>
            </a:r>
            <a:r>
              <a:rPr lang="en-US" dirty="0"/>
              <a:t>= numerator * </a:t>
            </a:r>
            <a:r>
              <a:rPr lang="en-US" dirty="0" err="1"/>
              <a:t>rat.numerator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tempRat.denominator</a:t>
            </a:r>
            <a:r>
              <a:rPr lang="en-US" dirty="0" smtClean="0"/>
              <a:t> </a:t>
            </a:r>
            <a:r>
              <a:rPr lang="en-US" dirty="0"/>
              <a:t>= denominator * </a:t>
            </a:r>
            <a:r>
              <a:rPr lang="en-US" dirty="0" err="1"/>
              <a:t>rat.denominator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tempRat.Reduce</a:t>
            </a:r>
            <a:r>
              <a:rPr lang="en-US" dirty="0"/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return </a:t>
            </a:r>
            <a:r>
              <a:rPr lang="en-US" dirty="0" err="1"/>
              <a:t>tempRat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void Rational::</a:t>
            </a:r>
            <a:r>
              <a:rPr lang="en-US" dirty="0" err="1"/>
              <a:t>PrintRational</a:t>
            </a:r>
            <a:r>
              <a:rPr lang="en-US" dirty="0"/>
              <a:t>(</a:t>
            </a:r>
            <a:r>
              <a:rPr lang="en-US" dirty="0" err="1"/>
              <a:t>ostream</a:t>
            </a:r>
            <a:r>
              <a:rPr lang="en-US" dirty="0"/>
              <a:t> &amp;</a:t>
            </a:r>
            <a:r>
              <a:rPr lang="en-US" dirty="0" err="1"/>
              <a:t>outstream</a:t>
            </a:r>
            <a:r>
              <a:rPr lang="en-US" dirty="0"/>
              <a:t>) </a:t>
            </a:r>
            <a:r>
              <a:rPr lang="en-US" dirty="0" err="1"/>
              <a:t>const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outstream</a:t>
            </a:r>
            <a:r>
              <a:rPr lang="en-US" dirty="0"/>
              <a:t> &lt;&lt; numerator &lt;&lt; " / " &lt;&lt; denominator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 RANG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9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Operator Overload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Allowing for operators to work on classes in intuitive ways.  </a:t>
            </a:r>
            <a:endParaRPr lang="en-US" sz="28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Today we will cover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Assignment:  =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Arithmetic:  +, -, *, /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Comparison:  ==, !=, &lt;, &gt;, &lt;=, &gt;=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Input: &lt;&lt;, &gt;&gt;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General rules for overloading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Whenever the meaning of an operator is not obviously clear and undisputed, it should not be overloaded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Always stick to the operator’s well-known semantics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Always provide all out of a set of related </a:t>
            </a:r>
            <a:r>
              <a:rPr lang="en-US" sz="2600" dirty="0" smtClean="0"/>
              <a:t>operations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Operators retain their precedence order</a:t>
            </a:r>
          </a:p>
        </p:txBody>
      </p:sp>
    </p:spTree>
    <p:extLst>
      <p:ext uri="{BB962C8B-B14F-4D97-AF65-F5344CB8AC3E}">
        <p14:creationId xmlns:p14="http://schemas.microsoft.com/office/powerpoint/2010/main" val="24860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Overloading +,-,*,/ as member 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173247" cy="40233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  class </a:t>
            </a:r>
            <a:r>
              <a:rPr lang="en-US" sz="1600" dirty="0"/>
              <a:t>Rational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public: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</a:t>
            </a:r>
            <a:r>
              <a:rPr lang="en-US" sz="1600" dirty="0"/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a, </a:t>
            </a:r>
            <a:r>
              <a:rPr lang="en-US" sz="1600" dirty="0" err="1"/>
              <a:t>int</a:t>
            </a:r>
            <a:r>
              <a:rPr lang="en-US" sz="1600" dirty="0"/>
              <a:t> b);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getNumerator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getDenominator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operator*(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operator/(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operator+(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operator-(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  ……….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989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Overloading input/output &lt;&lt;, &gt;&gt;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8026805" cy="40233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  class </a:t>
            </a:r>
            <a:r>
              <a:rPr lang="en-US" sz="1600" dirty="0"/>
              <a:t>Rational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{</a:t>
            </a:r>
          </a:p>
          <a:p>
            <a:r>
              <a:rPr lang="en-US" sz="1600" dirty="0"/>
              <a:t>friend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ostream</a:t>
            </a:r>
            <a:r>
              <a:rPr lang="en-US" sz="1600" dirty="0"/>
              <a:t>&amp; operator&lt;&lt;(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ostream</a:t>
            </a:r>
            <a:r>
              <a:rPr lang="en-US" sz="1600" dirty="0"/>
              <a:t> &amp;</a:t>
            </a:r>
            <a:r>
              <a:rPr lang="en-US" sz="1600" dirty="0" err="1"/>
              <a:t>outStream</a:t>
            </a:r>
            <a:r>
              <a:rPr lang="en-US" sz="1600" dirty="0"/>
              <a:t>, </a:t>
            </a:r>
            <a:r>
              <a:rPr lang="en-US" sz="1600" dirty="0" err="1"/>
              <a:t>const</a:t>
            </a:r>
            <a:r>
              <a:rPr lang="en-US" sz="1600" dirty="0"/>
              <a:t> Rational &amp;rat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friend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istream</a:t>
            </a:r>
            <a:r>
              <a:rPr lang="en-US" sz="1600" dirty="0"/>
              <a:t>&amp; operator&gt;&gt;(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istream</a:t>
            </a:r>
            <a:r>
              <a:rPr lang="en-US" sz="1600" dirty="0"/>
              <a:t> &amp;</a:t>
            </a:r>
            <a:r>
              <a:rPr lang="en-US" sz="1600" dirty="0" err="1"/>
              <a:t>inStream</a:t>
            </a:r>
            <a:r>
              <a:rPr lang="en-US" sz="1600" dirty="0"/>
              <a:t>, Rational &amp;rat);</a:t>
            </a: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public: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</a:t>
            </a:r>
            <a:r>
              <a:rPr lang="en-US" sz="1600" dirty="0"/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a, </a:t>
            </a:r>
            <a:r>
              <a:rPr lang="en-US" sz="1600" dirty="0" err="1"/>
              <a:t>int</a:t>
            </a:r>
            <a:r>
              <a:rPr lang="en-US" sz="1600" dirty="0"/>
              <a:t> b);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getNumerator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getDenominator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operator*(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operator/(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operator+(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operator-(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  ……….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23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C++ Fundamentals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Pointers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9300" y="1477293"/>
            <a:ext cx="8305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variables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*p, *q;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Static allocation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Address-of operator			p = &amp;x;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Memory cell to which P points	*p = 6;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operations			q = p;</a:t>
            </a:r>
          </a:p>
          <a:p>
            <a:pPr marL="609600" indent="-609600">
              <a:buNone/>
            </a:pPr>
            <a:endParaRPr lang="en-US" altLang="ja-JP" dirty="0" smtClean="0"/>
          </a:p>
          <a:p>
            <a:pPr marL="609600" indent="-609600"/>
            <a:endParaRPr lang="en-US" altLang="ja-JP" dirty="0" smtClean="0"/>
          </a:p>
        </p:txBody>
      </p:sp>
      <p:grpSp>
        <p:nvGrpSpPr>
          <p:cNvPr id="21510" name="Group 4"/>
          <p:cNvGrpSpPr>
            <a:grpSpLocks/>
          </p:cNvGrpSpPr>
          <p:nvPr/>
        </p:nvGrpSpPr>
        <p:grpSpPr bwMode="auto">
          <a:xfrm>
            <a:off x="2438400" y="4343401"/>
            <a:ext cx="1981200" cy="823913"/>
            <a:chOff x="768" y="2496"/>
            <a:chExt cx="1248" cy="519"/>
          </a:xfrm>
        </p:grpSpPr>
        <p:sp>
          <p:nvSpPr>
            <p:cNvPr id="21541" name="Rectangle 5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2" name="Rectangle 6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3" name="Rectangle 7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4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45" name="Text Box 9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6" name="Text Box 10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1" name="Group 11"/>
          <p:cNvGrpSpPr>
            <a:grpSpLocks/>
          </p:cNvGrpSpPr>
          <p:nvPr/>
        </p:nvGrpSpPr>
        <p:grpSpPr bwMode="auto">
          <a:xfrm>
            <a:off x="5334000" y="4343401"/>
            <a:ext cx="1981200" cy="823913"/>
            <a:chOff x="768" y="2496"/>
            <a:chExt cx="1248" cy="519"/>
          </a:xfrm>
        </p:grpSpPr>
        <p:sp>
          <p:nvSpPr>
            <p:cNvPr id="21535" name="Rectangle 12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6" name="Rectangle 1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7" name="Rectangle 14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8" name="Text Box 15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9" name="Text Box 16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0" name="Text Box 17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2" name="Group 18"/>
          <p:cNvGrpSpPr>
            <a:grpSpLocks/>
          </p:cNvGrpSpPr>
          <p:nvPr/>
        </p:nvGrpSpPr>
        <p:grpSpPr bwMode="auto">
          <a:xfrm>
            <a:off x="8229600" y="4343401"/>
            <a:ext cx="1981200" cy="823913"/>
            <a:chOff x="768" y="2496"/>
            <a:chExt cx="1248" cy="519"/>
          </a:xfrm>
        </p:grpSpPr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0" name="Rectangle 20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1" name="Rectangle 21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32" name="Text Box 22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3" name="Text Box 23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34" name="Text Box 24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3" name="Group 25"/>
          <p:cNvGrpSpPr>
            <a:grpSpLocks/>
          </p:cNvGrpSpPr>
          <p:nvPr/>
        </p:nvGrpSpPr>
        <p:grpSpPr bwMode="auto">
          <a:xfrm>
            <a:off x="2438400" y="5334001"/>
            <a:ext cx="1981200" cy="823913"/>
            <a:chOff x="768" y="2496"/>
            <a:chExt cx="1248" cy="519"/>
          </a:xfrm>
        </p:grpSpPr>
        <p:sp>
          <p:nvSpPr>
            <p:cNvPr id="21523" name="Rectangle 26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4" name="Rectangle 27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5" name="Rectangle 28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26" name="Text Box 29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27" name="Text Box 30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28" name="Text Box 31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sp>
        <p:nvSpPr>
          <p:cNvPr id="21514" name="Freeform 32"/>
          <p:cNvSpPr>
            <a:spLocks/>
          </p:cNvSpPr>
          <p:nvPr/>
        </p:nvSpPr>
        <p:spPr bwMode="auto">
          <a:xfrm>
            <a:off x="5562600" y="41529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Freeform 33"/>
          <p:cNvSpPr>
            <a:spLocks/>
          </p:cNvSpPr>
          <p:nvPr/>
        </p:nvSpPr>
        <p:spPr bwMode="auto">
          <a:xfrm>
            <a:off x="2667000" y="51054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Freeform 34"/>
          <p:cNvSpPr>
            <a:spLocks/>
          </p:cNvSpPr>
          <p:nvPr/>
        </p:nvSpPr>
        <p:spPr bwMode="auto">
          <a:xfrm>
            <a:off x="8458200" y="41148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Freeform 35"/>
          <p:cNvSpPr>
            <a:spLocks/>
          </p:cNvSpPr>
          <p:nvPr/>
        </p:nvSpPr>
        <p:spPr bwMode="auto">
          <a:xfrm>
            <a:off x="3429000" y="5562600"/>
            <a:ext cx="533400" cy="1588"/>
          </a:xfrm>
          <a:custGeom>
            <a:avLst/>
            <a:gdLst>
              <a:gd name="T0" fmla="*/ 0 w 336"/>
              <a:gd name="T1" fmla="*/ 0 h 1"/>
              <a:gd name="T2" fmla="*/ 846772500 w 336"/>
              <a:gd name="T3" fmla="*/ 0 h 1"/>
              <a:gd name="T4" fmla="*/ 0 60000 65536"/>
              <a:gd name="T5" fmla="*/ 0 60000 65536"/>
              <a:gd name="T6" fmla="*/ 0 w 336"/>
              <a:gd name="T7" fmla="*/ 0 h 1"/>
              <a:gd name="T8" fmla="*/ 336 w 3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1">
                <a:moveTo>
                  <a:pt x="0" y="0"/>
                </a:moveTo>
                <a:cubicBezTo>
                  <a:pt x="140" y="0"/>
                  <a:pt x="280" y="0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36"/>
          <p:cNvSpPr txBox="1">
            <a:spLocks noChangeArrowheads="1"/>
          </p:cNvSpPr>
          <p:nvPr/>
        </p:nvSpPr>
        <p:spPr bwMode="auto">
          <a:xfrm>
            <a:off x="1981200" y="4343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1</a:t>
            </a:r>
          </a:p>
        </p:txBody>
      </p:sp>
      <p:sp>
        <p:nvSpPr>
          <p:cNvPr id="21519" name="Text Box 37"/>
          <p:cNvSpPr txBox="1">
            <a:spLocks noChangeArrowheads="1"/>
          </p:cNvSpPr>
          <p:nvPr/>
        </p:nvSpPr>
        <p:spPr bwMode="auto">
          <a:xfrm>
            <a:off x="4876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3</a:t>
            </a:r>
          </a:p>
        </p:txBody>
      </p:sp>
      <p:sp>
        <p:nvSpPr>
          <p:cNvPr id="21520" name="Text Box 38"/>
          <p:cNvSpPr txBox="1">
            <a:spLocks noChangeArrowheads="1"/>
          </p:cNvSpPr>
          <p:nvPr/>
        </p:nvSpPr>
        <p:spPr bwMode="auto">
          <a:xfrm>
            <a:off x="77724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4</a:t>
            </a:r>
          </a:p>
        </p:txBody>
      </p:sp>
      <p:sp>
        <p:nvSpPr>
          <p:cNvPr id="21521" name="Text Box 39"/>
          <p:cNvSpPr txBox="1">
            <a:spLocks noChangeArrowheads="1"/>
          </p:cNvSpPr>
          <p:nvPr/>
        </p:nvSpPr>
        <p:spPr bwMode="auto">
          <a:xfrm>
            <a:off x="19812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670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C++ Object Oriented Programming (OOP)?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Abstraction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b="1" dirty="0" smtClean="0"/>
              <a:t>Encapsulation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Hierarchy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31207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6600" y="0"/>
            <a:ext cx="8915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Encapsulation and Information Hiding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382000" cy="1676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Wall:	Not only encapsulate the entire implementation but 			also make it invisible/inaccessible.</a:t>
            </a:r>
          </a:p>
          <a:p>
            <a:pPr eaLnBrk="1" hangingPunct="1"/>
            <a:r>
              <a:rPr lang="en-US" altLang="en-US" sz="2400" dirty="0" smtClean="0"/>
              <a:t>Slit:</a:t>
            </a:r>
            <a:r>
              <a:rPr lang="en-US" altLang="en-US" sz="2400" dirty="0"/>
              <a:t>	Interface of the implementation such as arguments 			and a return value.</a:t>
            </a:r>
          </a:p>
        </p:txBody>
      </p:sp>
      <p:grpSp>
        <p:nvGrpSpPr>
          <p:cNvPr id="4102" name="Group 18"/>
          <p:cNvGrpSpPr>
            <a:grpSpLocks/>
          </p:cNvGrpSpPr>
          <p:nvPr/>
        </p:nvGrpSpPr>
        <p:grpSpPr bwMode="auto">
          <a:xfrm>
            <a:off x="7543800" y="2743200"/>
            <a:ext cx="2743200" cy="3352800"/>
            <a:chOff x="3168" y="1584"/>
            <a:chExt cx="1728" cy="2112"/>
          </a:xfrm>
        </p:grpSpPr>
        <p:grpSp>
          <p:nvGrpSpPr>
            <p:cNvPr id="4109" name="Group 11"/>
            <p:cNvGrpSpPr>
              <a:grpSpLocks/>
            </p:cNvGrpSpPr>
            <p:nvPr/>
          </p:nvGrpSpPr>
          <p:grpSpPr bwMode="auto">
            <a:xfrm>
              <a:off x="3168" y="1584"/>
              <a:ext cx="1728" cy="2112"/>
              <a:chOff x="1632" y="1584"/>
              <a:chExt cx="1728" cy="2112"/>
            </a:xfrm>
          </p:grpSpPr>
          <p:grpSp>
            <p:nvGrpSpPr>
              <p:cNvPr id="4111" name="Group 8"/>
              <p:cNvGrpSpPr>
                <a:grpSpLocks/>
              </p:cNvGrpSpPr>
              <p:nvPr/>
            </p:nvGrpSpPr>
            <p:grpSpPr bwMode="auto">
              <a:xfrm>
                <a:off x="1632" y="1584"/>
                <a:ext cx="1728" cy="2112"/>
                <a:chOff x="1632" y="1584"/>
                <a:chExt cx="1497" cy="1968"/>
              </a:xfrm>
            </p:grpSpPr>
            <p:pic>
              <p:nvPicPr>
                <p:cNvPr id="4114" name="Picture 4" descr="BL00052_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32" y="1584"/>
                  <a:ext cx="1497" cy="5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15" name="Picture 5" descr="BL00052_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32" y="2064"/>
                  <a:ext cx="1497" cy="5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16" name="Picture 6" descr="BL00052_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32" y="2544"/>
                  <a:ext cx="1497" cy="5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17" name="Picture 7" descr="BL00052_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32" y="3024"/>
                  <a:ext cx="1497" cy="5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112" name="Rectangle 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1152" cy="153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3" name="Rectangle 10"/>
              <p:cNvSpPr>
                <a:spLocks noChangeArrowheads="1"/>
              </p:cNvSpPr>
              <p:nvPr/>
            </p:nvSpPr>
            <p:spPr bwMode="auto">
              <a:xfrm>
                <a:off x="1632" y="2544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3456" y="2400"/>
              <a:ext cx="11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Implementation</a:t>
              </a:r>
            </a:p>
            <a:p>
              <a:pPr eaLnBrk="1" hangingPunct="1"/>
              <a:r>
                <a:rPr lang="en-US" altLang="en-US"/>
                <a:t>of method S</a:t>
              </a:r>
            </a:p>
          </p:txBody>
        </p:sp>
      </p:grpSp>
      <p:sp>
        <p:nvSpPr>
          <p:cNvPr id="4103" name="Rectangle 13"/>
          <p:cNvSpPr>
            <a:spLocks noChangeArrowheads="1"/>
          </p:cNvSpPr>
          <p:nvPr/>
        </p:nvSpPr>
        <p:spPr bwMode="auto">
          <a:xfrm>
            <a:off x="2057400" y="3505200"/>
            <a:ext cx="1676400" cy="1905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Program</a:t>
            </a:r>
          </a:p>
          <a:p>
            <a:pPr eaLnBrk="1" hangingPunct="1"/>
            <a:r>
              <a:rPr lang="en-US" altLang="en-US" dirty="0"/>
              <a:t>that uses </a:t>
            </a:r>
          </a:p>
          <a:p>
            <a:pPr eaLnBrk="1" hangingPunct="1"/>
            <a:r>
              <a:rPr lang="en-US" altLang="en-US" dirty="0"/>
              <a:t>method S</a:t>
            </a:r>
          </a:p>
        </p:txBody>
      </p:sp>
      <p:sp>
        <p:nvSpPr>
          <p:cNvPr id="4104" name="Line 14"/>
          <p:cNvSpPr>
            <a:spLocks noChangeShapeType="1"/>
          </p:cNvSpPr>
          <p:nvPr/>
        </p:nvSpPr>
        <p:spPr bwMode="auto">
          <a:xfrm>
            <a:off x="3733800" y="4343400"/>
            <a:ext cx="4267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15"/>
          <p:cNvSpPr>
            <a:spLocks noChangeShapeType="1"/>
          </p:cNvSpPr>
          <p:nvPr/>
        </p:nvSpPr>
        <p:spPr bwMode="auto">
          <a:xfrm flipH="1">
            <a:off x="3733800" y="4495800"/>
            <a:ext cx="4267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16"/>
          <p:cNvSpPr txBox="1">
            <a:spLocks noChangeArrowheads="1"/>
          </p:cNvSpPr>
          <p:nvPr/>
        </p:nvSpPr>
        <p:spPr bwMode="auto">
          <a:xfrm>
            <a:off x="4114801" y="3962401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Function call with arguments</a:t>
            </a:r>
          </a:p>
        </p:txBody>
      </p:sp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4191000" y="4495801"/>
            <a:ext cx="166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Return a value</a:t>
            </a:r>
          </a:p>
        </p:txBody>
      </p:sp>
    </p:spTree>
    <p:extLst>
      <p:ext uri="{BB962C8B-B14F-4D97-AF65-F5344CB8AC3E}">
        <p14:creationId xmlns:p14="http://schemas.microsoft.com/office/powerpoint/2010/main" val="40894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1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66900" y="1072454"/>
            <a:ext cx="7924800" cy="144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Classes:	a new data type formed of a collection of data 		and a set of operations on the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Data Structures:	a construct within a programming 				language that stores a collection of data</a:t>
            </a:r>
          </a:p>
        </p:txBody>
      </p:sp>
      <p:grpSp>
        <p:nvGrpSpPr>
          <p:cNvPr id="5126" name="Group 32"/>
          <p:cNvGrpSpPr>
            <a:grpSpLocks/>
          </p:cNvGrpSpPr>
          <p:nvPr/>
        </p:nvGrpSpPr>
        <p:grpSpPr bwMode="auto">
          <a:xfrm>
            <a:off x="3962400" y="2895600"/>
            <a:ext cx="2743200" cy="3352800"/>
            <a:chOff x="3792" y="1728"/>
            <a:chExt cx="1728" cy="2112"/>
          </a:xfrm>
        </p:grpSpPr>
        <p:grpSp>
          <p:nvGrpSpPr>
            <p:cNvPr id="5137" name="Group 6"/>
            <p:cNvGrpSpPr>
              <a:grpSpLocks/>
            </p:cNvGrpSpPr>
            <p:nvPr/>
          </p:nvGrpSpPr>
          <p:grpSpPr bwMode="auto">
            <a:xfrm>
              <a:off x="3792" y="1728"/>
              <a:ext cx="1728" cy="2112"/>
              <a:chOff x="1632" y="1584"/>
              <a:chExt cx="1497" cy="1968"/>
            </a:xfrm>
          </p:grpSpPr>
          <p:pic>
            <p:nvPicPr>
              <p:cNvPr id="5156" name="Picture 7" descr="BL00052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1584"/>
                <a:ext cx="1497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57" name="Picture 8" descr="BL00052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2064"/>
                <a:ext cx="1497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58" name="Picture 9" descr="BL00052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2544"/>
                <a:ext cx="1497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59" name="Picture 10" descr="BL00052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024"/>
                <a:ext cx="1497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138" name="Rectangle 11"/>
            <p:cNvSpPr>
              <a:spLocks noChangeArrowheads="1"/>
            </p:cNvSpPr>
            <p:nvPr/>
          </p:nvSpPr>
          <p:spPr bwMode="auto">
            <a:xfrm>
              <a:off x="4080" y="2016"/>
              <a:ext cx="1152" cy="153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9" name="Rectangle 12"/>
            <p:cNvSpPr>
              <a:spLocks noChangeArrowheads="1"/>
            </p:cNvSpPr>
            <p:nvPr/>
          </p:nvSpPr>
          <p:spPr bwMode="auto">
            <a:xfrm>
              <a:off x="3792" y="2160"/>
              <a:ext cx="288" cy="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0" name="Rectangle 14"/>
            <p:cNvSpPr>
              <a:spLocks noChangeArrowheads="1"/>
            </p:cNvSpPr>
            <p:nvPr/>
          </p:nvSpPr>
          <p:spPr bwMode="auto">
            <a:xfrm>
              <a:off x="3792" y="2736"/>
              <a:ext cx="288" cy="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1" name="Rectangle 15"/>
            <p:cNvSpPr>
              <a:spLocks noChangeArrowheads="1"/>
            </p:cNvSpPr>
            <p:nvPr/>
          </p:nvSpPr>
          <p:spPr bwMode="auto">
            <a:xfrm>
              <a:off x="3792" y="3264"/>
              <a:ext cx="288" cy="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2" name="Rectangle 16"/>
            <p:cNvSpPr>
              <a:spLocks noChangeArrowheads="1"/>
            </p:cNvSpPr>
            <p:nvPr/>
          </p:nvSpPr>
          <p:spPr bwMode="auto">
            <a:xfrm>
              <a:off x="4080" y="2016"/>
              <a:ext cx="576" cy="52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add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4080" y="2544"/>
              <a:ext cx="576" cy="52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remove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4080" y="3072"/>
              <a:ext cx="576" cy="4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query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896" y="2160"/>
              <a:ext cx="144" cy="144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800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65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4992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9" name="Rectangle 24"/>
            <p:cNvSpPr>
              <a:spLocks noChangeArrowheads="1"/>
            </p:cNvSpPr>
            <p:nvPr/>
          </p:nvSpPr>
          <p:spPr bwMode="auto">
            <a:xfrm>
              <a:off x="484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0" name="Rectangle 25"/>
            <p:cNvSpPr>
              <a:spLocks noChangeArrowheads="1"/>
            </p:cNvSpPr>
            <p:nvPr/>
          </p:nvSpPr>
          <p:spPr bwMode="auto">
            <a:xfrm>
              <a:off x="5040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1" name="Line 27"/>
            <p:cNvSpPr>
              <a:spLocks noChangeShapeType="1"/>
            </p:cNvSpPr>
            <p:nvPr/>
          </p:nvSpPr>
          <p:spPr bwMode="auto">
            <a:xfrm flipH="1">
              <a:off x="4848" y="2304"/>
              <a:ext cx="96" cy="19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28"/>
            <p:cNvSpPr>
              <a:spLocks noChangeShapeType="1"/>
            </p:cNvSpPr>
            <p:nvPr/>
          </p:nvSpPr>
          <p:spPr bwMode="auto">
            <a:xfrm flipH="1">
              <a:off x="4704" y="2640"/>
              <a:ext cx="144" cy="19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>
              <a:off x="4992" y="2304"/>
              <a:ext cx="96" cy="19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>
              <a:off x="4896" y="2640"/>
              <a:ext cx="48" cy="19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>
              <a:off x="5040" y="2640"/>
              <a:ext cx="96" cy="19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7" name="Text Box 33"/>
          <p:cNvSpPr txBox="1">
            <a:spLocks noChangeArrowheads="1"/>
          </p:cNvSpPr>
          <p:nvPr/>
        </p:nvSpPr>
        <p:spPr bwMode="auto">
          <a:xfrm>
            <a:off x="6705600" y="2819401"/>
            <a:ext cx="287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Behave as a new data type</a:t>
            </a:r>
          </a:p>
        </p:txBody>
      </p:sp>
      <p:sp>
        <p:nvSpPr>
          <p:cNvPr id="5128" name="Rectangle 34"/>
          <p:cNvSpPr>
            <a:spLocks noChangeArrowheads="1"/>
          </p:cNvSpPr>
          <p:nvPr/>
        </p:nvSpPr>
        <p:spPr bwMode="auto">
          <a:xfrm>
            <a:off x="1828800" y="3581400"/>
            <a:ext cx="1676400" cy="1905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Program</a:t>
            </a:r>
          </a:p>
          <a:p>
            <a:pPr eaLnBrk="1" hangingPunct="1"/>
            <a:r>
              <a:rPr lang="en-US" altLang="en-US"/>
              <a:t>that uses </a:t>
            </a:r>
          </a:p>
          <a:p>
            <a:pPr eaLnBrk="1" hangingPunct="1"/>
            <a:r>
              <a:rPr lang="en-US" altLang="en-US"/>
              <a:t>a class</a:t>
            </a:r>
          </a:p>
        </p:txBody>
      </p:sp>
      <p:grpSp>
        <p:nvGrpSpPr>
          <p:cNvPr id="5129" name="Group 39"/>
          <p:cNvGrpSpPr>
            <a:grpSpLocks/>
          </p:cNvGrpSpPr>
          <p:nvPr/>
        </p:nvGrpSpPr>
        <p:grpSpPr bwMode="auto">
          <a:xfrm>
            <a:off x="3505200" y="3657600"/>
            <a:ext cx="914400" cy="1752600"/>
            <a:chOff x="1200" y="2256"/>
            <a:chExt cx="1008" cy="1104"/>
          </a:xfrm>
        </p:grpSpPr>
        <p:sp>
          <p:nvSpPr>
            <p:cNvPr id="5134" name="Line 35"/>
            <p:cNvSpPr>
              <a:spLocks noChangeShapeType="1"/>
            </p:cNvSpPr>
            <p:nvPr/>
          </p:nvSpPr>
          <p:spPr bwMode="auto">
            <a:xfrm>
              <a:off x="1200" y="2256"/>
              <a:ext cx="100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36"/>
            <p:cNvSpPr>
              <a:spLocks noChangeShapeType="1"/>
            </p:cNvSpPr>
            <p:nvPr/>
          </p:nvSpPr>
          <p:spPr bwMode="auto">
            <a:xfrm>
              <a:off x="1200" y="2832"/>
              <a:ext cx="100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37"/>
            <p:cNvSpPr>
              <a:spLocks noChangeShapeType="1"/>
            </p:cNvSpPr>
            <p:nvPr/>
          </p:nvSpPr>
          <p:spPr bwMode="auto">
            <a:xfrm>
              <a:off x="1200" y="3360"/>
              <a:ext cx="100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0" name="Text Box 38"/>
          <p:cNvSpPr txBox="1">
            <a:spLocks noChangeArrowheads="1"/>
          </p:cNvSpPr>
          <p:nvPr/>
        </p:nvSpPr>
        <p:spPr bwMode="auto">
          <a:xfrm>
            <a:off x="6858000" y="3352801"/>
            <a:ext cx="3708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/>
              <a:t>Examples:</a:t>
            </a:r>
          </a:p>
          <a:p>
            <a:pPr algn="l" eaLnBrk="1" hangingPunct="1">
              <a:buFontTx/>
              <a:buChar char="-"/>
            </a:pPr>
            <a:r>
              <a:rPr lang="en-US" altLang="en-US"/>
              <a:t> student lists</a:t>
            </a:r>
          </a:p>
          <a:p>
            <a:pPr algn="l" eaLnBrk="1" hangingPunct="1">
              <a:buFontTx/>
              <a:buChar char="-"/>
            </a:pPr>
            <a:r>
              <a:rPr lang="en-US" altLang="en-US"/>
              <a:t> rational numbers</a:t>
            </a:r>
          </a:p>
          <a:p>
            <a:pPr algn="l" eaLnBrk="1" hangingPunct="1">
              <a:buFontTx/>
              <a:buChar char="-"/>
            </a:pPr>
            <a:r>
              <a:rPr lang="en-US" altLang="en-US"/>
              <a:t> complex numbers</a:t>
            </a:r>
          </a:p>
          <a:p>
            <a:pPr algn="l" eaLnBrk="1" hangingPunct="1">
              <a:buFontTx/>
              <a:buChar char="-"/>
            </a:pPr>
            <a:r>
              <a:rPr lang="en-US" altLang="en-US"/>
              <a:t> currency (cents/dollars)</a:t>
            </a:r>
          </a:p>
          <a:p>
            <a:pPr algn="l" eaLnBrk="1" hangingPunct="1">
              <a:buFontTx/>
              <a:buChar char="-"/>
            </a:pPr>
            <a:r>
              <a:rPr lang="en-US" altLang="en-US"/>
              <a:t> length measurement (inches/feet)</a:t>
            </a:r>
          </a:p>
          <a:p>
            <a:pPr algn="l" eaLnBrk="1" hangingPunct="1">
              <a:buFontTx/>
              <a:buChar char="-"/>
            </a:pPr>
            <a:r>
              <a:rPr lang="en-US" altLang="en-US"/>
              <a:t> weight measurement (oz/lbs)</a:t>
            </a:r>
          </a:p>
          <a:p>
            <a:pPr algn="l" eaLnBrk="1" hangingPunct="1">
              <a:buFontTx/>
              <a:buChar char="-"/>
            </a:pPr>
            <a:endParaRPr lang="en-US" altLang="en-US"/>
          </a:p>
        </p:txBody>
      </p:sp>
      <p:sp>
        <p:nvSpPr>
          <p:cNvPr id="5131" name="Freeform 40"/>
          <p:cNvSpPr>
            <a:spLocks/>
          </p:cNvSpPr>
          <p:nvPr/>
        </p:nvSpPr>
        <p:spPr bwMode="auto">
          <a:xfrm>
            <a:off x="2971800" y="1295400"/>
            <a:ext cx="1371600" cy="1600200"/>
          </a:xfrm>
          <a:custGeom>
            <a:avLst/>
            <a:gdLst>
              <a:gd name="T0" fmla="*/ 0 w 864"/>
              <a:gd name="T1" fmla="*/ 0 h 1008"/>
              <a:gd name="T2" fmla="*/ 192 w 864"/>
              <a:gd name="T3" fmla="*/ 528 h 1008"/>
              <a:gd name="T4" fmla="*/ 672 w 864"/>
              <a:gd name="T5" fmla="*/ 672 h 1008"/>
              <a:gd name="T6" fmla="*/ 864 w 864"/>
              <a:gd name="T7" fmla="*/ 1008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1008"/>
              <a:gd name="T14" fmla="*/ 864 w 864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1008">
                <a:moveTo>
                  <a:pt x="0" y="0"/>
                </a:moveTo>
                <a:cubicBezTo>
                  <a:pt x="40" y="208"/>
                  <a:pt x="80" y="416"/>
                  <a:pt x="192" y="528"/>
                </a:cubicBezTo>
                <a:cubicBezTo>
                  <a:pt x="304" y="640"/>
                  <a:pt x="560" y="592"/>
                  <a:pt x="672" y="672"/>
                </a:cubicBezTo>
                <a:cubicBezTo>
                  <a:pt x="784" y="752"/>
                  <a:pt x="824" y="880"/>
                  <a:pt x="864" y="1008"/>
                </a:cubicBezTo>
              </a:path>
            </a:pathLst>
          </a:custGeom>
          <a:noFill/>
          <a:ln w="6350" cap="flat" cmpd="sng">
            <a:solidFill>
              <a:srgbClr val="9999FF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Freeform 41"/>
          <p:cNvSpPr>
            <a:spLocks/>
          </p:cNvSpPr>
          <p:nvPr/>
        </p:nvSpPr>
        <p:spPr bwMode="auto">
          <a:xfrm>
            <a:off x="4114800" y="1981200"/>
            <a:ext cx="1676400" cy="1600200"/>
          </a:xfrm>
          <a:custGeom>
            <a:avLst/>
            <a:gdLst>
              <a:gd name="T0" fmla="*/ 0 w 1056"/>
              <a:gd name="T1" fmla="*/ 0 h 1008"/>
              <a:gd name="T2" fmla="*/ 240 w 1056"/>
              <a:gd name="T3" fmla="*/ 240 h 1008"/>
              <a:gd name="T4" fmla="*/ 720 w 1056"/>
              <a:gd name="T5" fmla="*/ 384 h 1008"/>
              <a:gd name="T6" fmla="*/ 1056 w 1056"/>
              <a:gd name="T7" fmla="*/ 1008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1008"/>
              <a:gd name="T14" fmla="*/ 1056 w 1056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1008">
                <a:moveTo>
                  <a:pt x="0" y="0"/>
                </a:moveTo>
                <a:cubicBezTo>
                  <a:pt x="60" y="88"/>
                  <a:pt x="120" y="176"/>
                  <a:pt x="240" y="240"/>
                </a:cubicBezTo>
                <a:cubicBezTo>
                  <a:pt x="360" y="304"/>
                  <a:pt x="584" y="256"/>
                  <a:pt x="720" y="384"/>
                </a:cubicBezTo>
                <a:cubicBezTo>
                  <a:pt x="856" y="512"/>
                  <a:pt x="956" y="760"/>
                  <a:pt x="1056" y="1008"/>
                </a:cubicBezTo>
              </a:path>
            </a:pathLst>
          </a:custGeom>
          <a:noFill/>
          <a:ln w="6350" cap="flat" cmpd="sng">
            <a:solidFill>
              <a:srgbClr val="9999FF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Encapsulation at ground level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Program consists of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Driver file (main)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Classes (ex, </a:t>
            </a:r>
            <a:r>
              <a:rPr lang="en-US" sz="2400" dirty="0" err="1" smtClean="0"/>
              <a:t>MyClass</a:t>
            </a:r>
            <a:r>
              <a:rPr lang="en-US" sz="2400" dirty="0" smtClean="0"/>
              <a:t>)</a:t>
            </a:r>
          </a:p>
          <a:p>
            <a:pPr marL="704088" lvl="2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000" dirty="0" err="1" smtClean="0"/>
              <a:t>MyClass.h</a:t>
            </a:r>
            <a:r>
              <a:rPr lang="en-US" sz="2000" dirty="0" smtClean="0"/>
              <a:t> -- interface</a:t>
            </a:r>
          </a:p>
          <a:p>
            <a:pPr marL="704088" lvl="2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000" dirty="0" smtClean="0"/>
              <a:t>MyClass.cpp  -- implementation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Interface (.h file)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/>
              <a:t>p</a:t>
            </a:r>
            <a:r>
              <a:rPr lang="en-US" sz="2400" dirty="0" smtClean="0"/>
              <a:t>ublic:  functions called by others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/>
              <a:t>p</a:t>
            </a:r>
            <a:r>
              <a:rPr lang="en-US" sz="2400" dirty="0" smtClean="0"/>
              <a:t>rivate:  data, helper functions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Implementation (.</a:t>
            </a:r>
            <a:r>
              <a:rPr lang="en-US" sz="2600" dirty="0" err="1" smtClean="0"/>
              <a:t>cpp</a:t>
            </a:r>
            <a:r>
              <a:rPr lang="en-US" sz="2600" dirty="0" smtClean="0"/>
              <a:t> file)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MyClass</a:t>
            </a:r>
            <a:r>
              <a:rPr lang="en-US" sz="2400" dirty="0" smtClean="0"/>
              <a:t>::function()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013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Examples of private – flush out deck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977288" cy="4023360"/>
          </a:xfrm>
        </p:spPr>
        <p:txBody>
          <a:bodyPr>
            <a:noAutofit/>
          </a:bodyPr>
          <a:lstStyle/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const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CARDS_IN_DECK = 52;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class Deck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{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public: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Deck();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Card </a:t>
            </a:r>
            <a:r>
              <a:rPr lang="en-US" sz="1800" dirty="0" err="1">
                <a:solidFill>
                  <a:schemeClr val="tx1"/>
                </a:solidFill>
              </a:rPr>
              <a:t>DealSingleCard</a:t>
            </a:r>
            <a:r>
              <a:rPr lang="en-US" sz="1800" dirty="0">
                <a:solidFill>
                  <a:schemeClr val="tx1"/>
                </a:solidFill>
              </a:rPr>
              <a:t>();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Hand </a:t>
            </a:r>
            <a:r>
              <a:rPr lang="en-US" sz="1800" dirty="0" err="1">
                <a:solidFill>
                  <a:schemeClr val="tx1"/>
                </a:solidFill>
              </a:rPr>
              <a:t>DealHand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number);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….interface as defined last </a:t>
            </a:r>
            <a:r>
              <a:rPr lang="en-US" sz="1800" dirty="0" smtClean="0">
                <a:solidFill>
                  <a:schemeClr val="tx1"/>
                </a:solidFill>
              </a:rPr>
              <a:t>time….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~Deck();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private: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    Card deck[52];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1899" y="1861776"/>
            <a:ext cx="42146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enum</a:t>
            </a:r>
            <a:r>
              <a:rPr lang="en-US" dirty="0"/>
              <a:t> Suit { Diamond, Spade, Heart, Club </a:t>
            </a:r>
            <a:r>
              <a:rPr lang="en-US" dirty="0" smtClean="0"/>
              <a:t>};</a:t>
            </a:r>
            <a:endParaRPr lang="en-US" dirty="0"/>
          </a:p>
          <a:p>
            <a:r>
              <a:rPr lang="en-US" dirty="0"/>
              <a:t>class Card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public:</a:t>
            </a:r>
          </a:p>
          <a:p>
            <a:r>
              <a:rPr lang="en-US" dirty="0" smtClean="0"/>
              <a:t>    Card</a:t>
            </a:r>
            <a:r>
              <a:rPr lang="en-US" dirty="0"/>
              <a:t>();</a:t>
            </a:r>
          </a:p>
          <a:p>
            <a:r>
              <a:rPr lang="en-US" dirty="0" smtClean="0"/>
              <a:t>    Card(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value, Suit suit);</a:t>
            </a:r>
          </a:p>
          <a:p>
            <a:r>
              <a:rPr lang="en-US" dirty="0" smtClean="0"/>
              <a:t>    ~</a:t>
            </a:r>
            <a:r>
              <a:rPr lang="en-US" dirty="0"/>
              <a:t>Card</a:t>
            </a:r>
            <a:r>
              <a:rPr lang="en-US" dirty="0" smtClean="0"/>
              <a:t>();</a:t>
            </a:r>
          </a:p>
          <a:p>
            <a:endParaRPr lang="en-US" dirty="0"/>
          </a:p>
          <a:p>
            <a:r>
              <a:rPr lang="en-US" dirty="0"/>
              <a:t>private: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value;</a:t>
            </a:r>
          </a:p>
          <a:p>
            <a:r>
              <a:rPr lang="en-US" dirty="0" smtClean="0"/>
              <a:t>    Suit </a:t>
            </a:r>
            <a:r>
              <a:rPr lang="en-US" dirty="0" err="1"/>
              <a:t>suit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02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Friends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Declared on either functions or classes; identified with  the friend keyword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Non-member functions can access private data of an object if it has been declared a friend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600" dirty="0" smtClean="0"/>
              <a:t>class foo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600" dirty="0" smtClean="0"/>
              <a:t>{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600" dirty="0"/>
              <a:t> </a:t>
            </a:r>
            <a:r>
              <a:rPr lang="en-US" sz="2600" dirty="0" smtClean="0"/>
              <a:t>   friend class </a:t>
            </a:r>
            <a:r>
              <a:rPr lang="en-US" sz="2600" dirty="0" err="1" smtClean="0"/>
              <a:t>TheClassToGrantAccess</a:t>
            </a:r>
            <a:r>
              <a:rPr lang="en-US" sz="2600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600" dirty="0"/>
              <a:t>p</a:t>
            </a:r>
            <a:r>
              <a:rPr lang="en-US" sz="2600" dirty="0" smtClean="0"/>
              <a:t>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600" dirty="0"/>
              <a:t>p</a:t>
            </a:r>
            <a:r>
              <a:rPr lang="en-US" sz="2600" dirty="0" smtClean="0"/>
              <a:t>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600" dirty="0"/>
              <a:t>}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283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9984</TotalTime>
  <Words>1389</Words>
  <Application>Microsoft Office PowerPoint</Application>
  <PresentationFormat>Widescreen</PresentationFormat>
  <Paragraphs>346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Arial</vt:lpstr>
      <vt:lpstr>Calibri</vt:lpstr>
      <vt:lpstr>Calibri Light</vt:lpstr>
      <vt:lpstr>Courier New</vt:lpstr>
      <vt:lpstr>Times New Roman</vt:lpstr>
      <vt:lpstr>Retrospect</vt:lpstr>
      <vt:lpstr>CSS 342</vt:lpstr>
      <vt:lpstr>Announcements</vt:lpstr>
      <vt:lpstr>Why C++ Object Oriented Programming (OOP)?</vt:lpstr>
      <vt:lpstr>Encapsulation</vt:lpstr>
      <vt:lpstr>Encapsulation and Information Hiding</vt:lpstr>
      <vt:lpstr>Class</vt:lpstr>
      <vt:lpstr>Encapsulation at ground level</vt:lpstr>
      <vt:lpstr>Examples of private – flush out deck example</vt:lpstr>
      <vt:lpstr>Friends</vt:lpstr>
      <vt:lpstr>Constructor</vt:lpstr>
      <vt:lpstr>Computer Scientist of the week</vt:lpstr>
      <vt:lpstr>C++ Fundamentals let’s code…</vt:lpstr>
      <vt:lpstr>C++ Program Dev Lifecycle</vt:lpstr>
      <vt:lpstr>IO: Console</vt:lpstr>
      <vt:lpstr>string</vt:lpstr>
      <vt:lpstr>Call by Value, Reference, and Constant Reference</vt:lpstr>
      <vt:lpstr>Call by Value, Reference, and Constant Reference</vt:lpstr>
      <vt:lpstr>Example program:  Rational Class</vt:lpstr>
      <vt:lpstr>Example program:  Rational Class</vt:lpstr>
      <vt:lpstr>First w/o Operator Overloading.   Partial Rational.h</vt:lpstr>
      <vt:lpstr>First w/o Operator Overloading.   Partial Rational.cpp</vt:lpstr>
      <vt:lpstr>First w/o Operator Overloading.   Partial Rational.cpp</vt:lpstr>
      <vt:lpstr>BELL RANG</vt:lpstr>
      <vt:lpstr>Operator Overload</vt:lpstr>
      <vt:lpstr>Overloading +,-,*,/ as member functions</vt:lpstr>
      <vt:lpstr>Overloading input/output &lt;&lt;, &gt;&gt;</vt:lpstr>
      <vt:lpstr>More C++ Fundamentals</vt:lpstr>
      <vt:lpstr>Pointers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107</cp:revision>
  <dcterms:created xsi:type="dcterms:W3CDTF">2014-09-04T12:46:47Z</dcterms:created>
  <dcterms:modified xsi:type="dcterms:W3CDTF">2015-01-08T17:30:51Z</dcterms:modified>
</cp:coreProperties>
</file>