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6" r:id="rId3"/>
    <p:sldId id="379" r:id="rId4"/>
    <p:sldId id="367" r:id="rId5"/>
    <p:sldId id="353" r:id="rId6"/>
    <p:sldId id="354" r:id="rId7"/>
    <p:sldId id="355" r:id="rId8"/>
    <p:sldId id="356" r:id="rId9"/>
    <p:sldId id="357" r:id="rId10"/>
    <p:sldId id="359" r:id="rId11"/>
    <p:sldId id="362" r:id="rId12"/>
    <p:sldId id="363" r:id="rId13"/>
    <p:sldId id="364" r:id="rId14"/>
    <p:sldId id="376" r:id="rId15"/>
    <p:sldId id="377" r:id="rId16"/>
    <p:sldId id="366" r:id="rId17"/>
    <p:sldId id="284" r:id="rId18"/>
    <p:sldId id="378" r:id="rId19"/>
    <p:sldId id="351" r:id="rId20"/>
    <p:sldId id="380" r:id="rId21"/>
    <p:sldId id="369" r:id="rId22"/>
    <p:sldId id="370" r:id="rId23"/>
    <p:sldId id="368" r:id="rId24"/>
    <p:sldId id="372" r:id="rId25"/>
    <p:sldId id="374" r:id="rId26"/>
    <p:sldId id="373" r:id="rId27"/>
    <p:sldId id="375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2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842684" y="1627095"/>
            <a:ext cx="10864601" cy="47467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and Problem Solving with C++: Walls and Mirrors, </a:t>
            </a:r>
            <a:r>
              <a:rPr lang="en-US" err="1"/>
              <a:t>Carrano</a:t>
            </a:r>
            <a:r>
              <a:rPr lang="en-US"/>
              <a:t> and Henry, ©  2013</a:t>
            </a:r>
          </a:p>
        </p:txBody>
      </p:sp>
    </p:spTree>
    <p:extLst>
      <p:ext uri="{BB962C8B-B14F-4D97-AF65-F5344CB8AC3E}">
        <p14:creationId xmlns:p14="http://schemas.microsoft.com/office/powerpoint/2010/main" val="43924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ng.com/videos/search?q=teaching%20programming%20recursion&amp;qs=n&amp;form=QBVR&amp;pq=teaching%20programming%20recursion&amp;sc=017&amp;sp=1&amp;sk=#view=detail&amp;mid=17C444E18A3FFB1146E017C444E18A3FFB1146E0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342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Structures, Algorithms, and Discrete Mathematics I</a:t>
            </a:r>
          </a:p>
          <a:p>
            <a:r>
              <a:rPr lang="en-US" dirty="0" smtClean="0"/>
              <a:t>Lecture 5. 150121.</a:t>
            </a:r>
          </a:p>
          <a:p>
            <a:r>
              <a:rPr lang="en-US" dirty="0" err="1" smtClean="0"/>
              <a:t>Carrano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dirty="0" smtClean="0"/>
              <a:t> 2, Appendix 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 n! recursively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97280" y="1892968"/>
            <a:ext cx="10610005" cy="13635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Base Case:  n=1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Recursive:  n! =  n * (n-1)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CODE: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47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Box Trace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389188" y="5907088"/>
            <a:ext cx="7848600" cy="622300"/>
          </a:xfrm>
        </p:spPr>
        <p:txBody>
          <a:bodyPr/>
          <a:lstStyle/>
          <a:p>
            <a:r>
              <a:rPr lang="en-US" altLang="en-US" smtClean="0"/>
              <a:t>FIGURE 2-5 Box trace of fact(3)</a:t>
            </a:r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2"/>
          </p:nvPr>
        </p:nvSpPr>
        <p:spPr bwMode="auto">
          <a:xfrm>
            <a:off x="2168526" y="6580188"/>
            <a:ext cx="849947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Data Structures and Problem Solving with C++: Walls and Mirrors, Carrano and Henry, ©  2013</a:t>
            </a:r>
          </a:p>
        </p:txBody>
      </p:sp>
      <p:pic>
        <p:nvPicPr>
          <p:cNvPr id="2458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1788160"/>
            <a:ext cx="6709520" cy="4526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706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Box Trace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389188" y="5907088"/>
            <a:ext cx="7848600" cy="622300"/>
          </a:xfrm>
        </p:spPr>
        <p:txBody>
          <a:bodyPr/>
          <a:lstStyle/>
          <a:p>
            <a:r>
              <a:rPr lang="en-US" altLang="en-US" smtClean="0"/>
              <a:t>FIGURE 2-5 Box trace of fact(3)   … continued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2"/>
          </p:nvPr>
        </p:nvSpPr>
        <p:spPr bwMode="auto">
          <a:xfrm>
            <a:off x="2168526" y="6580188"/>
            <a:ext cx="849947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Data Structures and Problem Solving with C++: Walls and Mirrors, Carrano and Henry, ©  2013</a:t>
            </a:r>
          </a:p>
        </p:txBody>
      </p:sp>
      <p:pic>
        <p:nvPicPr>
          <p:cNvPr id="2560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946" y="1966412"/>
            <a:ext cx="6419850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706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Box Trace</a:t>
            </a:r>
          </a:p>
        </p:txBody>
      </p:sp>
      <p:sp>
        <p:nvSpPr>
          <p:cNvPr id="2662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389188" y="5907088"/>
            <a:ext cx="7848600" cy="622300"/>
          </a:xfrm>
        </p:spPr>
        <p:txBody>
          <a:bodyPr/>
          <a:lstStyle/>
          <a:p>
            <a:r>
              <a:rPr lang="en-US" altLang="en-US" smtClean="0"/>
              <a:t>FIGURE 2-5 Box trace of fact(3)   … continued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2"/>
          </p:nvPr>
        </p:nvSpPr>
        <p:spPr bwMode="auto">
          <a:xfrm>
            <a:off x="2168526" y="6580188"/>
            <a:ext cx="849947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Data Structures and Problem Solving with C++: Walls and Mirrors, Carrano and Henry, ©  2013</a:t>
            </a:r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1788160"/>
            <a:ext cx="7661275" cy="455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042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Stack (and recursion)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Stack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Location in process which stores temp variables, call stack frames,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One per thread of execution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Heap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Location in process which stores dynamically allocated memory (coming soon)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Recursion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Each call to a function creates stack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Frame holds temp variables and locals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Data in the BOX of the BOX trace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Deep Recursion can allocate lots of space on the stack</a:t>
            </a:r>
          </a:p>
        </p:txBody>
      </p:sp>
    </p:spTree>
    <p:extLst>
      <p:ext uri="{BB962C8B-B14F-4D97-AF65-F5344CB8AC3E}">
        <p14:creationId xmlns:p14="http://schemas.microsoft.com/office/powerpoint/2010/main" val="539990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Time of Invocation  (constructors)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Automatic Local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Each time block is executed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Static Local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Once –first time it is hit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Global 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In order of declaration in translation unit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Typically before main() is entered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Destroyed in reverse order of construction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Dynamic (</a:t>
            </a:r>
            <a:r>
              <a:rPr lang="en-US" sz="2800" dirty="0" err="1" smtClean="0"/>
              <a:t>tbd</a:t>
            </a:r>
            <a:r>
              <a:rPr lang="en-US" sz="2800" dirty="0" smtClean="0"/>
              <a:t>)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err="1" smtClean="0"/>
              <a:t>malloc</a:t>
            </a:r>
            <a:r>
              <a:rPr lang="en-US" sz="2400" dirty="0" smtClean="0"/>
              <a:t>/free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new/delete</a:t>
            </a:r>
          </a:p>
        </p:txBody>
      </p:sp>
    </p:spTree>
    <p:extLst>
      <p:ext uri="{BB962C8B-B14F-4D97-AF65-F5344CB8AC3E}">
        <p14:creationId xmlns:p14="http://schemas.microsoft.com/office/powerpoint/2010/main" val="65701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n!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 algorithm takes n! operations on a data set of size n, how big of a data set can </a:t>
            </a:r>
            <a:r>
              <a:rPr lang="en-US" dirty="0" err="1" smtClean="0"/>
              <a:t>can</a:t>
            </a:r>
            <a:r>
              <a:rPr lang="en-US" dirty="0" smtClean="0"/>
              <a:t> today’s computers solve?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4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Scientist of the week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30673" y="2000904"/>
            <a:ext cx="6455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Donald Knuth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14737" y="2807372"/>
            <a:ext cx="63526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Born Milwaukee, WI.  1938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Professor Emeritus at Stanford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Father of Analysis of Algorithms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Formalization of mathematical study of complexity of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Wrote “Art of Computer Programming”, the definitive text on computer algorithms.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Creator of </a:t>
            </a:r>
            <a:r>
              <a:rPr lang="en-US" dirty="0" err="1" smtClean="0"/>
              <a:t>TeX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Won Grace Hopper Award, Turning Award, John von Neumann Medal.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Opposed to granting computer patents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535" y="2598473"/>
            <a:ext cx="3784138" cy="23083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535" y="4987738"/>
            <a:ext cx="2793651" cy="12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905000" y="1958576"/>
                <a:ext cx="6096000" cy="335232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R="0" lv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maximum number of leaves in a tree can be expressed by the following formula: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0, 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 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h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−1, 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828800" marR="0" indent="4572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 = height of the tree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828800" marR="0" indent="4572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 = max number of branches per node. 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828800" marR="0" indent="4572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7200">
                  <a:lnSpc>
                    <a:spcPct val="107000"/>
                  </a:lnSpc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Write a </a:t>
                </a:r>
                <a:r>
                  <a:rPr lang="en-US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recursive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function which computes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958576"/>
                <a:ext cx="6096000" cy="3352328"/>
              </a:xfrm>
              <a:prstGeom prst="rect">
                <a:avLst/>
              </a:prstGeom>
              <a:blipFill rotWithShape="0">
                <a:blip r:embed="rId2"/>
                <a:stretch>
                  <a:fillRect l="-900" t="-727" r="-23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example 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700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7280" y="2358189"/>
            <a:ext cx="998460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www.bing.com/videos/search?q=teaching%20programming%20recursion&amp;qs=n&amp;form=QBVR&amp;pq=teaching%20programming%20recursion&amp;sc=017&amp;sp=1&amp;sk</a:t>
            </a:r>
            <a:r>
              <a:rPr lang="en-US" dirty="0">
                <a:hlinkClick r:id="rId2"/>
              </a:rPr>
              <a:t>=#</a:t>
            </a:r>
            <a:r>
              <a:rPr lang="en-US" dirty="0" smtClean="0">
                <a:hlinkClick r:id="rId2"/>
              </a:rPr>
              <a:t>view=detail&amp;mid=17C444E18A3FFB1146E017C444E18A3FFB1146E0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w/Alice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84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HW1 Grading</a:t>
            </a:r>
          </a:p>
          <a:p>
            <a:pPr lvl="1"/>
            <a:r>
              <a:rPr lang="en-US" dirty="0" smtClean="0"/>
              <a:t>Rubric</a:t>
            </a:r>
          </a:p>
          <a:p>
            <a:pPr lvl="1"/>
            <a:r>
              <a:rPr lang="en-US" dirty="0" err="1" smtClean="0"/>
              <a:t>PiggyBank.h</a:t>
            </a:r>
            <a:r>
              <a:rPr lang="en-US" dirty="0" smtClean="0"/>
              <a:t> </a:t>
            </a:r>
            <a:r>
              <a:rPr lang="en-US" dirty="0" smtClean="0"/>
              <a:t>detailed </a:t>
            </a:r>
            <a:r>
              <a:rPr lang="en-US" dirty="0" smtClean="0"/>
              <a:t>walk-through</a:t>
            </a:r>
          </a:p>
          <a:p>
            <a:r>
              <a:rPr lang="en-US" dirty="0" smtClean="0"/>
              <a:t>QUIZ:   Next </a:t>
            </a:r>
            <a:r>
              <a:rPr lang="en-US" dirty="0" smtClean="0"/>
              <a:t>Week.  Moved to Wednesday. </a:t>
            </a:r>
          </a:p>
          <a:p>
            <a:r>
              <a:rPr lang="en-US" dirty="0" smtClean="0"/>
              <a:t>Recursion</a:t>
            </a:r>
            <a:r>
              <a:rPr lang="en-US" dirty="0" smtClean="0"/>
              <a:t>.  Recursion. Recursion</a:t>
            </a:r>
            <a:r>
              <a:rPr lang="en-US" dirty="0"/>
              <a:t>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</a:t>
            </a:r>
            <a:r>
              <a:rPr lang="en-US" dirty="0" smtClean="0"/>
              <a:t>..  </a:t>
            </a:r>
            <a:r>
              <a:rPr lang="en-US" dirty="0"/>
              <a:t>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</a:t>
            </a:r>
            <a:r>
              <a:rPr lang="en-US" dirty="0" smtClean="0"/>
              <a:t> Recursion Lecture 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140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 of base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100101</a:t>
            </a:r>
            <a:r>
              <a:rPr lang="en-US" baseline="-25000" dirty="0" smtClean="0"/>
              <a:t>2 </a:t>
            </a:r>
            <a:r>
              <a:rPr lang="en-US" dirty="0" smtClean="0"/>
              <a:t> = 32 + 4 + 1 = 37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  more on board…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89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ja-JP" sz="1400" dirty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1303338" y="40765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Printing </a:t>
            </a:r>
            <a:r>
              <a:rPr lang="en-US" altLang="ja-JP" sz="4000" dirty="0"/>
              <a:t>Numbers in Any Base</a:t>
            </a:r>
            <a:endParaRPr lang="en-US" altLang="en-US" sz="4000" dirty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852613" y="1538545"/>
            <a:ext cx="5181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endParaRPr lang="en-US" altLang="ja-JP" sz="2400" dirty="0" smtClean="0"/>
          </a:p>
          <a:p>
            <a:pPr algn="l" eaLnBrk="1" hangingPunct="1"/>
            <a:r>
              <a:rPr lang="en-US" altLang="ja-JP" sz="2400" dirty="0" smtClean="0"/>
              <a:t>How </a:t>
            </a:r>
            <a:r>
              <a:rPr lang="en-US" altLang="ja-JP" sz="2400" dirty="0"/>
              <a:t>to convert a decimal to a hexadecimal</a:t>
            </a:r>
          </a:p>
          <a:p>
            <a:pPr algn="r" eaLnBrk="1" hangingPunct="1"/>
            <a:r>
              <a:rPr lang="en-US" altLang="ja-JP" sz="2400" dirty="0"/>
              <a:t>Dividend  </a:t>
            </a:r>
            <a:r>
              <a:rPr lang="en-US" altLang="ja-JP" sz="2400" dirty="0" smtClean="0"/>
              <a:t>Remainder</a:t>
            </a:r>
          </a:p>
          <a:p>
            <a:pPr algn="r" eaLnBrk="1" hangingPunct="1"/>
            <a:r>
              <a:rPr lang="en-US" altLang="ja-JP" sz="2400" dirty="0" smtClean="0"/>
              <a:t>16)   123456790</a:t>
            </a:r>
            <a:r>
              <a:rPr lang="en-US" altLang="ja-JP" sz="2400" baseline="-25000" dirty="0" smtClean="0"/>
              <a:t>(10)</a:t>
            </a:r>
            <a:r>
              <a:rPr lang="en-US" altLang="ja-JP" sz="2400" dirty="0" smtClean="0"/>
              <a:t>……..…</a:t>
            </a:r>
          </a:p>
          <a:p>
            <a:pPr algn="r" eaLnBrk="1" hangingPunct="1"/>
            <a:r>
              <a:rPr lang="en-US" altLang="ja-JP" sz="2400" dirty="0" smtClean="0"/>
              <a:t>   16</a:t>
            </a:r>
            <a:r>
              <a:rPr lang="en-US" altLang="ja-JP" sz="2400" dirty="0"/>
              <a:t>)        7716049</a:t>
            </a:r>
            <a:r>
              <a:rPr lang="en-US" altLang="ja-JP" sz="2400" baseline="-25000" dirty="0"/>
              <a:t>(10)</a:t>
            </a:r>
            <a:r>
              <a:rPr lang="en-US" altLang="ja-JP" sz="2400" dirty="0"/>
              <a:t>………6</a:t>
            </a:r>
          </a:p>
          <a:p>
            <a:pPr algn="r" eaLnBrk="1" hangingPunct="1"/>
            <a:r>
              <a:rPr lang="en-US" altLang="ja-JP" sz="2400" dirty="0"/>
              <a:t>16)          482253</a:t>
            </a:r>
            <a:r>
              <a:rPr lang="en-US" altLang="ja-JP" sz="2400" baseline="-25000" dirty="0"/>
              <a:t>(10)</a:t>
            </a:r>
            <a:r>
              <a:rPr lang="en-US" altLang="ja-JP" sz="2400" dirty="0"/>
              <a:t>………1</a:t>
            </a:r>
          </a:p>
          <a:p>
            <a:pPr algn="r" eaLnBrk="1" hangingPunct="1"/>
            <a:r>
              <a:rPr lang="en-US" altLang="ja-JP" sz="2400" dirty="0"/>
              <a:t>16)            30140</a:t>
            </a:r>
            <a:r>
              <a:rPr lang="en-US" altLang="ja-JP" sz="2400" baseline="-25000" dirty="0"/>
              <a:t>(10)</a:t>
            </a:r>
            <a:r>
              <a:rPr lang="en-US" altLang="ja-JP" sz="2400" dirty="0"/>
              <a:t>…13(D)</a:t>
            </a:r>
          </a:p>
          <a:p>
            <a:pPr algn="r" eaLnBrk="1" hangingPunct="1"/>
            <a:r>
              <a:rPr lang="en-US" altLang="ja-JP" sz="2400" dirty="0"/>
              <a:t>16)              1883</a:t>
            </a:r>
            <a:r>
              <a:rPr lang="en-US" altLang="ja-JP" sz="2400" baseline="-25000" dirty="0"/>
              <a:t>(10)</a:t>
            </a:r>
            <a:r>
              <a:rPr lang="en-US" altLang="ja-JP" sz="2400" dirty="0"/>
              <a:t>…12(C)</a:t>
            </a:r>
          </a:p>
          <a:p>
            <a:pPr algn="r" eaLnBrk="1" hangingPunct="1"/>
            <a:r>
              <a:rPr lang="en-US" altLang="ja-JP" sz="2400" dirty="0"/>
              <a:t>16)                117</a:t>
            </a:r>
            <a:r>
              <a:rPr lang="en-US" altLang="ja-JP" sz="2400" baseline="-25000" dirty="0"/>
              <a:t>(10)</a:t>
            </a:r>
            <a:r>
              <a:rPr lang="en-US" altLang="ja-JP" sz="2400" dirty="0"/>
              <a:t>…11(B)</a:t>
            </a:r>
          </a:p>
          <a:p>
            <a:pPr algn="r" eaLnBrk="1" hangingPunct="1"/>
            <a:r>
              <a:rPr lang="en-US" altLang="ja-JP" sz="2400" dirty="0"/>
              <a:t>16)                    7</a:t>
            </a:r>
            <a:r>
              <a:rPr lang="en-US" altLang="ja-JP" sz="2400" baseline="-25000" dirty="0"/>
              <a:t>(10)</a:t>
            </a:r>
            <a:r>
              <a:rPr lang="en-US" altLang="ja-JP" sz="2400" dirty="0"/>
              <a:t>……....5</a:t>
            </a:r>
          </a:p>
          <a:p>
            <a:pPr algn="r" eaLnBrk="1" hangingPunct="1"/>
            <a:r>
              <a:rPr lang="en-US" altLang="ja-JP" sz="2400" dirty="0"/>
              <a:t>16)                    0</a:t>
            </a:r>
            <a:r>
              <a:rPr lang="en-US" altLang="ja-JP" sz="2400" baseline="-25000" dirty="0"/>
              <a:t>(10)</a:t>
            </a:r>
            <a:r>
              <a:rPr lang="en-US" altLang="ja-JP" sz="2400" dirty="0"/>
              <a:t>……....7</a:t>
            </a:r>
            <a:endParaRPr lang="en-US" altLang="en-US" sz="2400" dirty="0"/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>
            <a:off x="3124200" y="2819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6"/>
          <p:cNvSpPr>
            <a:spLocks noChangeShapeType="1"/>
          </p:cNvSpPr>
          <p:nvPr/>
        </p:nvSpPr>
        <p:spPr bwMode="auto">
          <a:xfrm flipV="1">
            <a:off x="7239000" y="2667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7635179" y="2819400"/>
            <a:ext cx="33697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chemeClr val="accent2"/>
                </a:solidFill>
              </a:rPr>
              <a:t>1. Divide by a base(16)</a:t>
            </a:r>
            <a:endParaRPr lang="en-US" altLang="en-US" sz="2400" dirty="0">
              <a:solidFill>
                <a:schemeClr val="accent2"/>
              </a:solidFill>
            </a:endParaRP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7583488" y="5112603"/>
            <a:ext cx="36289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chemeClr val="accent2"/>
                </a:solidFill>
              </a:rPr>
              <a:t>2. Print each reminder from </a:t>
            </a:r>
          </a:p>
          <a:p>
            <a:pPr algn="l" eaLnBrk="1" hangingPunct="1"/>
            <a:r>
              <a:rPr lang="en-US" altLang="ja-JP" sz="2400" dirty="0">
                <a:solidFill>
                  <a:schemeClr val="accent2"/>
                </a:solidFill>
              </a:rPr>
              <a:t>the </a:t>
            </a:r>
            <a:r>
              <a:rPr lang="en-US" altLang="ja-JP" sz="2400" dirty="0" smtClean="0">
                <a:solidFill>
                  <a:schemeClr val="accent2"/>
                </a:solidFill>
              </a:rPr>
              <a:t>bottom:  75BCD16(16</a:t>
            </a:r>
            <a:r>
              <a:rPr lang="en-US" altLang="ja-JP" sz="2400" dirty="0">
                <a:solidFill>
                  <a:schemeClr val="accent2"/>
                </a:solidFill>
              </a:rPr>
              <a:t>)</a:t>
            </a:r>
            <a:endParaRPr lang="en-US" alt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18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Printing numbers in any base (recursively)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97280" y="2263140"/>
            <a:ext cx="10610005" cy="215926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Base Case:  </a:t>
            </a:r>
            <a:endParaRPr lang="en-US" dirty="0" smtClean="0"/>
          </a:p>
          <a:p>
            <a:pPr marL="201168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if </a:t>
            </a:r>
            <a:r>
              <a:rPr lang="en-US" dirty="0" smtClean="0"/>
              <a:t>(</a:t>
            </a:r>
            <a:r>
              <a:rPr lang="en-US" dirty="0" err="1" smtClean="0"/>
              <a:t>num</a:t>
            </a:r>
            <a:r>
              <a:rPr lang="en-US" dirty="0" smtClean="0"/>
              <a:t> </a:t>
            </a:r>
            <a:r>
              <a:rPr lang="en-US" dirty="0" smtClean="0"/>
              <a:t>&lt; base</a:t>
            </a:r>
            <a:r>
              <a:rPr lang="en-US" dirty="0" smtClean="0"/>
              <a:t>)  { </a:t>
            </a:r>
            <a:r>
              <a:rPr lang="en-US" dirty="0" smtClean="0"/>
              <a:t>print out </a:t>
            </a:r>
            <a:r>
              <a:rPr lang="en-US" dirty="0" err="1" smtClean="0"/>
              <a:t>num</a:t>
            </a:r>
            <a:r>
              <a:rPr lang="en-US" dirty="0" smtClean="0"/>
              <a:t> }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</a:t>
            </a:r>
            <a:r>
              <a:rPr lang="en-US" dirty="0" smtClean="0"/>
              <a:t>Recursive</a:t>
            </a:r>
            <a:r>
              <a:rPr lang="en-US" dirty="0" smtClean="0"/>
              <a:t>:</a:t>
            </a:r>
            <a:endParaRPr lang="en-US" b="1" dirty="0" smtClean="0"/>
          </a:p>
          <a:p>
            <a:pPr marL="201168" lvl="1" indent="0">
              <a:buNone/>
            </a:pPr>
            <a:r>
              <a:rPr lang="en-US" dirty="0"/>
              <a:t> </a:t>
            </a:r>
            <a:r>
              <a:rPr lang="en-US" dirty="0" smtClean="0"/>
              <a:t>   P</a:t>
            </a:r>
            <a:r>
              <a:rPr lang="en-US" dirty="0" smtClean="0"/>
              <a:t>re-pend to the answer ( </a:t>
            </a:r>
            <a:r>
              <a:rPr lang="en-US" dirty="0" err="1" smtClean="0"/>
              <a:t>num</a:t>
            </a:r>
            <a:r>
              <a:rPr lang="en-US" dirty="0" smtClean="0"/>
              <a:t> % base )</a:t>
            </a:r>
          </a:p>
          <a:p>
            <a:pPr marL="201168" lvl="1" indent="0">
              <a:buNone/>
            </a:pPr>
            <a:r>
              <a:rPr lang="en-US" dirty="0" smtClean="0"/>
              <a:t>    Recursively c</a:t>
            </a:r>
            <a:r>
              <a:rPr lang="en-US" dirty="0" smtClean="0"/>
              <a:t>all </a:t>
            </a:r>
            <a:r>
              <a:rPr lang="en-US" dirty="0" smtClean="0"/>
              <a:t>with </a:t>
            </a:r>
            <a:r>
              <a:rPr lang="en-US" dirty="0" err="1" smtClean="0"/>
              <a:t>num</a:t>
            </a:r>
            <a:r>
              <a:rPr lang="en-US" dirty="0" smtClean="0"/>
              <a:t>/base</a:t>
            </a:r>
          </a:p>
        </p:txBody>
      </p:sp>
    </p:spTree>
    <p:extLst>
      <p:ext uri="{BB962C8B-B14F-4D97-AF65-F5344CB8AC3E}">
        <p14:creationId xmlns:p14="http://schemas.microsoft.com/office/powerpoint/2010/main" val="308135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2526" y="1711207"/>
            <a:ext cx="87750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PrintBase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string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DIGIT_ARRAY =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"0123456789ABCDEF"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DIGIT_ARRAY[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+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else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DIGIT_ARRAY[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%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+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PrintBase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Printing numbers in any base (recursively)</a:t>
            </a:r>
          </a:p>
        </p:txBody>
      </p:sp>
    </p:spTree>
    <p:extLst>
      <p:ext uri="{BB962C8B-B14F-4D97-AF65-F5344CB8AC3E}">
        <p14:creationId xmlns:p14="http://schemas.microsoft.com/office/powerpoint/2010/main" val="272587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1195136" y="585539"/>
            <a:ext cx="7772400" cy="890337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Binary Search</a:t>
            </a:r>
          </a:p>
        </p:txBody>
      </p:sp>
      <p:sp>
        <p:nvSpPr>
          <p:cNvPr id="15366" name="Rectangle 13"/>
          <p:cNvSpPr>
            <a:spLocks noChangeArrowheads="1"/>
          </p:cNvSpPr>
          <p:nvPr/>
        </p:nvSpPr>
        <p:spPr bwMode="auto">
          <a:xfrm>
            <a:off x="1772652" y="4471739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Rectangle 14"/>
          <p:cNvSpPr>
            <a:spLocks noChangeArrowheads="1"/>
          </p:cNvSpPr>
          <p:nvPr/>
        </p:nvSpPr>
        <p:spPr bwMode="auto">
          <a:xfrm>
            <a:off x="1772652" y="4014539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Rectangle 15"/>
          <p:cNvSpPr>
            <a:spLocks noChangeArrowheads="1"/>
          </p:cNvSpPr>
          <p:nvPr/>
        </p:nvSpPr>
        <p:spPr bwMode="auto">
          <a:xfrm>
            <a:off x="1772652" y="3557339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First half</a:t>
            </a:r>
          </a:p>
        </p:txBody>
      </p:sp>
      <p:sp>
        <p:nvSpPr>
          <p:cNvPr id="15369" name="Rectangle 16"/>
          <p:cNvSpPr>
            <a:spLocks noChangeArrowheads="1"/>
          </p:cNvSpPr>
          <p:nvPr/>
        </p:nvSpPr>
        <p:spPr bwMode="auto">
          <a:xfrm>
            <a:off x="1848852" y="3100139"/>
            <a:ext cx="1981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First half</a:t>
            </a:r>
          </a:p>
        </p:txBody>
      </p:sp>
      <p:sp>
        <p:nvSpPr>
          <p:cNvPr id="15370" name="Rectangle 19"/>
          <p:cNvSpPr>
            <a:spLocks noChangeArrowheads="1"/>
          </p:cNvSpPr>
          <p:nvPr/>
        </p:nvSpPr>
        <p:spPr bwMode="auto">
          <a:xfrm>
            <a:off x="2229852" y="1957139"/>
            <a:ext cx="792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An entire sorted list</a:t>
            </a:r>
          </a:p>
        </p:txBody>
      </p:sp>
      <p:sp>
        <p:nvSpPr>
          <p:cNvPr id="15371" name="Rectangle 20"/>
          <p:cNvSpPr>
            <a:spLocks noChangeArrowheads="1"/>
          </p:cNvSpPr>
          <p:nvPr/>
        </p:nvSpPr>
        <p:spPr bwMode="auto">
          <a:xfrm>
            <a:off x="2077452" y="2642939"/>
            <a:ext cx="396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First half</a:t>
            </a:r>
          </a:p>
        </p:txBody>
      </p:sp>
      <p:sp>
        <p:nvSpPr>
          <p:cNvPr id="15372" name="Rectangle 21"/>
          <p:cNvSpPr>
            <a:spLocks noChangeArrowheads="1"/>
          </p:cNvSpPr>
          <p:nvPr/>
        </p:nvSpPr>
        <p:spPr bwMode="auto">
          <a:xfrm>
            <a:off x="6420852" y="2642939"/>
            <a:ext cx="396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Second half</a:t>
            </a:r>
          </a:p>
        </p:txBody>
      </p:sp>
      <p:sp>
        <p:nvSpPr>
          <p:cNvPr id="15373" name="Rectangle 22"/>
          <p:cNvSpPr>
            <a:spLocks noChangeArrowheads="1"/>
          </p:cNvSpPr>
          <p:nvPr/>
        </p:nvSpPr>
        <p:spPr bwMode="auto">
          <a:xfrm>
            <a:off x="4134852" y="3100139"/>
            <a:ext cx="1981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Second half</a:t>
            </a:r>
          </a:p>
        </p:txBody>
      </p:sp>
      <p:sp>
        <p:nvSpPr>
          <p:cNvPr id="15374" name="Rectangle 23"/>
          <p:cNvSpPr>
            <a:spLocks noChangeArrowheads="1"/>
          </p:cNvSpPr>
          <p:nvPr/>
        </p:nvSpPr>
        <p:spPr bwMode="auto">
          <a:xfrm>
            <a:off x="6344652" y="3100139"/>
            <a:ext cx="1981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5" name="Rectangle 24"/>
          <p:cNvSpPr>
            <a:spLocks noChangeArrowheads="1"/>
          </p:cNvSpPr>
          <p:nvPr/>
        </p:nvSpPr>
        <p:spPr bwMode="auto">
          <a:xfrm>
            <a:off x="8554452" y="3100139"/>
            <a:ext cx="1981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6" name="Rectangle 25"/>
          <p:cNvSpPr>
            <a:spLocks noChangeArrowheads="1"/>
          </p:cNvSpPr>
          <p:nvPr/>
        </p:nvSpPr>
        <p:spPr bwMode="auto">
          <a:xfrm>
            <a:off x="2877552" y="3581402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000"/>
          </a:p>
        </p:txBody>
      </p:sp>
      <p:sp>
        <p:nvSpPr>
          <p:cNvPr id="15377" name="Rectangle 26"/>
          <p:cNvSpPr>
            <a:spLocks noChangeArrowheads="1"/>
          </p:cNvSpPr>
          <p:nvPr/>
        </p:nvSpPr>
        <p:spPr bwMode="auto">
          <a:xfrm>
            <a:off x="4134852" y="3557339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8" name="Rectangle 27"/>
          <p:cNvSpPr>
            <a:spLocks noChangeArrowheads="1"/>
          </p:cNvSpPr>
          <p:nvPr/>
        </p:nvSpPr>
        <p:spPr bwMode="auto">
          <a:xfrm>
            <a:off x="5201652" y="3557339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9" name="Rectangle 28"/>
          <p:cNvSpPr>
            <a:spLocks noChangeArrowheads="1"/>
          </p:cNvSpPr>
          <p:nvPr/>
        </p:nvSpPr>
        <p:spPr bwMode="auto">
          <a:xfrm>
            <a:off x="9621252" y="3557339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0" name="Rectangle 29"/>
          <p:cNvSpPr>
            <a:spLocks noChangeArrowheads="1"/>
          </p:cNvSpPr>
          <p:nvPr/>
        </p:nvSpPr>
        <p:spPr bwMode="auto">
          <a:xfrm>
            <a:off x="8554452" y="3557339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1" name="Rectangle 30"/>
          <p:cNvSpPr>
            <a:spLocks noChangeArrowheads="1"/>
          </p:cNvSpPr>
          <p:nvPr/>
        </p:nvSpPr>
        <p:spPr bwMode="auto">
          <a:xfrm>
            <a:off x="7411452" y="3557339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2" name="Rectangle 31"/>
          <p:cNvSpPr>
            <a:spLocks noChangeArrowheads="1"/>
          </p:cNvSpPr>
          <p:nvPr/>
        </p:nvSpPr>
        <p:spPr bwMode="auto">
          <a:xfrm>
            <a:off x="6344652" y="3557339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3" name="Rectangle 32"/>
          <p:cNvSpPr>
            <a:spLocks noChangeArrowheads="1"/>
          </p:cNvSpPr>
          <p:nvPr/>
        </p:nvSpPr>
        <p:spPr bwMode="auto">
          <a:xfrm>
            <a:off x="2306052" y="4014539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4" name="Rectangle 33"/>
          <p:cNvSpPr>
            <a:spLocks noChangeArrowheads="1"/>
          </p:cNvSpPr>
          <p:nvPr/>
        </p:nvSpPr>
        <p:spPr bwMode="auto">
          <a:xfrm>
            <a:off x="6344652" y="4014539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5" name="Rectangle 34"/>
          <p:cNvSpPr>
            <a:spLocks noChangeArrowheads="1"/>
          </p:cNvSpPr>
          <p:nvPr/>
        </p:nvSpPr>
        <p:spPr bwMode="auto">
          <a:xfrm>
            <a:off x="6878052" y="4014539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6" name="Rectangle 35"/>
          <p:cNvSpPr>
            <a:spLocks noChangeArrowheads="1"/>
          </p:cNvSpPr>
          <p:nvPr/>
        </p:nvSpPr>
        <p:spPr bwMode="auto">
          <a:xfrm>
            <a:off x="6344652" y="4471739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7" name="Rectangle 36"/>
          <p:cNvSpPr>
            <a:spLocks noChangeArrowheads="1"/>
          </p:cNvSpPr>
          <p:nvPr/>
        </p:nvSpPr>
        <p:spPr bwMode="auto">
          <a:xfrm>
            <a:off x="6649452" y="4471739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8" name="Line 37"/>
          <p:cNvSpPr>
            <a:spLocks noChangeShapeType="1"/>
          </p:cNvSpPr>
          <p:nvPr/>
        </p:nvSpPr>
        <p:spPr bwMode="auto">
          <a:xfrm flipH="1">
            <a:off x="4058652" y="2185739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38"/>
          <p:cNvSpPr>
            <a:spLocks noChangeShapeType="1"/>
          </p:cNvSpPr>
          <p:nvPr/>
        </p:nvSpPr>
        <p:spPr bwMode="auto">
          <a:xfrm>
            <a:off x="8173452" y="2185739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Line 39"/>
          <p:cNvSpPr>
            <a:spLocks noChangeShapeType="1"/>
          </p:cNvSpPr>
          <p:nvPr/>
        </p:nvSpPr>
        <p:spPr bwMode="auto">
          <a:xfrm flipH="1">
            <a:off x="2839452" y="2871539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Line 40"/>
          <p:cNvSpPr>
            <a:spLocks noChangeShapeType="1"/>
          </p:cNvSpPr>
          <p:nvPr/>
        </p:nvSpPr>
        <p:spPr bwMode="auto">
          <a:xfrm>
            <a:off x="4668252" y="2871539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Line 41"/>
          <p:cNvSpPr>
            <a:spLocks noChangeShapeType="1"/>
          </p:cNvSpPr>
          <p:nvPr/>
        </p:nvSpPr>
        <p:spPr bwMode="auto">
          <a:xfrm flipH="1">
            <a:off x="7411452" y="2871539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Line 42"/>
          <p:cNvSpPr>
            <a:spLocks noChangeShapeType="1"/>
          </p:cNvSpPr>
          <p:nvPr/>
        </p:nvSpPr>
        <p:spPr bwMode="auto">
          <a:xfrm>
            <a:off x="8783052" y="2871539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Line 43"/>
          <p:cNvSpPr>
            <a:spLocks noChangeShapeType="1"/>
          </p:cNvSpPr>
          <p:nvPr/>
        </p:nvSpPr>
        <p:spPr bwMode="auto">
          <a:xfrm flipH="1">
            <a:off x="2306052" y="3328739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5" name="Line 44"/>
          <p:cNvSpPr>
            <a:spLocks noChangeShapeType="1"/>
          </p:cNvSpPr>
          <p:nvPr/>
        </p:nvSpPr>
        <p:spPr bwMode="auto">
          <a:xfrm>
            <a:off x="2991852" y="3328739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6" name="Line 45"/>
          <p:cNvSpPr>
            <a:spLocks noChangeShapeType="1"/>
          </p:cNvSpPr>
          <p:nvPr/>
        </p:nvSpPr>
        <p:spPr bwMode="auto">
          <a:xfrm flipH="1">
            <a:off x="4668252" y="3328739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7" name="Line 46"/>
          <p:cNvSpPr>
            <a:spLocks noChangeShapeType="1"/>
          </p:cNvSpPr>
          <p:nvPr/>
        </p:nvSpPr>
        <p:spPr bwMode="auto">
          <a:xfrm>
            <a:off x="5354052" y="3328739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8" name="Line 47"/>
          <p:cNvSpPr>
            <a:spLocks noChangeShapeType="1"/>
          </p:cNvSpPr>
          <p:nvPr/>
        </p:nvSpPr>
        <p:spPr bwMode="auto">
          <a:xfrm flipH="1">
            <a:off x="6878052" y="3328739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9" name="Line 48"/>
          <p:cNvSpPr>
            <a:spLocks noChangeShapeType="1"/>
          </p:cNvSpPr>
          <p:nvPr/>
        </p:nvSpPr>
        <p:spPr bwMode="auto">
          <a:xfrm>
            <a:off x="7563852" y="3328739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0" name="Line 49"/>
          <p:cNvSpPr>
            <a:spLocks noChangeShapeType="1"/>
          </p:cNvSpPr>
          <p:nvPr/>
        </p:nvSpPr>
        <p:spPr bwMode="auto">
          <a:xfrm flipH="1">
            <a:off x="9087852" y="3328739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1" name="Line 50"/>
          <p:cNvSpPr>
            <a:spLocks noChangeShapeType="1"/>
          </p:cNvSpPr>
          <p:nvPr/>
        </p:nvSpPr>
        <p:spPr bwMode="auto">
          <a:xfrm>
            <a:off x="9849852" y="3328739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2" name="Line 51"/>
          <p:cNvSpPr>
            <a:spLocks noChangeShapeType="1"/>
          </p:cNvSpPr>
          <p:nvPr/>
        </p:nvSpPr>
        <p:spPr bwMode="auto">
          <a:xfrm flipH="1">
            <a:off x="6573252" y="3785939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3" name="Line 52"/>
          <p:cNvSpPr>
            <a:spLocks noChangeShapeType="1"/>
          </p:cNvSpPr>
          <p:nvPr/>
        </p:nvSpPr>
        <p:spPr bwMode="auto">
          <a:xfrm>
            <a:off x="6954252" y="3785939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4" name="Line 53"/>
          <p:cNvSpPr>
            <a:spLocks noChangeShapeType="1"/>
          </p:cNvSpPr>
          <p:nvPr/>
        </p:nvSpPr>
        <p:spPr bwMode="auto">
          <a:xfrm flipH="1">
            <a:off x="2077452" y="3785939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5" name="Line 54"/>
          <p:cNvSpPr>
            <a:spLocks noChangeShapeType="1"/>
          </p:cNvSpPr>
          <p:nvPr/>
        </p:nvSpPr>
        <p:spPr bwMode="auto">
          <a:xfrm>
            <a:off x="2458452" y="3785939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6" name="Line 55"/>
          <p:cNvSpPr>
            <a:spLocks noChangeShapeType="1"/>
          </p:cNvSpPr>
          <p:nvPr/>
        </p:nvSpPr>
        <p:spPr bwMode="auto">
          <a:xfrm flipH="1">
            <a:off x="1848852" y="4243139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7" name="Line 56"/>
          <p:cNvSpPr>
            <a:spLocks noChangeShapeType="1"/>
          </p:cNvSpPr>
          <p:nvPr/>
        </p:nvSpPr>
        <p:spPr bwMode="auto">
          <a:xfrm flipH="1">
            <a:off x="6420852" y="4243139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8" name="Line 57"/>
          <p:cNvSpPr>
            <a:spLocks noChangeShapeType="1"/>
          </p:cNvSpPr>
          <p:nvPr/>
        </p:nvSpPr>
        <p:spPr bwMode="auto">
          <a:xfrm>
            <a:off x="6725652" y="4243139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01252" y="5454316"/>
            <a:ext cx="2390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value in an array.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62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Binary Search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97280" y="1892968"/>
            <a:ext cx="10610005" cy="26790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Base Case:  low or high index finds number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Recursive: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Determine midpoint (</a:t>
            </a:r>
            <a:r>
              <a:rPr lang="en-US" dirty="0" err="1" smtClean="0"/>
              <a:t>high+low</a:t>
            </a:r>
            <a:r>
              <a:rPr lang="en-US" dirty="0" smtClean="0"/>
              <a:t>)/2</a:t>
            </a:r>
          </a:p>
          <a:p>
            <a:pPr marL="0" indent="0">
              <a:buNone/>
            </a:pPr>
            <a:r>
              <a:rPr lang="en-US" dirty="0" smtClean="0"/>
              <a:t>	Search either lower or upper array</a:t>
            </a:r>
          </a:p>
        </p:txBody>
      </p:sp>
    </p:spTree>
    <p:extLst>
      <p:ext uri="{BB962C8B-B14F-4D97-AF65-F5344CB8AC3E}">
        <p14:creationId xmlns:p14="http://schemas.microsoft.com/office/powerpoint/2010/main" val="135890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7280" y="2195639"/>
            <a:ext cx="91279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BinarySearch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index2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index1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])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index1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else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index2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])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index2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else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index2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&lt;=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1)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-1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else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midpoint = 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index2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/ 2;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[midpoint] &gt;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BinarySearch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midpoint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else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BinarySearch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midpoint,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index2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37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box trace look like for binary search?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20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4810" y="415290"/>
            <a:ext cx="6096000" cy="584775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#include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1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iostream</a:t>
            </a:r>
            <a:r>
              <a:rPr lang="en-US" sz="11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using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namespace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std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PiggyBank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endParaRPr lang="en-US" sz="11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Constructors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PiggyBank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PiggyBank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&amp;name);</a:t>
            </a:r>
          </a:p>
          <a:p>
            <a:r>
              <a:rPr lang="fr-FR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PiggyBank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fr-FR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fr-FR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&amp;pennies, </a:t>
            </a:r>
            <a:r>
              <a:rPr lang="fr-FR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fr-FR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&amp;nickels, </a:t>
            </a:r>
            <a:r>
              <a:rPr lang="fr-FR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fr-FR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&amp;dimes, </a:t>
            </a:r>
            <a:r>
              <a:rPr lang="fr-FR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fr-FR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fr-FR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quarters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PiggyBank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&amp;name,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&amp;pennies,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&amp;nickels,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&amp;dimes,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&amp;quarters);</a:t>
            </a: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~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PiggyBank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endParaRPr lang="en-US" sz="11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//getters/setters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getPennies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getNickels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getDimes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getQuarters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getTotal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getName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endParaRPr lang="en-US" sz="11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setPennies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&amp;pennies);</a:t>
            </a:r>
          </a:p>
          <a:p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setNickels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&amp;nickels);</a:t>
            </a:r>
          </a:p>
          <a:p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setDimes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&amp;dimes);</a:t>
            </a:r>
          </a:p>
          <a:p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setQuarters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&amp;quarters);</a:t>
            </a:r>
          </a:p>
          <a:p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setName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&amp;name);</a:t>
            </a:r>
          </a:p>
          <a:p>
            <a:endParaRPr lang="en-US" sz="11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//Actions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fr-FR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fr-FR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AddCoins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fr-FR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fr-FR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&amp;pennies, </a:t>
            </a:r>
            <a:r>
              <a:rPr lang="fr-FR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fr-FR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&amp;nickels, </a:t>
            </a:r>
            <a:r>
              <a:rPr lang="fr-FR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fr-FR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&amp;dimes, </a:t>
            </a:r>
            <a:r>
              <a:rPr lang="fr-FR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fr-FR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fr-FR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quarters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Withdraw(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&amp;pennies,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&amp;nickels,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&amp;dimes,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&amp;quarters);</a:t>
            </a:r>
          </a:p>
          <a:p>
            <a:endParaRPr lang="en-US" sz="11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59880" y="415290"/>
            <a:ext cx="6096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//Operator Overloads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operator==(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PiggyBank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&amp;piggy)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operator!=(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PiggyBank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&amp;piggy)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operator&lt;=(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PiggyBank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&amp;piggy)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operator&lt;(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PiggyBank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&amp;piggy)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operator&gt;=(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PiggyBank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&amp;piggy)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operator&gt;(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PiggyBank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&amp;piggy)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endParaRPr lang="en-US" sz="11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private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fr-FR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pennies, nickels, dimes, </a:t>
            </a:r>
            <a:r>
              <a:rPr lang="fr-FR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quarters</a:t>
            </a:r>
            <a:r>
              <a:rPr lang="fr-FR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1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name;</a:t>
            </a: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};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17861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on Wednesday.  Some likely topics.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</a:t>
            </a:r>
            <a:r>
              <a:rPr lang="en-US" sz="2400" dirty="0" smtClean="0"/>
              <a:t>Tenants of OOP/C</a:t>
            </a:r>
            <a:r>
              <a:rPr lang="en-US" sz="2400" dirty="0" smtClean="0"/>
              <a:t>++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Development lifecycle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Interface 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Encapsulation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C++ fundamentals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Constructors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Operator Overloading:  </a:t>
            </a:r>
            <a:r>
              <a:rPr lang="en-US" sz="2200" dirty="0" smtClean="0"/>
              <a:t>When/How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Pass by value, ref, </a:t>
            </a:r>
            <a:r>
              <a:rPr lang="en-US" sz="2400" dirty="0" err="1" smtClean="0"/>
              <a:t>const</a:t>
            </a:r>
            <a:r>
              <a:rPr lang="en-US" sz="2400" dirty="0" smtClean="0"/>
              <a:t> ref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Recursion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Templates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 Algorithms:  bubble sort, insertion sort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 Data structures:  string, </a:t>
            </a:r>
            <a:r>
              <a:rPr lang="en-US" sz="2400" dirty="0" smtClean="0"/>
              <a:t>vector, </a:t>
            </a:r>
            <a:r>
              <a:rPr lang="en-US" sz="2400" dirty="0" smtClean="0"/>
              <a:t>array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13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 order to understand recursion, it helps to understand </a:t>
            </a:r>
            <a:r>
              <a:rPr lang="en-US" dirty="0" smtClean="0"/>
              <a:t>recursion.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 order to understand recursion, it helps to understand recursion</a:t>
            </a:r>
          </a:p>
        </p:txBody>
      </p:sp>
    </p:spTree>
    <p:extLst>
      <p:ext uri="{BB962C8B-B14F-4D97-AF65-F5344CB8AC3E}">
        <p14:creationId xmlns:p14="http://schemas.microsoft.com/office/powerpoint/2010/main" val="63039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 order to understand recursion, it helps to understand </a:t>
            </a:r>
            <a:r>
              <a:rPr lang="en-US" dirty="0" smtClean="0"/>
              <a:t>recursion.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 order to understand recursion, it helps to understand recursion</a:t>
            </a:r>
          </a:p>
        </p:txBody>
      </p:sp>
    </p:spTree>
    <p:extLst>
      <p:ext uri="{BB962C8B-B14F-4D97-AF65-F5344CB8AC3E}">
        <p14:creationId xmlns:p14="http://schemas.microsoft.com/office/powerpoint/2010/main" val="249560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Recursive Solutions</a:t>
            </a:r>
          </a:p>
        </p:txBody>
      </p:sp>
      <p:sp>
        <p:nvSpPr>
          <p:cNvPr id="1843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475874" y="2085473"/>
            <a:ext cx="8828589" cy="428833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  </a:t>
            </a:r>
            <a:r>
              <a:rPr lang="en-US" altLang="en-US" sz="2400" dirty="0" smtClean="0"/>
              <a:t>Recursion breaks a problem into smaller identical problems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  Some recursive solutions are inefficient, impractical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  Complex problems can have simple recursive solutions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400" dirty="0" smtClean="0"/>
          </a:p>
        </p:txBody>
      </p:sp>
      <p:sp>
        <p:nvSpPr>
          <p:cNvPr id="1843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Data Structures and Problem Solving with C++: Walls and Mirrors, Carrano and Henry, ©  2013</a:t>
            </a:r>
          </a:p>
        </p:txBody>
      </p:sp>
    </p:spTree>
    <p:extLst>
      <p:ext uri="{BB962C8B-B14F-4D97-AF65-F5344CB8AC3E}">
        <p14:creationId xmlns:p14="http://schemas.microsoft.com/office/powerpoint/2010/main" val="78761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Recursive Solutions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altLang="en-US" smtClean="0"/>
              <a:t>FIGURE 2-1 A </a:t>
            </a:r>
            <a:r>
              <a:rPr lang="en-US" altLang="en-US" smtClean="0"/>
              <a:t>recursive</a:t>
            </a:r>
            <a:r>
              <a:rPr lang="fr-FR" altLang="en-US" smtClean="0"/>
              <a:t> solution</a:t>
            </a:r>
            <a:endParaRPr lang="en-US" altLang="en-US" smtClean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88" y="1931988"/>
            <a:ext cx="7918450" cy="283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1" name="Footer Placeholder 6"/>
          <p:cNvSpPr>
            <a:spLocks noGrp="1"/>
          </p:cNvSpPr>
          <p:nvPr>
            <p:ph type="ftr" sz="quarter" idx="12"/>
          </p:nvPr>
        </p:nvSpPr>
        <p:spPr bwMode="auto">
          <a:xfrm>
            <a:off x="2168526" y="6580188"/>
            <a:ext cx="849947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Data Structures and Problem Solving with C++: Walls and Mirrors, Carrano and Henry, ©  2013</a:t>
            </a:r>
          </a:p>
        </p:txBody>
      </p:sp>
    </p:spTree>
    <p:extLst>
      <p:ext uri="{BB962C8B-B14F-4D97-AF65-F5344CB8AC3E}">
        <p14:creationId xmlns:p14="http://schemas.microsoft.com/office/powerpoint/2010/main" val="314567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Recursive Solutions</a:t>
            </a:r>
          </a:p>
        </p:txBody>
      </p:sp>
      <p:sp>
        <p:nvSpPr>
          <p:cNvPr id="20483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588168" y="2053389"/>
            <a:ext cx="8716295" cy="43204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   </a:t>
            </a:r>
            <a:r>
              <a:rPr lang="en-US" altLang="en-US" sz="2800" dirty="0" smtClean="0"/>
              <a:t>A recursive solution calls itself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  Each recursive call solves an identical, smaller problem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  Test for base case enables recursive calls to stop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  Eventually one of smaller calls will be base case</a:t>
            </a:r>
          </a:p>
        </p:txBody>
      </p:sp>
      <p:sp>
        <p:nvSpPr>
          <p:cNvPr id="2048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Data Structures and Problem Solving with C++: Walls and Mirrors, Carrano and Henry, ©  2013</a:t>
            </a:r>
          </a:p>
        </p:txBody>
      </p:sp>
    </p:spTree>
    <p:extLst>
      <p:ext uri="{BB962C8B-B14F-4D97-AF65-F5344CB8AC3E}">
        <p14:creationId xmlns:p14="http://schemas.microsoft.com/office/powerpoint/2010/main" val="331299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14252</TotalTime>
  <Words>1477</Words>
  <Application>Microsoft Office PowerPoint</Application>
  <PresentationFormat>Widescreen</PresentationFormat>
  <Paragraphs>213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ＭＳ Ｐゴシック</vt:lpstr>
      <vt:lpstr>Arial</vt:lpstr>
      <vt:lpstr>Calibri</vt:lpstr>
      <vt:lpstr>Calibri Light</vt:lpstr>
      <vt:lpstr>Cambria Math</vt:lpstr>
      <vt:lpstr>Consolas</vt:lpstr>
      <vt:lpstr>Times New Roman</vt:lpstr>
      <vt:lpstr>Retrospect</vt:lpstr>
      <vt:lpstr>CSS 342</vt:lpstr>
      <vt:lpstr>Agenda</vt:lpstr>
      <vt:lpstr>PowerPoint Presentation</vt:lpstr>
      <vt:lpstr>Quiz on Wednesday.  Some likely topics.</vt:lpstr>
      <vt:lpstr>PowerPoint Presentation</vt:lpstr>
      <vt:lpstr>PowerPoint Presentation</vt:lpstr>
      <vt:lpstr>Recursive Solutions</vt:lpstr>
      <vt:lpstr>Recursive Solutions</vt:lpstr>
      <vt:lpstr>Recursive Solutions</vt:lpstr>
      <vt:lpstr>Compute n! recursively</vt:lpstr>
      <vt:lpstr>The Box Trace</vt:lpstr>
      <vt:lpstr>The Box Trace</vt:lpstr>
      <vt:lpstr>The Box Trace</vt:lpstr>
      <vt:lpstr>The Stack (and recursion) </vt:lpstr>
      <vt:lpstr>Time of Invocation  (constructors)</vt:lpstr>
      <vt:lpstr>n! puzzle</vt:lpstr>
      <vt:lpstr>Computer Scientist of the week</vt:lpstr>
      <vt:lpstr>Recursive example 2.</vt:lpstr>
      <vt:lpstr>Recursion w/Alice</vt:lpstr>
      <vt:lpstr>Quick review of base conversions</vt:lpstr>
      <vt:lpstr>Printing Numbers in Any Base</vt:lpstr>
      <vt:lpstr>Printing numbers in any base (recursively)</vt:lpstr>
      <vt:lpstr>Printing numbers in any base (recursively)</vt:lpstr>
      <vt:lpstr>Binary Search</vt:lpstr>
      <vt:lpstr>Binary Search</vt:lpstr>
      <vt:lpstr>Binary Search</vt:lpstr>
      <vt:lpstr>What does the box trace look like for binary search?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182</cp:revision>
  <dcterms:created xsi:type="dcterms:W3CDTF">2014-09-04T12:46:47Z</dcterms:created>
  <dcterms:modified xsi:type="dcterms:W3CDTF">2015-01-20T13:14:21Z</dcterms:modified>
</cp:coreProperties>
</file>