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355" r:id="rId4"/>
    <p:sldId id="372" r:id="rId5"/>
    <p:sldId id="374" r:id="rId6"/>
    <p:sldId id="373" r:id="rId7"/>
    <p:sldId id="381" r:id="rId8"/>
    <p:sldId id="384" r:id="rId9"/>
    <p:sldId id="385" r:id="rId10"/>
    <p:sldId id="360" r:id="rId11"/>
    <p:sldId id="391" r:id="rId12"/>
    <p:sldId id="382" r:id="rId13"/>
    <p:sldId id="364" r:id="rId14"/>
    <p:sldId id="393" r:id="rId15"/>
    <p:sldId id="394" r:id="rId16"/>
    <p:sldId id="386" r:id="rId17"/>
    <p:sldId id="392" r:id="rId18"/>
    <p:sldId id="376" r:id="rId19"/>
    <p:sldId id="395" r:id="rId20"/>
    <p:sldId id="377" r:id="rId21"/>
    <p:sldId id="378" r:id="rId22"/>
    <p:sldId id="379" r:id="rId23"/>
    <p:sldId id="380" r:id="rId24"/>
    <p:sldId id="389" r:id="rId25"/>
    <p:sldId id="39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42684" y="1627095"/>
            <a:ext cx="10864601" cy="47467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Structures and Problem Solving with C++: Walls and Mirrors, </a:t>
            </a:r>
            <a:r>
              <a:rPr lang="en-US" err="1"/>
              <a:t>Carrano</a:t>
            </a:r>
            <a:r>
              <a:rPr lang="en-US"/>
              <a:t> and Henry, ©  2013</a:t>
            </a:r>
          </a:p>
        </p:txBody>
      </p:sp>
    </p:spTree>
    <p:extLst>
      <p:ext uri="{BB962C8B-B14F-4D97-AF65-F5344CB8AC3E}">
        <p14:creationId xmlns:p14="http://schemas.microsoft.com/office/powerpoint/2010/main" val="43924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6. 150126.</a:t>
            </a:r>
          </a:p>
          <a:p>
            <a:r>
              <a:rPr lang="en-US" dirty="0" smtClean="0"/>
              <a:t>CARRANO </a:t>
            </a:r>
            <a:r>
              <a:rPr lang="en-US" dirty="0" err="1"/>
              <a:t>Carrano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en-US" dirty="0"/>
              <a:t> </a:t>
            </a:r>
            <a:r>
              <a:rPr lang="en-US" dirty="0" smtClean="0"/>
              <a:t>5.3-5.4;  Cusack </a:t>
            </a:r>
            <a:r>
              <a:rPr lang="en-US" dirty="0" err="1"/>
              <a:t>Ch</a:t>
            </a:r>
            <a:r>
              <a:rPr lang="en-US" dirty="0"/>
              <a:t> 8: Optional</a:t>
            </a:r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types of recursion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1931895"/>
            <a:ext cx="10864601" cy="47467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</a:t>
            </a:r>
            <a:r>
              <a:rPr lang="en-US" sz="2800" dirty="0" smtClean="0"/>
              <a:t>Returns Value (n!, 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Performs an action (adds to a string,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Divides in half recursively (binary search,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Tail Recursion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Backtracking (will introduce in future slides)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48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684" y="176338"/>
            <a:ext cx="10058400" cy="1450757"/>
          </a:xfrm>
        </p:spPr>
        <p:txBody>
          <a:bodyPr/>
          <a:lstStyle/>
          <a:p>
            <a:r>
              <a:rPr lang="en-US" dirty="0" smtClean="0"/>
              <a:t>Peer Design Reviews for HW2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Recursion/when to use recursion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1860331"/>
            <a:ext cx="10864601" cy="46237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Main cost of recursion is memory usage on stack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Stack v. Heap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Compiler chooses where to allocate space from.  Not always clear and compiler can make optimizations.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Stack is per thread and limited.  When space runs out:  Stack Overflow.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Function calls place locals, call parameters on stack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Heap gets calls to </a:t>
            </a:r>
            <a:r>
              <a:rPr lang="en-US" dirty="0" err="1" smtClean="0"/>
              <a:t>malloc</a:t>
            </a:r>
            <a:r>
              <a:rPr lang="en-US" dirty="0" smtClean="0"/>
              <a:t>/free;  new/delete generally on heap</a:t>
            </a:r>
          </a:p>
        </p:txBody>
      </p:sp>
    </p:spTree>
    <p:extLst>
      <p:ext uri="{BB962C8B-B14F-4D97-AF65-F5344CB8AC3E}">
        <p14:creationId xmlns:p14="http://schemas.microsoft.com/office/powerpoint/2010/main" val="299525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Box Trace.  Memory usage on thread stack!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89188" y="5907088"/>
            <a:ext cx="7848600" cy="622300"/>
          </a:xfrm>
        </p:spPr>
        <p:txBody>
          <a:bodyPr/>
          <a:lstStyle/>
          <a:p>
            <a:r>
              <a:rPr lang="en-US" altLang="en-US" smtClean="0"/>
              <a:t>FIGURE 2-5 Box trace of fact(3)   … continued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2"/>
          </p:nvPr>
        </p:nvSpPr>
        <p:spPr bwMode="auto">
          <a:xfrm>
            <a:off x="2168526" y="6580188"/>
            <a:ext cx="849947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Data Structures and Problem Solving with C++: Walls and Mirrors, Carrano and Henry, ©  2013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788160"/>
            <a:ext cx="7661275" cy="455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04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0" y="454269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Dynamic Allocation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49670"/>
            <a:ext cx="8763000" cy="2441329"/>
          </a:xfrm>
        </p:spPr>
        <p:txBody>
          <a:bodyPr/>
          <a:lstStyle/>
          <a:p>
            <a:pPr marL="609600" indent="-609600">
              <a:buSzPct val="80000"/>
              <a:buFontTx/>
              <a:buAutoNum type="arabicPeriod"/>
            </a:pPr>
            <a:r>
              <a:rPr lang="en-US" altLang="ja-JP" dirty="0" smtClean="0"/>
              <a:t>Pointer declaration	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*p, *q;</a:t>
            </a:r>
          </a:p>
          <a:p>
            <a:pPr marL="609600" indent="-609600">
              <a:buSzPct val="80000"/>
              <a:buFontTx/>
              <a:buAutoNum type="arabicPeriod"/>
            </a:pPr>
            <a:r>
              <a:rPr lang="en-US" altLang="ja-JP" dirty="0" smtClean="0"/>
              <a:t>Dynamic allocation		p = new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; q = new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;</a:t>
            </a:r>
          </a:p>
          <a:p>
            <a:pPr marL="609600" indent="-609600">
              <a:buSzPct val="80000"/>
              <a:buFontTx/>
              <a:buAutoNum type="arabicPeriod"/>
            </a:pPr>
            <a:r>
              <a:rPr lang="en-US" altLang="ja-JP" dirty="0" smtClean="0"/>
              <a:t>De-allocation</a:t>
            </a:r>
            <a:r>
              <a:rPr lang="en-US" altLang="ja-JP" dirty="0" smtClean="0"/>
              <a:t>		delete p;</a:t>
            </a:r>
          </a:p>
          <a:p>
            <a:pPr marL="609600" indent="-609600">
              <a:buNone/>
            </a:pPr>
            <a:r>
              <a:rPr lang="en-US" altLang="ja-JP" dirty="0" smtClean="0"/>
              <a:t>					p = NULL;</a:t>
            </a:r>
          </a:p>
          <a:p>
            <a:pPr marL="609600" indent="-609600">
              <a:buSzPct val="80000"/>
              <a:buFontTx/>
              <a:buAutoNum type="arabicPeriod" startAt="4"/>
            </a:pPr>
            <a:r>
              <a:rPr lang="en-US" altLang="ja-JP" dirty="0" smtClean="0"/>
              <a:t>Memory leak		q = new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;</a:t>
            </a: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4648200" y="4038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?</a:t>
            </a:r>
          </a:p>
        </p:txBody>
      </p:sp>
      <p:grpSp>
        <p:nvGrpSpPr>
          <p:cNvPr id="22535" name="Group 5"/>
          <p:cNvGrpSpPr>
            <a:grpSpLocks/>
          </p:cNvGrpSpPr>
          <p:nvPr/>
        </p:nvGrpSpPr>
        <p:grpSpPr bwMode="auto">
          <a:xfrm>
            <a:off x="2209800" y="4038601"/>
            <a:ext cx="457200" cy="1814513"/>
            <a:chOff x="432" y="2688"/>
            <a:chExt cx="288" cy="1143"/>
          </a:xfrm>
        </p:grpSpPr>
        <p:sp>
          <p:nvSpPr>
            <p:cNvPr id="22569" name="Rectangle 6"/>
            <p:cNvSpPr>
              <a:spLocks noChangeArrowheads="1"/>
            </p:cNvSpPr>
            <p:nvPr/>
          </p:nvSpPr>
          <p:spPr bwMode="auto">
            <a:xfrm>
              <a:off x="432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2570" name="Rectangle 7"/>
            <p:cNvSpPr>
              <a:spLocks noChangeArrowheads="1"/>
            </p:cNvSpPr>
            <p:nvPr/>
          </p:nvSpPr>
          <p:spPr bwMode="auto">
            <a:xfrm>
              <a:off x="432" y="331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?</a:t>
              </a:r>
            </a:p>
          </p:txBody>
        </p:sp>
        <p:sp>
          <p:nvSpPr>
            <p:cNvPr id="22571" name="Text Box 8"/>
            <p:cNvSpPr txBox="1">
              <a:spLocks noChangeArrowheads="1"/>
            </p:cNvSpPr>
            <p:nvPr/>
          </p:nvSpPr>
          <p:spPr bwMode="auto">
            <a:xfrm>
              <a:off x="480" y="29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2572" name="Text Box 9"/>
            <p:cNvSpPr txBox="1">
              <a:spLocks noChangeArrowheads="1"/>
            </p:cNvSpPr>
            <p:nvPr/>
          </p:nvSpPr>
          <p:spPr bwMode="auto">
            <a:xfrm>
              <a:off x="480" y="360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</p:grpSp>
      <p:grpSp>
        <p:nvGrpSpPr>
          <p:cNvPr id="22536" name="Group 10"/>
          <p:cNvGrpSpPr>
            <a:grpSpLocks/>
          </p:cNvGrpSpPr>
          <p:nvPr/>
        </p:nvGrpSpPr>
        <p:grpSpPr bwMode="auto">
          <a:xfrm>
            <a:off x="3733800" y="4038601"/>
            <a:ext cx="457200" cy="1814513"/>
            <a:chOff x="432" y="2688"/>
            <a:chExt cx="288" cy="1143"/>
          </a:xfrm>
        </p:grpSpPr>
        <p:sp>
          <p:nvSpPr>
            <p:cNvPr id="22565" name="Rectangle 11"/>
            <p:cNvSpPr>
              <a:spLocks noChangeArrowheads="1"/>
            </p:cNvSpPr>
            <p:nvPr/>
          </p:nvSpPr>
          <p:spPr bwMode="auto">
            <a:xfrm>
              <a:off x="432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66" name="Rectangle 12"/>
            <p:cNvSpPr>
              <a:spLocks noChangeArrowheads="1"/>
            </p:cNvSpPr>
            <p:nvPr/>
          </p:nvSpPr>
          <p:spPr bwMode="auto">
            <a:xfrm>
              <a:off x="432" y="331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67" name="Text Box 13"/>
            <p:cNvSpPr txBox="1">
              <a:spLocks noChangeArrowheads="1"/>
            </p:cNvSpPr>
            <p:nvPr/>
          </p:nvSpPr>
          <p:spPr bwMode="auto">
            <a:xfrm>
              <a:off x="480" y="29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2568" name="Text Box 14"/>
            <p:cNvSpPr txBox="1">
              <a:spLocks noChangeArrowheads="1"/>
            </p:cNvSpPr>
            <p:nvPr/>
          </p:nvSpPr>
          <p:spPr bwMode="auto">
            <a:xfrm>
              <a:off x="480" y="360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</p:grpSp>
      <p:grpSp>
        <p:nvGrpSpPr>
          <p:cNvPr id="22537" name="Group 15"/>
          <p:cNvGrpSpPr>
            <a:grpSpLocks/>
          </p:cNvGrpSpPr>
          <p:nvPr/>
        </p:nvGrpSpPr>
        <p:grpSpPr bwMode="auto">
          <a:xfrm>
            <a:off x="6096000" y="4038601"/>
            <a:ext cx="457200" cy="1814513"/>
            <a:chOff x="432" y="2688"/>
            <a:chExt cx="288" cy="1143"/>
          </a:xfrm>
        </p:grpSpPr>
        <p:sp>
          <p:nvSpPr>
            <p:cNvPr id="22561" name="Rectangle 16"/>
            <p:cNvSpPr>
              <a:spLocks noChangeArrowheads="1"/>
            </p:cNvSpPr>
            <p:nvPr/>
          </p:nvSpPr>
          <p:spPr bwMode="auto">
            <a:xfrm>
              <a:off x="432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62" name="Rectangle 17"/>
            <p:cNvSpPr>
              <a:spLocks noChangeArrowheads="1"/>
            </p:cNvSpPr>
            <p:nvPr/>
          </p:nvSpPr>
          <p:spPr bwMode="auto">
            <a:xfrm>
              <a:off x="432" y="331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63" name="Text Box 18"/>
            <p:cNvSpPr txBox="1">
              <a:spLocks noChangeArrowheads="1"/>
            </p:cNvSpPr>
            <p:nvPr/>
          </p:nvSpPr>
          <p:spPr bwMode="auto">
            <a:xfrm>
              <a:off x="480" y="29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2564" name="Text Box 19"/>
            <p:cNvSpPr txBox="1">
              <a:spLocks noChangeArrowheads="1"/>
            </p:cNvSpPr>
            <p:nvPr/>
          </p:nvSpPr>
          <p:spPr bwMode="auto">
            <a:xfrm>
              <a:off x="480" y="360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</p:grpSp>
      <p:grpSp>
        <p:nvGrpSpPr>
          <p:cNvPr id="22538" name="Group 20"/>
          <p:cNvGrpSpPr>
            <a:grpSpLocks/>
          </p:cNvGrpSpPr>
          <p:nvPr/>
        </p:nvGrpSpPr>
        <p:grpSpPr bwMode="auto">
          <a:xfrm>
            <a:off x="8534400" y="4038601"/>
            <a:ext cx="457200" cy="1814513"/>
            <a:chOff x="432" y="2688"/>
            <a:chExt cx="288" cy="1143"/>
          </a:xfrm>
        </p:grpSpPr>
        <p:sp>
          <p:nvSpPr>
            <p:cNvPr id="22557" name="Rectangle 21"/>
            <p:cNvSpPr>
              <a:spLocks noChangeArrowheads="1"/>
            </p:cNvSpPr>
            <p:nvPr/>
          </p:nvSpPr>
          <p:spPr bwMode="auto">
            <a:xfrm>
              <a:off x="432" y="268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58" name="Rectangle 22"/>
            <p:cNvSpPr>
              <a:spLocks noChangeArrowheads="1"/>
            </p:cNvSpPr>
            <p:nvPr/>
          </p:nvSpPr>
          <p:spPr bwMode="auto">
            <a:xfrm>
              <a:off x="432" y="3312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59" name="Text Box 23"/>
            <p:cNvSpPr txBox="1">
              <a:spLocks noChangeArrowheads="1"/>
            </p:cNvSpPr>
            <p:nvPr/>
          </p:nvSpPr>
          <p:spPr bwMode="auto">
            <a:xfrm>
              <a:off x="480" y="29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p</a:t>
              </a:r>
            </a:p>
          </p:txBody>
        </p:sp>
        <p:sp>
          <p:nvSpPr>
            <p:cNvPr id="22560" name="Text Box 24"/>
            <p:cNvSpPr txBox="1">
              <a:spLocks noChangeArrowheads="1"/>
            </p:cNvSpPr>
            <p:nvPr/>
          </p:nvSpPr>
          <p:spPr bwMode="auto">
            <a:xfrm>
              <a:off x="480" y="3600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800"/>
                <a:t>q</a:t>
              </a:r>
            </a:p>
          </p:txBody>
        </p:sp>
      </p:grpSp>
      <p:sp>
        <p:nvSpPr>
          <p:cNvPr id="22539" name="Rectangle 25"/>
          <p:cNvSpPr>
            <a:spLocks noChangeArrowheads="1"/>
          </p:cNvSpPr>
          <p:nvPr/>
        </p:nvSpPr>
        <p:spPr bwMode="auto">
          <a:xfrm>
            <a:off x="4648200" y="5029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?</a:t>
            </a:r>
          </a:p>
        </p:txBody>
      </p:sp>
      <p:sp>
        <p:nvSpPr>
          <p:cNvPr id="22540" name="Rectangle 26"/>
          <p:cNvSpPr>
            <a:spLocks noChangeArrowheads="1"/>
          </p:cNvSpPr>
          <p:nvPr/>
        </p:nvSpPr>
        <p:spPr bwMode="auto">
          <a:xfrm>
            <a:off x="7010400" y="5029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?</a:t>
            </a:r>
          </a:p>
        </p:txBody>
      </p:sp>
      <p:sp>
        <p:nvSpPr>
          <p:cNvPr id="22541" name="Rectangle 27"/>
          <p:cNvSpPr>
            <a:spLocks noChangeArrowheads="1"/>
          </p:cNvSpPr>
          <p:nvPr/>
        </p:nvSpPr>
        <p:spPr bwMode="auto">
          <a:xfrm>
            <a:off x="9525000" y="50292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?</a:t>
            </a:r>
          </a:p>
        </p:txBody>
      </p:sp>
      <p:sp>
        <p:nvSpPr>
          <p:cNvPr id="22542" name="Rectangle 28"/>
          <p:cNvSpPr>
            <a:spLocks noChangeArrowheads="1"/>
          </p:cNvSpPr>
          <p:nvPr/>
        </p:nvSpPr>
        <p:spPr bwMode="auto">
          <a:xfrm>
            <a:off x="9525000" y="5638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?</a:t>
            </a:r>
          </a:p>
        </p:txBody>
      </p:sp>
      <p:sp>
        <p:nvSpPr>
          <p:cNvPr id="22543" name="Text Box 29"/>
          <p:cNvSpPr txBox="1">
            <a:spLocks noChangeArrowheads="1"/>
          </p:cNvSpPr>
          <p:nvPr/>
        </p:nvSpPr>
        <p:spPr bwMode="auto">
          <a:xfrm>
            <a:off x="1752600" y="4038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1</a:t>
            </a:r>
          </a:p>
        </p:txBody>
      </p:sp>
      <p:sp>
        <p:nvSpPr>
          <p:cNvPr id="22544" name="Text Box 30"/>
          <p:cNvSpPr txBox="1">
            <a:spLocks noChangeArrowheads="1"/>
          </p:cNvSpPr>
          <p:nvPr/>
        </p:nvSpPr>
        <p:spPr bwMode="auto">
          <a:xfrm>
            <a:off x="3352800" y="4038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2</a:t>
            </a:r>
          </a:p>
        </p:txBody>
      </p:sp>
      <p:sp>
        <p:nvSpPr>
          <p:cNvPr id="22545" name="Text Box 31"/>
          <p:cNvSpPr txBox="1">
            <a:spLocks noChangeArrowheads="1"/>
          </p:cNvSpPr>
          <p:nvPr/>
        </p:nvSpPr>
        <p:spPr bwMode="auto">
          <a:xfrm>
            <a:off x="5715000" y="4038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3</a:t>
            </a:r>
          </a:p>
        </p:txBody>
      </p:sp>
      <p:sp>
        <p:nvSpPr>
          <p:cNvPr id="22546" name="Text Box 32"/>
          <p:cNvSpPr txBox="1">
            <a:spLocks noChangeArrowheads="1"/>
          </p:cNvSpPr>
          <p:nvPr/>
        </p:nvSpPr>
        <p:spPr bwMode="auto">
          <a:xfrm>
            <a:off x="8153400" y="3962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b="1"/>
              <a:t>4</a:t>
            </a:r>
          </a:p>
        </p:txBody>
      </p:sp>
      <p:sp>
        <p:nvSpPr>
          <p:cNvPr id="22547" name="Line 33"/>
          <p:cNvSpPr>
            <a:spLocks noChangeShapeType="1"/>
          </p:cNvSpPr>
          <p:nvPr/>
        </p:nvSpPr>
        <p:spPr bwMode="auto">
          <a:xfrm>
            <a:off x="3962400" y="4267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34"/>
          <p:cNvSpPr>
            <a:spLocks noChangeShapeType="1"/>
          </p:cNvSpPr>
          <p:nvPr/>
        </p:nvSpPr>
        <p:spPr bwMode="auto">
          <a:xfrm>
            <a:off x="3962400" y="525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35"/>
          <p:cNvSpPr>
            <a:spLocks noChangeShapeType="1"/>
          </p:cNvSpPr>
          <p:nvPr/>
        </p:nvSpPr>
        <p:spPr bwMode="auto">
          <a:xfrm>
            <a:off x="6324600" y="525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36"/>
          <p:cNvSpPr>
            <a:spLocks noChangeShapeType="1"/>
          </p:cNvSpPr>
          <p:nvPr/>
        </p:nvSpPr>
        <p:spPr bwMode="auto">
          <a:xfrm>
            <a:off x="8839200" y="52578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37"/>
          <p:cNvSpPr>
            <a:spLocks noChangeShapeType="1"/>
          </p:cNvSpPr>
          <p:nvPr/>
        </p:nvSpPr>
        <p:spPr bwMode="auto">
          <a:xfrm>
            <a:off x="6324600" y="4267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38"/>
          <p:cNvSpPr>
            <a:spLocks noChangeShapeType="1"/>
          </p:cNvSpPr>
          <p:nvPr/>
        </p:nvSpPr>
        <p:spPr bwMode="auto">
          <a:xfrm>
            <a:off x="8763000" y="4267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Text Box 39"/>
          <p:cNvSpPr txBox="1">
            <a:spLocks noChangeArrowheads="1"/>
          </p:cNvSpPr>
          <p:nvPr/>
        </p:nvSpPr>
        <p:spPr bwMode="auto">
          <a:xfrm>
            <a:off x="6934200" y="4038601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1"/>
              <a:t>NULL</a:t>
            </a:r>
          </a:p>
        </p:txBody>
      </p:sp>
      <p:sp>
        <p:nvSpPr>
          <p:cNvPr id="22554" name="Text Box 40"/>
          <p:cNvSpPr txBox="1">
            <a:spLocks noChangeArrowheads="1"/>
          </p:cNvSpPr>
          <p:nvPr/>
        </p:nvSpPr>
        <p:spPr bwMode="auto">
          <a:xfrm>
            <a:off x="9372600" y="4038601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1"/>
              <a:t>NULL</a:t>
            </a:r>
          </a:p>
        </p:txBody>
      </p:sp>
      <p:sp>
        <p:nvSpPr>
          <p:cNvPr id="22555" name="Text Box 41"/>
          <p:cNvSpPr txBox="1">
            <a:spLocks noChangeArrowheads="1"/>
          </p:cNvSpPr>
          <p:nvPr/>
        </p:nvSpPr>
        <p:spPr bwMode="auto">
          <a:xfrm>
            <a:off x="9372600" y="4724401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FF0000"/>
                </a:solidFill>
              </a:rPr>
              <a:t>Leak!</a:t>
            </a:r>
          </a:p>
        </p:txBody>
      </p:sp>
    </p:spTree>
    <p:extLst>
      <p:ext uri="{BB962C8B-B14F-4D97-AF65-F5344CB8AC3E}">
        <p14:creationId xmlns:p14="http://schemas.microsoft.com/office/powerpoint/2010/main" val="188718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Works with all Object types</a:t>
            </a:r>
          </a:p>
          <a:p>
            <a:pPr marL="292608" lvl="1" indent="0">
              <a:buNone/>
            </a:pPr>
            <a:r>
              <a:rPr lang="en-US" dirty="0" smtClean="0"/>
              <a:t>Bird *</a:t>
            </a:r>
            <a:r>
              <a:rPr lang="en-US" dirty="0" err="1" smtClean="0"/>
              <a:t>pBigBird</a:t>
            </a:r>
            <a:endParaRPr lang="en-US" dirty="0" smtClean="0"/>
          </a:p>
          <a:p>
            <a:pPr marL="292608" lvl="1" indent="0">
              <a:buNone/>
            </a:pPr>
            <a:r>
              <a:rPr lang="en-US" dirty="0" err="1" smtClean="0"/>
              <a:t>pBigBird</a:t>
            </a:r>
            <a:r>
              <a:rPr lang="en-US" dirty="0" smtClean="0"/>
              <a:t> = Bird(“chicken”);</a:t>
            </a:r>
          </a:p>
          <a:p>
            <a:pPr marL="292608" lvl="1" indent="0">
              <a:buNone/>
            </a:pPr>
            <a:r>
              <a:rPr lang="en-US" dirty="0" smtClean="0"/>
              <a:t>string s = </a:t>
            </a:r>
            <a:r>
              <a:rPr lang="en-US" dirty="0" err="1" smtClean="0"/>
              <a:t>pBigBird</a:t>
            </a:r>
            <a:r>
              <a:rPr lang="en-US" dirty="0" smtClean="0"/>
              <a:t>-&gt;species;</a:t>
            </a:r>
          </a:p>
        </p:txBody>
      </p:sp>
    </p:spTree>
    <p:extLst>
      <p:ext uri="{BB962C8B-B14F-4D97-AF65-F5344CB8AC3E}">
        <p14:creationId xmlns:p14="http://schemas.microsoft.com/office/powerpoint/2010/main" val="1417600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98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30673" y="2000904"/>
            <a:ext cx="645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Donald Knuth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14737" y="2807372"/>
            <a:ext cx="63526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Born Milwaukee, WI.  1938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Professor Emeritus at Stanford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Father of Analysis of Algorithms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Formalization of mathematical study of complexity of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Wrote “Art of Computer Programming”, the definitive text on computer algorithms.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Creator of </a:t>
            </a:r>
            <a:r>
              <a:rPr lang="en-US" dirty="0" err="1" smtClean="0"/>
              <a:t>TeX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Won Grace Hopper Award, Turning Award, John von Neumann Medal.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Opposed to granting computer patents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535" y="2598473"/>
            <a:ext cx="3784138" cy="2308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535" y="4987738"/>
            <a:ext cx="2793651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1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Recursive Applications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Discrete Mathematics (Combinatorics, Puzzles, Coding Theory)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Tower of Hanoi and Gray Code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Divide and Conquer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Mergesort, Convex Hall, and Fast Fourier Transform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Backtrack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8 Queens, Maze and Classic Chess Program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Fractal Figures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/>
              <a:t>Koch, Sierpinski Allowhead, Gosper, Hilbert, and Dragon curves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30347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practice…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97280" y="2807690"/>
            <a:ext cx="415120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Catalan number is defined by the following recursive formula: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1" descr="C_0 = 1 \quad \mbox{and} \quad C_{n+1}=\sum_{i=0}^{n}C_i\,C_{n-i}\quad\text{for }n\ge 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205" y="3206743"/>
            <a:ext cx="3724275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97280" y="3361688"/>
            <a:ext cx="439883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recursive function which computes the nth Catalan number.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9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Recursion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HW2 </a:t>
            </a:r>
            <a:r>
              <a:rPr lang="en-US" sz="2400" dirty="0" smtClean="0"/>
              <a:t>Peer Design </a:t>
            </a:r>
            <a:r>
              <a:rPr lang="en-US" sz="2400" dirty="0" smtClean="0"/>
              <a:t>Review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C++: Dynamic allocations, Vectors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Intro </a:t>
            </a:r>
            <a:r>
              <a:rPr lang="en-US" sz="2400" dirty="0" smtClean="0"/>
              <a:t>to Induction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Backtracking as a problem solving technique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While (solution not complete)</a:t>
            </a:r>
          </a:p>
          <a:p>
            <a:pPr marL="0" indent="0">
              <a:buNone/>
            </a:pPr>
            <a:r>
              <a:rPr lang="en-US" sz="2800" dirty="0" smtClean="0"/>
              <a:t>{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if (in good state)  “move forward guessing at solution”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else “backtrack to last good state”</a:t>
            </a:r>
          </a:p>
          <a:p>
            <a:pPr marL="0" indent="0">
              <a:buNone/>
            </a:pPr>
            <a:r>
              <a:rPr lang="en-US" sz="2800" dirty="0"/>
              <a:t>}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Often used in combination with Recursion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178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ja-JP" sz="1400"/>
              <a:t>CSS342: Recursion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B531CB4-533F-4F89-A942-7DF6D93128E9}" type="slidenum">
              <a:rPr lang="en-US" altLang="ja-JP" sz="1400"/>
              <a:pPr eaLnBrk="1" hangingPunct="1"/>
              <a:t>21</a:t>
            </a:fld>
            <a:endParaRPr lang="en-US" altLang="ja-JP" sz="14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21366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Backtrack: 8 queens problem</a:t>
            </a:r>
            <a:endParaRPr lang="en-US" altLang="en-US" sz="3200" dirty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133600"/>
            <a:ext cx="4038600" cy="3124200"/>
          </a:xfrm>
        </p:spPr>
        <p:txBody>
          <a:bodyPr/>
          <a:lstStyle/>
          <a:p>
            <a:pPr lvl="1" eaLnBrk="1" hangingPunct="1"/>
            <a:r>
              <a:rPr lang="en-US" altLang="en-US" sz="2400" dirty="0" smtClean="0"/>
              <a:t>Place </a:t>
            </a:r>
            <a:r>
              <a:rPr lang="en-US" altLang="en-US" sz="2400" dirty="0"/>
              <a:t>8 queens on a 8 * 8 chessboard so that no queen can attack any other queen.</a:t>
            </a:r>
          </a:p>
          <a:p>
            <a:pPr marL="201168" lvl="1" indent="0" eaLnBrk="1" hangingPunct="1">
              <a:buNone/>
            </a:pPr>
            <a:endParaRPr lang="en-US" altLang="en-US" sz="2000" dirty="0"/>
          </a:p>
        </p:txBody>
      </p:sp>
      <p:pic>
        <p:nvPicPr>
          <p:cNvPr id="49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848" y="2324100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89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027973"/>
            <a:ext cx="7555832" cy="2335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30443" y="5823284"/>
            <a:ext cx="219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*from </a:t>
            </a:r>
            <a:r>
              <a:rPr lang="en-US" dirty="0" err="1" smtClean="0"/>
              <a:t>Carranno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44558"/>
            <a:ext cx="4074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Place one queen in one column at a time.</a:t>
            </a:r>
          </a:p>
          <a:p>
            <a:r>
              <a:rPr lang="en-US" dirty="0" smtClean="0"/>
              <a:t>Backtrack when problems occur.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854" y="3471650"/>
            <a:ext cx="7350125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9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Queens:  Pseudo-code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95663" y="2149641"/>
            <a:ext cx="77483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bool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kumimoji="1"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addQueen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 </a:t>
            </a:r>
            <a:r>
              <a:rPr kumimoji="1"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bool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t[SIZE][SIZE], </a:t>
            </a:r>
            <a:r>
              <a:rPr kumimoji="1"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col ) {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if ( col &gt;= SIZE )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return true;                          // all cols have been examined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for ( </a:t>
            </a:r>
            <a:r>
              <a:rPr kumimoji="1"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row = 0; row &lt; SIZE; row++ ) </a:t>
            </a:r>
            <a:endParaRPr kumimoji="1" lang="en-US" altLang="en-US" sz="1200" dirty="0" smtClean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kumimoji="1" lang="en-US" alt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{</a:t>
            </a:r>
            <a:endParaRPr kumimoji="1" lang="en-US" altLang="en-US" sz="1200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if ( </a:t>
            </a:r>
            <a:r>
              <a:rPr kumimoji="1"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safeLocation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 t, row, col ) ) </a:t>
            </a:r>
            <a:endParaRPr kumimoji="1" lang="en-US" altLang="en-US" sz="1200" dirty="0" smtClean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kumimoji="1" lang="en-US" altLang="en-US" sz="1200" dirty="0" smtClean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{  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this row may be a candidate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t[row][col] = true;                 // place a new queen;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if ( </a:t>
            </a:r>
            <a:r>
              <a:rPr kumimoji="1" lang="en-US" altLang="en-US" sz="1200" dirty="0" err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addQueen</a:t>
            </a: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 t, col + 1 ) )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return true;                    // all the following cols were filled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else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t[row][col] = false;            // A wrong position. Try the next row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}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return false;                           // all rows examined, but no candidates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200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827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646386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Induction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77007" y="1860330"/>
            <a:ext cx="9162393" cy="4159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>
                <a:cs typeface="Times New Roman" panose="02020603050405020304" pitchFamily="18" charset="0"/>
              </a:rPr>
              <a:t>Axiom</a:t>
            </a:r>
            <a:r>
              <a:rPr lang="en-US" altLang="ja-JP" sz="2800" dirty="0">
                <a:cs typeface="Times New Roman" panose="02020603050405020304" pitchFamily="18" charset="0"/>
              </a:rPr>
              <a:t>: </a:t>
            </a:r>
            <a:r>
              <a:rPr lang="en-US" altLang="ja-JP" sz="2800" dirty="0" smtClean="0">
                <a:cs typeface="Times New Roman" panose="02020603050405020304" pitchFamily="18" charset="0"/>
              </a:rPr>
              <a:t>The </a:t>
            </a:r>
            <a:r>
              <a:rPr lang="en-US" altLang="ja-JP" sz="2800" dirty="0">
                <a:cs typeface="Times New Roman" panose="02020603050405020304" pitchFamily="18" charset="0"/>
              </a:rPr>
              <a:t>principle of mathematical </a:t>
            </a:r>
            <a:r>
              <a:rPr lang="en-US" altLang="ja-JP" sz="2800" dirty="0" smtClean="0">
                <a:cs typeface="Times New Roman" panose="02020603050405020304" pitchFamily="18" charset="0"/>
              </a:rPr>
              <a:t>induction</a:t>
            </a:r>
          </a:p>
          <a:p>
            <a:pPr marL="0" indent="0">
              <a:buNone/>
            </a:pPr>
            <a:endParaRPr lang="en-US" altLang="ja-JP" sz="2800" dirty="0">
              <a:cs typeface="Times New Roman" panose="02020603050405020304" pitchFamily="18" charset="0"/>
            </a:endParaRPr>
          </a:p>
          <a:p>
            <a:pPr marL="914400" lvl="1" indent="-457200">
              <a:buNone/>
            </a:pPr>
            <a:r>
              <a:rPr lang="en-US" altLang="ja-JP" sz="2400" dirty="0">
                <a:cs typeface="Times New Roman" panose="02020603050405020304" pitchFamily="18" charset="0"/>
              </a:rPr>
              <a:t>A property P(n) that involves an integer n is true for all n ≥ 0 if </a:t>
            </a:r>
          </a:p>
          <a:p>
            <a:pPr marL="914400" lvl="1" indent="-457200">
              <a:buNone/>
            </a:pPr>
            <a:r>
              <a:rPr lang="en-US" altLang="ja-JP" sz="2400" dirty="0">
                <a:cs typeface="Times New Roman" panose="02020603050405020304" pitchFamily="18" charset="0"/>
              </a:rPr>
              <a:t>the following are true:</a:t>
            </a:r>
          </a:p>
          <a:p>
            <a:pPr marL="914400" lvl="1" indent="-457200">
              <a:buFontTx/>
              <a:buAutoNum type="arabicPeriod"/>
            </a:pPr>
            <a:r>
              <a:rPr lang="en-US" altLang="ja-JP" sz="2400" dirty="0">
                <a:cs typeface="Times New Roman" panose="02020603050405020304" pitchFamily="18" charset="0"/>
              </a:rPr>
              <a:t>P(0) is true.</a:t>
            </a:r>
          </a:p>
          <a:p>
            <a:pPr marL="914400" lvl="1" indent="-457200">
              <a:buFontTx/>
              <a:buAutoNum type="arabicPeriod"/>
            </a:pPr>
            <a:r>
              <a:rPr lang="en-US" altLang="ja-JP" sz="2400" dirty="0">
                <a:cs typeface="Times New Roman" panose="02020603050405020304" pitchFamily="18" charset="0"/>
              </a:rPr>
              <a:t>If P(k) is true for any k ≥ 0, then P(k+1) is true.</a:t>
            </a:r>
          </a:p>
        </p:txBody>
      </p:sp>
    </p:spTree>
    <p:extLst>
      <p:ext uri="{BB962C8B-B14F-4D97-AF65-F5344CB8AC3E}">
        <p14:creationId xmlns:p14="http://schemas.microsoft.com/office/powerpoint/2010/main" val="20971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Intuitive Reasoning about proofs by induction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800" dirty="0" smtClean="0"/>
              <a:t>Imagine a monkey climbing a ladder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Teach how to go from one rung to another rung: K to K+1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Teach how to get onto Rung 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Imagine a set of dominoes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The k numbered domino knocks over the k+1 domino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Knock over the first domino</a:t>
            </a:r>
          </a:p>
          <a:p>
            <a:pPr marL="201168" lvl="1" indent="0">
              <a:buNone/>
            </a:pP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 Syllabus updates:  Cusack book optional for induction, but helpful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6463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Recursive Solutions</a:t>
            </a:r>
          </a:p>
        </p:txBody>
      </p:sp>
      <p:sp>
        <p:nvSpPr>
          <p:cNvPr id="1843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475874" y="2085473"/>
            <a:ext cx="8828589" cy="42883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  </a:t>
            </a:r>
            <a:r>
              <a:rPr lang="en-US" altLang="en-US" sz="2400" dirty="0" smtClean="0"/>
              <a:t>Recursion breaks a problem into smaller identical problems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Base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Call into current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 Some recursive solutions are inefficient, impractical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  Complex problems can have simple recursive solutions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400" dirty="0" smtClean="0"/>
          </a:p>
        </p:txBody>
      </p:sp>
      <p:sp>
        <p:nvSpPr>
          <p:cNvPr id="1843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Data Structures and Problem Solving with C++: Walls and Mirrors, Carrano and Henry, ©  2013</a:t>
            </a:r>
          </a:p>
        </p:txBody>
      </p:sp>
    </p:spTree>
    <p:extLst>
      <p:ext uri="{BB962C8B-B14F-4D97-AF65-F5344CB8AC3E}">
        <p14:creationId xmlns:p14="http://schemas.microsoft.com/office/powerpoint/2010/main" val="7876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5136" y="585539"/>
            <a:ext cx="7772400" cy="890337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Binary Search</a:t>
            </a:r>
          </a:p>
        </p:txBody>
      </p:sp>
      <p:sp>
        <p:nvSpPr>
          <p:cNvPr id="15366" name="Rectangle 13"/>
          <p:cNvSpPr>
            <a:spLocks noChangeArrowheads="1"/>
          </p:cNvSpPr>
          <p:nvPr/>
        </p:nvSpPr>
        <p:spPr bwMode="auto">
          <a:xfrm>
            <a:off x="1772652" y="4471739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Rectangle 14"/>
          <p:cNvSpPr>
            <a:spLocks noChangeArrowheads="1"/>
          </p:cNvSpPr>
          <p:nvPr/>
        </p:nvSpPr>
        <p:spPr bwMode="auto">
          <a:xfrm>
            <a:off x="1772652" y="401453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8" name="Rectangle 15"/>
          <p:cNvSpPr>
            <a:spLocks noChangeArrowheads="1"/>
          </p:cNvSpPr>
          <p:nvPr/>
        </p:nvSpPr>
        <p:spPr bwMode="auto">
          <a:xfrm>
            <a:off x="17726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First half</a:t>
            </a:r>
          </a:p>
        </p:txBody>
      </p:sp>
      <p:sp>
        <p:nvSpPr>
          <p:cNvPr id="15369" name="Rectangle 16"/>
          <p:cNvSpPr>
            <a:spLocks noChangeArrowheads="1"/>
          </p:cNvSpPr>
          <p:nvPr/>
        </p:nvSpPr>
        <p:spPr bwMode="auto">
          <a:xfrm>
            <a:off x="1848852" y="3100139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First half</a:t>
            </a:r>
          </a:p>
        </p:txBody>
      </p:sp>
      <p:sp>
        <p:nvSpPr>
          <p:cNvPr id="15370" name="Rectangle 19"/>
          <p:cNvSpPr>
            <a:spLocks noChangeArrowheads="1"/>
          </p:cNvSpPr>
          <p:nvPr/>
        </p:nvSpPr>
        <p:spPr bwMode="auto">
          <a:xfrm>
            <a:off x="2229852" y="1957139"/>
            <a:ext cx="792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An entire sorted list</a:t>
            </a:r>
          </a:p>
        </p:txBody>
      </p:sp>
      <p:sp>
        <p:nvSpPr>
          <p:cNvPr id="15371" name="Rectangle 20"/>
          <p:cNvSpPr>
            <a:spLocks noChangeArrowheads="1"/>
          </p:cNvSpPr>
          <p:nvPr/>
        </p:nvSpPr>
        <p:spPr bwMode="auto">
          <a:xfrm>
            <a:off x="2077452" y="2642939"/>
            <a:ext cx="396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First half</a:t>
            </a:r>
          </a:p>
        </p:txBody>
      </p:sp>
      <p:sp>
        <p:nvSpPr>
          <p:cNvPr id="15372" name="Rectangle 21"/>
          <p:cNvSpPr>
            <a:spLocks noChangeArrowheads="1"/>
          </p:cNvSpPr>
          <p:nvPr/>
        </p:nvSpPr>
        <p:spPr bwMode="auto">
          <a:xfrm>
            <a:off x="6420852" y="2642939"/>
            <a:ext cx="396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Second half</a:t>
            </a:r>
          </a:p>
        </p:txBody>
      </p:sp>
      <p:sp>
        <p:nvSpPr>
          <p:cNvPr id="15373" name="Rectangle 22"/>
          <p:cNvSpPr>
            <a:spLocks noChangeArrowheads="1"/>
          </p:cNvSpPr>
          <p:nvPr/>
        </p:nvSpPr>
        <p:spPr bwMode="auto">
          <a:xfrm>
            <a:off x="4134852" y="3100139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Second half</a:t>
            </a:r>
          </a:p>
        </p:txBody>
      </p:sp>
      <p:sp>
        <p:nvSpPr>
          <p:cNvPr id="15374" name="Rectangle 23"/>
          <p:cNvSpPr>
            <a:spLocks noChangeArrowheads="1"/>
          </p:cNvSpPr>
          <p:nvPr/>
        </p:nvSpPr>
        <p:spPr bwMode="auto">
          <a:xfrm>
            <a:off x="6344652" y="3100139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Rectangle 24"/>
          <p:cNvSpPr>
            <a:spLocks noChangeArrowheads="1"/>
          </p:cNvSpPr>
          <p:nvPr/>
        </p:nvSpPr>
        <p:spPr bwMode="auto">
          <a:xfrm>
            <a:off x="8554452" y="3100139"/>
            <a:ext cx="1981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6" name="Rectangle 25"/>
          <p:cNvSpPr>
            <a:spLocks noChangeArrowheads="1"/>
          </p:cNvSpPr>
          <p:nvPr/>
        </p:nvSpPr>
        <p:spPr bwMode="auto">
          <a:xfrm>
            <a:off x="2877552" y="3581402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15377" name="Rectangle 26"/>
          <p:cNvSpPr>
            <a:spLocks noChangeArrowheads="1"/>
          </p:cNvSpPr>
          <p:nvPr/>
        </p:nvSpPr>
        <p:spPr bwMode="auto">
          <a:xfrm>
            <a:off x="41348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8" name="Rectangle 27"/>
          <p:cNvSpPr>
            <a:spLocks noChangeArrowheads="1"/>
          </p:cNvSpPr>
          <p:nvPr/>
        </p:nvSpPr>
        <p:spPr bwMode="auto">
          <a:xfrm>
            <a:off x="52016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9" name="Rectangle 28"/>
          <p:cNvSpPr>
            <a:spLocks noChangeArrowheads="1"/>
          </p:cNvSpPr>
          <p:nvPr/>
        </p:nvSpPr>
        <p:spPr bwMode="auto">
          <a:xfrm>
            <a:off x="96212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0" name="Rectangle 29"/>
          <p:cNvSpPr>
            <a:spLocks noChangeArrowheads="1"/>
          </p:cNvSpPr>
          <p:nvPr/>
        </p:nvSpPr>
        <p:spPr bwMode="auto">
          <a:xfrm>
            <a:off x="85544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1" name="Rectangle 30"/>
          <p:cNvSpPr>
            <a:spLocks noChangeArrowheads="1"/>
          </p:cNvSpPr>
          <p:nvPr/>
        </p:nvSpPr>
        <p:spPr bwMode="auto">
          <a:xfrm>
            <a:off x="74114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2" name="Rectangle 31"/>
          <p:cNvSpPr>
            <a:spLocks noChangeArrowheads="1"/>
          </p:cNvSpPr>
          <p:nvPr/>
        </p:nvSpPr>
        <p:spPr bwMode="auto">
          <a:xfrm>
            <a:off x="6344652" y="3557339"/>
            <a:ext cx="990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3" name="Rectangle 32"/>
          <p:cNvSpPr>
            <a:spLocks noChangeArrowheads="1"/>
          </p:cNvSpPr>
          <p:nvPr/>
        </p:nvSpPr>
        <p:spPr bwMode="auto">
          <a:xfrm>
            <a:off x="2306052" y="401453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4" name="Rectangle 33"/>
          <p:cNvSpPr>
            <a:spLocks noChangeArrowheads="1"/>
          </p:cNvSpPr>
          <p:nvPr/>
        </p:nvSpPr>
        <p:spPr bwMode="auto">
          <a:xfrm>
            <a:off x="6344652" y="401453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5" name="Rectangle 34"/>
          <p:cNvSpPr>
            <a:spLocks noChangeArrowheads="1"/>
          </p:cNvSpPr>
          <p:nvPr/>
        </p:nvSpPr>
        <p:spPr bwMode="auto">
          <a:xfrm>
            <a:off x="6878052" y="401453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6" name="Rectangle 35"/>
          <p:cNvSpPr>
            <a:spLocks noChangeArrowheads="1"/>
          </p:cNvSpPr>
          <p:nvPr/>
        </p:nvSpPr>
        <p:spPr bwMode="auto">
          <a:xfrm>
            <a:off x="6344652" y="4471739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7" name="Rectangle 36"/>
          <p:cNvSpPr>
            <a:spLocks noChangeArrowheads="1"/>
          </p:cNvSpPr>
          <p:nvPr/>
        </p:nvSpPr>
        <p:spPr bwMode="auto">
          <a:xfrm>
            <a:off x="6649452" y="4471739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8" name="Line 37"/>
          <p:cNvSpPr>
            <a:spLocks noChangeShapeType="1"/>
          </p:cNvSpPr>
          <p:nvPr/>
        </p:nvSpPr>
        <p:spPr bwMode="auto">
          <a:xfrm flipH="1">
            <a:off x="4058652" y="2185739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38"/>
          <p:cNvSpPr>
            <a:spLocks noChangeShapeType="1"/>
          </p:cNvSpPr>
          <p:nvPr/>
        </p:nvSpPr>
        <p:spPr bwMode="auto">
          <a:xfrm>
            <a:off x="8173452" y="2185739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39"/>
          <p:cNvSpPr>
            <a:spLocks noChangeShapeType="1"/>
          </p:cNvSpPr>
          <p:nvPr/>
        </p:nvSpPr>
        <p:spPr bwMode="auto">
          <a:xfrm flipH="1">
            <a:off x="2839452" y="2871539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40"/>
          <p:cNvSpPr>
            <a:spLocks noChangeShapeType="1"/>
          </p:cNvSpPr>
          <p:nvPr/>
        </p:nvSpPr>
        <p:spPr bwMode="auto">
          <a:xfrm>
            <a:off x="4668252" y="2871539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41"/>
          <p:cNvSpPr>
            <a:spLocks noChangeShapeType="1"/>
          </p:cNvSpPr>
          <p:nvPr/>
        </p:nvSpPr>
        <p:spPr bwMode="auto">
          <a:xfrm flipH="1">
            <a:off x="7411452" y="2871539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42"/>
          <p:cNvSpPr>
            <a:spLocks noChangeShapeType="1"/>
          </p:cNvSpPr>
          <p:nvPr/>
        </p:nvSpPr>
        <p:spPr bwMode="auto">
          <a:xfrm>
            <a:off x="8783052" y="2871539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43"/>
          <p:cNvSpPr>
            <a:spLocks noChangeShapeType="1"/>
          </p:cNvSpPr>
          <p:nvPr/>
        </p:nvSpPr>
        <p:spPr bwMode="auto">
          <a:xfrm flipH="1">
            <a:off x="23060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44"/>
          <p:cNvSpPr>
            <a:spLocks noChangeShapeType="1"/>
          </p:cNvSpPr>
          <p:nvPr/>
        </p:nvSpPr>
        <p:spPr bwMode="auto">
          <a:xfrm>
            <a:off x="29918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45"/>
          <p:cNvSpPr>
            <a:spLocks noChangeShapeType="1"/>
          </p:cNvSpPr>
          <p:nvPr/>
        </p:nvSpPr>
        <p:spPr bwMode="auto">
          <a:xfrm flipH="1">
            <a:off x="46682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46"/>
          <p:cNvSpPr>
            <a:spLocks noChangeShapeType="1"/>
          </p:cNvSpPr>
          <p:nvPr/>
        </p:nvSpPr>
        <p:spPr bwMode="auto">
          <a:xfrm>
            <a:off x="53540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47"/>
          <p:cNvSpPr>
            <a:spLocks noChangeShapeType="1"/>
          </p:cNvSpPr>
          <p:nvPr/>
        </p:nvSpPr>
        <p:spPr bwMode="auto">
          <a:xfrm flipH="1">
            <a:off x="68780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Line 48"/>
          <p:cNvSpPr>
            <a:spLocks noChangeShapeType="1"/>
          </p:cNvSpPr>
          <p:nvPr/>
        </p:nvSpPr>
        <p:spPr bwMode="auto">
          <a:xfrm>
            <a:off x="75638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Line 49"/>
          <p:cNvSpPr>
            <a:spLocks noChangeShapeType="1"/>
          </p:cNvSpPr>
          <p:nvPr/>
        </p:nvSpPr>
        <p:spPr bwMode="auto">
          <a:xfrm flipH="1">
            <a:off x="9087852" y="3328739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1" name="Line 50"/>
          <p:cNvSpPr>
            <a:spLocks noChangeShapeType="1"/>
          </p:cNvSpPr>
          <p:nvPr/>
        </p:nvSpPr>
        <p:spPr bwMode="auto">
          <a:xfrm>
            <a:off x="9849852" y="3328739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2" name="Line 51"/>
          <p:cNvSpPr>
            <a:spLocks noChangeShapeType="1"/>
          </p:cNvSpPr>
          <p:nvPr/>
        </p:nvSpPr>
        <p:spPr bwMode="auto">
          <a:xfrm flipH="1">
            <a:off x="6573252" y="3785939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3" name="Line 52"/>
          <p:cNvSpPr>
            <a:spLocks noChangeShapeType="1"/>
          </p:cNvSpPr>
          <p:nvPr/>
        </p:nvSpPr>
        <p:spPr bwMode="auto">
          <a:xfrm>
            <a:off x="6954252" y="3785939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4" name="Line 53"/>
          <p:cNvSpPr>
            <a:spLocks noChangeShapeType="1"/>
          </p:cNvSpPr>
          <p:nvPr/>
        </p:nvSpPr>
        <p:spPr bwMode="auto">
          <a:xfrm flipH="1">
            <a:off x="2077452" y="3785939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5" name="Line 54"/>
          <p:cNvSpPr>
            <a:spLocks noChangeShapeType="1"/>
          </p:cNvSpPr>
          <p:nvPr/>
        </p:nvSpPr>
        <p:spPr bwMode="auto">
          <a:xfrm>
            <a:off x="2458452" y="3785939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6" name="Line 55"/>
          <p:cNvSpPr>
            <a:spLocks noChangeShapeType="1"/>
          </p:cNvSpPr>
          <p:nvPr/>
        </p:nvSpPr>
        <p:spPr bwMode="auto">
          <a:xfrm flipH="1">
            <a:off x="1848852" y="4243139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7" name="Line 56"/>
          <p:cNvSpPr>
            <a:spLocks noChangeShapeType="1"/>
          </p:cNvSpPr>
          <p:nvPr/>
        </p:nvSpPr>
        <p:spPr bwMode="auto">
          <a:xfrm flipH="1">
            <a:off x="6420852" y="4243139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8" name="Line 57"/>
          <p:cNvSpPr>
            <a:spLocks noChangeShapeType="1"/>
          </p:cNvSpPr>
          <p:nvPr/>
        </p:nvSpPr>
        <p:spPr bwMode="auto">
          <a:xfrm>
            <a:off x="6725652" y="4243139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01252" y="5454316"/>
            <a:ext cx="2390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a value in an array.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Binary Search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1892968"/>
            <a:ext cx="10610005" cy="26790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Base Case: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or high index finds number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Recursive:  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Determine midpoint (</a:t>
            </a:r>
            <a:r>
              <a:rPr lang="en-US" dirty="0" err="1" smtClean="0"/>
              <a:t>high+low</a:t>
            </a:r>
            <a:r>
              <a:rPr lang="en-US" dirty="0" smtClean="0"/>
              <a:t>)/2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Search either lower or upper array</a:t>
            </a:r>
          </a:p>
        </p:txBody>
      </p:sp>
    </p:spTree>
    <p:extLst>
      <p:ext uri="{BB962C8B-B14F-4D97-AF65-F5344CB8AC3E}">
        <p14:creationId xmlns:p14="http://schemas.microsoft.com/office/powerpoint/2010/main" val="135890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7280" y="2195639"/>
            <a:ext cx="91279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BinarySearch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else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])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else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1)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midpoint =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/ 2;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[midpoint] &gt;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BinarySearch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midpoint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BinarySearch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midpoint,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7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k out of n.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1879344"/>
            <a:ext cx="10864601" cy="22039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child can have one sweet a day while on vacation.  The vacation lasts k days and there are n total different types of sweets.  How many different combination of sweets can the child enjoy assuming order is not important and the child does not repeat sweets. </a:t>
            </a:r>
            <a:endParaRPr lang="en-US" dirty="0"/>
          </a:p>
          <a:p>
            <a:pPr marL="0" indent="0">
              <a:buNone/>
            </a:pPr>
            <a:r>
              <a:rPr lang="en-US" sz="6600" dirty="0" smtClean="0"/>
              <a:t>(</a:t>
            </a:r>
            <a:r>
              <a:rPr lang="en-US" sz="3200" dirty="0" smtClean="0"/>
              <a:t>k</a:t>
            </a:r>
            <a:r>
              <a:rPr lang="en-US" sz="6600" dirty="0" smtClean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1245474" y="2807712"/>
            <a:ext cx="1434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97280" y="4225253"/>
            <a:ext cx="1038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use recursion to determine the answer.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k out of n.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97280" y="1876097"/>
            <a:ext cx="10610005" cy="2490951"/>
          </a:xfrm>
        </p:spPr>
        <p:txBody>
          <a:bodyPr/>
          <a:lstStyle/>
          <a:p>
            <a:r>
              <a:rPr lang="en-US" dirty="0" smtClean="0"/>
              <a:t>Hint:  think of an array of n items;  item </a:t>
            </a:r>
            <a:r>
              <a:rPr lang="en-US" dirty="0" err="1" smtClean="0"/>
              <a:t>i</a:t>
            </a:r>
            <a:r>
              <a:rPr lang="en-US" dirty="0" smtClean="0"/>
              <a:t> is either in chosen (k) or not.</a:t>
            </a:r>
          </a:p>
          <a:p>
            <a:r>
              <a:rPr lang="en-US" dirty="0" smtClean="0"/>
              <a:t>Recursion:   f(n, k) = f(n-1, k-1) + f(n-1, k)</a:t>
            </a:r>
          </a:p>
          <a:p>
            <a:r>
              <a:rPr lang="en-US" dirty="0" smtClean="0"/>
              <a:t>Possible Base cases:</a:t>
            </a:r>
          </a:p>
          <a:p>
            <a:pPr lvl="1"/>
            <a:r>
              <a:rPr lang="en-US" dirty="0" smtClean="0"/>
              <a:t>f(n,0) = 1</a:t>
            </a:r>
          </a:p>
          <a:p>
            <a:pPr lvl="1"/>
            <a:r>
              <a:rPr lang="en-US" dirty="0" smtClean="0"/>
              <a:t>f(n, 1) = n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(</a:t>
            </a:r>
            <a:r>
              <a:rPr lang="en-US" dirty="0" err="1" smtClean="0"/>
              <a:t>n,n</a:t>
            </a:r>
            <a:r>
              <a:rPr lang="en-US" dirty="0" smtClean="0"/>
              <a:t>) = 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8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7559" y="1387366"/>
            <a:ext cx="896506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KOutOfN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0)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else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pt-BR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return</a:t>
            </a:r>
            <a:r>
              <a:rPr lang="pt-B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KOutOfN(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- 1 ,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+ KOutOfN(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- 1, </a:t>
            </a:r>
            <a:r>
              <a:rPr lang="pt-BR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- 1);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294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12068</TotalTime>
  <Words>1040</Words>
  <Application>Microsoft Office PowerPoint</Application>
  <PresentationFormat>Widescreen</PresentationFormat>
  <Paragraphs>197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MS PGothic</vt:lpstr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CSS 342</vt:lpstr>
      <vt:lpstr>Agenda</vt:lpstr>
      <vt:lpstr>Recursive Solutions</vt:lpstr>
      <vt:lpstr>Binary Search</vt:lpstr>
      <vt:lpstr>Binary Search</vt:lpstr>
      <vt:lpstr>Binary Search</vt:lpstr>
      <vt:lpstr>Choosing k out of n.</vt:lpstr>
      <vt:lpstr>Choosing k out of n. </vt:lpstr>
      <vt:lpstr>PowerPoint Presentation</vt:lpstr>
      <vt:lpstr>Typical types of recursion</vt:lpstr>
      <vt:lpstr>Peer Design Reviews for HW2</vt:lpstr>
      <vt:lpstr>Costs of Recursion/when to use recursion</vt:lpstr>
      <vt:lpstr>The Box Trace.  Memory usage on thread stack!</vt:lpstr>
      <vt:lpstr>Dynamic Allocation</vt:lpstr>
      <vt:lpstr>Dynamic Allocation</vt:lpstr>
      <vt:lpstr>PowerPoint Presentation</vt:lpstr>
      <vt:lpstr>Computer Scientist of the week</vt:lpstr>
      <vt:lpstr>Recursive Applications</vt:lpstr>
      <vt:lpstr>For practice…</vt:lpstr>
      <vt:lpstr>Backtracking as a problem solving technique</vt:lpstr>
      <vt:lpstr>Backtrack: 8 queens problem</vt:lpstr>
      <vt:lpstr>PowerPoint Presentation</vt:lpstr>
      <vt:lpstr>8 Queens:  Pseudo-code</vt:lpstr>
      <vt:lpstr>Induction</vt:lpstr>
      <vt:lpstr>Intuitive Reasoning about proofs by induction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186</cp:revision>
  <dcterms:created xsi:type="dcterms:W3CDTF">2014-09-04T12:46:47Z</dcterms:created>
  <dcterms:modified xsi:type="dcterms:W3CDTF">2015-01-26T18:32:18Z</dcterms:modified>
</cp:coreProperties>
</file>