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83" r:id="rId3"/>
    <p:sldId id="378" r:id="rId4"/>
    <p:sldId id="379" r:id="rId5"/>
    <p:sldId id="380" r:id="rId6"/>
    <p:sldId id="389" r:id="rId7"/>
    <p:sldId id="390" r:id="rId8"/>
    <p:sldId id="398" r:id="rId9"/>
    <p:sldId id="395" r:id="rId10"/>
    <p:sldId id="392" r:id="rId11"/>
    <p:sldId id="394" r:id="rId12"/>
    <p:sldId id="39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CSS 342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/>
              <a:t>Structures, Algorithms, and Discrete Mathematics I</a:t>
            </a:r>
          </a:p>
          <a:p>
            <a:r>
              <a:rPr lang="en-US" dirty="0" smtClean="0"/>
              <a:t>Lecture 7. 150128.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26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1340069" y="567558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Proof by Induction for </a:t>
            </a:r>
            <a:r>
              <a:rPr lang="en-US" altLang="ja-JP" dirty="0" err="1" smtClean="0"/>
              <a:t>x</a:t>
            </a:r>
            <a:r>
              <a:rPr lang="en-US" altLang="ja-JP" baseline="30000" dirty="0" err="1" smtClean="0"/>
              <a:t>n</a:t>
            </a:r>
            <a:endParaRPr lang="en-US" altLang="ja-JP" dirty="0" smtClean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13945" y="1797268"/>
            <a:ext cx="8560389" cy="1497725"/>
          </a:xfrm>
          <a:noFill/>
        </p:spPr>
        <p:txBody>
          <a:bodyPr>
            <a:normAutofit/>
          </a:bodyPr>
          <a:lstStyle/>
          <a:p>
            <a:pPr marL="812800" indent="-812800">
              <a:buNone/>
            </a:pPr>
            <a:r>
              <a:rPr lang="en-US" altLang="ja-JP" sz="2400" dirty="0" smtClean="0">
                <a:cs typeface="Times New Roman" panose="02020603050405020304" pitchFamily="18" charset="0"/>
              </a:rPr>
              <a:t>Write a recursive function which calculates </a:t>
            </a:r>
            <a:r>
              <a:rPr lang="en-US" altLang="ja-JP" sz="2400" dirty="0" err="1" smtClean="0">
                <a:cs typeface="Times New Roman" panose="02020603050405020304" pitchFamily="18" charset="0"/>
              </a:rPr>
              <a:t>x</a:t>
            </a:r>
            <a:r>
              <a:rPr lang="en-US" altLang="ja-JP" sz="2400" baseline="30000" dirty="0" err="1">
                <a:cs typeface="Times New Roman" panose="02020603050405020304" pitchFamily="18" charset="0"/>
              </a:rPr>
              <a:t>n</a:t>
            </a:r>
            <a:r>
              <a:rPr lang="en-US" altLang="ja-JP" sz="2400" dirty="0" smtClean="0">
                <a:cs typeface="Times New Roman" panose="02020603050405020304" pitchFamily="18" charset="0"/>
              </a:rPr>
              <a:t> </a:t>
            </a:r>
          </a:p>
          <a:p>
            <a:pPr marL="812800" indent="-812800">
              <a:buNone/>
            </a:pPr>
            <a:r>
              <a:rPr lang="en-US" altLang="ja-JP" sz="2400" dirty="0" smtClean="0">
                <a:cs typeface="Times New Roman" panose="02020603050405020304" pitchFamily="18" charset="0"/>
              </a:rPr>
              <a:t>Prove </a:t>
            </a:r>
            <a:r>
              <a:rPr lang="en-US" altLang="ja-JP" sz="2400" dirty="0">
                <a:cs typeface="Times New Roman" panose="02020603050405020304" pitchFamily="18" charset="0"/>
              </a:rPr>
              <a:t>the correctness of </a:t>
            </a:r>
            <a:r>
              <a:rPr lang="en-US" altLang="ja-JP" sz="2400" dirty="0" smtClean="0">
                <a:cs typeface="Times New Roman" panose="02020603050405020304" pitchFamily="18" charset="0"/>
              </a:rPr>
              <a:t>the  </a:t>
            </a:r>
            <a:r>
              <a:rPr lang="en-US" altLang="ja-JP" sz="2400" dirty="0">
                <a:cs typeface="Times New Roman" panose="02020603050405020304" pitchFamily="18" charset="0"/>
              </a:rPr>
              <a:t>recursive </a:t>
            </a:r>
            <a:r>
              <a:rPr lang="en-US" altLang="ja-JP" sz="2400" dirty="0" smtClean="0">
                <a:cs typeface="Times New Roman" panose="02020603050405020304" pitchFamily="18" charset="0"/>
              </a:rPr>
              <a:t>solution using </a:t>
            </a:r>
            <a:r>
              <a:rPr lang="en-US" altLang="ja-JP" sz="2400" dirty="0" err="1" smtClean="0">
                <a:cs typeface="Times New Roman" panose="02020603050405020304" pitchFamily="18" charset="0"/>
              </a:rPr>
              <a:t>inductoin</a:t>
            </a:r>
            <a:endParaRPr lang="en-US" altLang="ja-JP" sz="2400" dirty="0">
              <a:cs typeface="Times New Roman" panose="02020603050405020304" pitchFamily="18" charset="0"/>
            </a:endParaRPr>
          </a:p>
          <a:p>
            <a:pPr marL="812800" indent="-812800">
              <a:buNone/>
            </a:pPr>
            <a:r>
              <a:rPr lang="en-US" altLang="ja-JP" dirty="0">
                <a:cs typeface="Times New Roman" panose="02020603050405020304" pitchFamily="18" charset="0"/>
              </a:rPr>
              <a:t>		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40069" y="3534103"/>
            <a:ext cx="42538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12800" indent="-812800">
              <a:buNone/>
            </a:pPr>
            <a:r>
              <a:rPr lang="en-US" altLang="ja-JP" dirty="0" err="1">
                <a:cs typeface="Times New Roman" panose="02020603050405020304" pitchFamily="18" charset="0"/>
              </a:rPr>
              <a:t>i</a:t>
            </a:r>
            <a:r>
              <a:rPr lang="en-US" altLang="ja-JP" dirty="0" err="1" smtClean="0">
                <a:cs typeface="Times New Roman" panose="02020603050405020304" pitchFamily="18" charset="0"/>
              </a:rPr>
              <a:t>nt</a:t>
            </a:r>
            <a:r>
              <a:rPr lang="en-US" altLang="ja-JP" dirty="0" smtClean="0">
                <a:cs typeface="Times New Roman" panose="02020603050405020304" pitchFamily="18" charset="0"/>
              </a:rPr>
              <a:t> pow(</a:t>
            </a:r>
            <a:r>
              <a:rPr lang="en-US" altLang="ja-JP" dirty="0" err="1" smtClean="0">
                <a:cs typeface="Times New Roman" panose="02020603050405020304" pitchFamily="18" charset="0"/>
              </a:rPr>
              <a:t>int</a:t>
            </a:r>
            <a:r>
              <a:rPr lang="en-US" altLang="ja-JP" dirty="0" smtClean="0">
                <a:cs typeface="Times New Roman" panose="02020603050405020304" pitchFamily="18" charset="0"/>
              </a:rPr>
              <a:t> </a:t>
            </a:r>
            <a:r>
              <a:rPr lang="en-US" altLang="ja-JP" dirty="0">
                <a:cs typeface="Times New Roman" panose="02020603050405020304" pitchFamily="18" charset="0"/>
              </a:rPr>
              <a:t>x, </a:t>
            </a:r>
            <a:r>
              <a:rPr lang="en-US" altLang="ja-JP" dirty="0" err="1">
                <a:cs typeface="Times New Roman" panose="02020603050405020304" pitchFamily="18" charset="0"/>
              </a:rPr>
              <a:t>int</a:t>
            </a:r>
            <a:r>
              <a:rPr lang="en-US" altLang="ja-JP" dirty="0">
                <a:cs typeface="Times New Roman" panose="02020603050405020304" pitchFamily="18" charset="0"/>
              </a:rPr>
              <a:t> n) </a:t>
            </a:r>
            <a:endParaRPr lang="en-US" altLang="ja-JP" dirty="0" smtClean="0">
              <a:cs typeface="Times New Roman" panose="02020603050405020304" pitchFamily="18" charset="0"/>
            </a:endParaRPr>
          </a:p>
          <a:p>
            <a:pPr marL="812800" indent="-812800">
              <a:buNone/>
            </a:pPr>
            <a:r>
              <a:rPr lang="en-US" altLang="ja-JP" dirty="0" smtClean="0">
                <a:cs typeface="Times New Roman" panose="02020603050405020304" pitchFamily="18" charset="0"/>
              </a:rPr>
              <a:t>{</a:t>
            </a:r>
            <a:endParaRPr lang="en-US" altLang="ja-JP" dirty="0">
              <a:cs typeface="Times New Roman" panose="02020603050405020304" pitchFamily="18" charset="0"/>
            </a:endParaRPr>
          </a:p>
          <a:p>
            <a:pPr marL="812800" indent="-812800">
              <a:buNone/>
            </a:pPr>
            <a:r>
              <a:rPr lang="en-US" altLang="ja-JP" dirty="0" smtClean="0">
                <a:cs typeface="Times New Roman" panose="02020603050405020304" pitchFamily="18" charset="0"/>
              </a:rPr>
              <a:t>      if </a:t>
            </a:r>
            <a:r>
              <a:rPr lang="en-US" altLang="ja-JP" dirty="0">
                <a:cs typeface="Times New Roman" panose="02020603050405020304" pitchFamily="18" charset="0"/>
              </a:rPr>
              <a:t>(n == </a:t>
            </a:r>
            <a:r>
              <a:rPr lang="en-US" altLang="ja-JP" dirty="0" smtClean="0">
                <a:cs typeface="Times New Roman" panose="02020603050405020304" pitchFamily="18" charset="0"/>
              </a:rPr>
              <a:t>0) </a:t>
            </a:r>
          </a:p>
          <a:p>
            <a:pPr marL="812800" indent="-812800">
              <a:buNone/>
            </a:pPr>
            <a:r>
              <a:rPr lang="en-US" altLang="ja-JP" dirty="0">
                <a:cs typeface="Times New Roman" panose="02020603050405020304" pitchFamily="18" charset="0"/>
              </a:rPr>
              <a:t> </a:t>
            </a:r>
            <a:r>
              <a:rPr lang="en-US" altLang="ja-JP" dirty="0" smtClean="0">
                <a:cs typeface="Times New Roman" panose="02020603050405020304" pitchFamily="18" charset="0"/>
              </a:rPr>
              <a:t>              return </a:t>
            </a:r>
            <a:r>
              <a:rPr lang="en-US" altLang="ja-JP" dirty="0">
                <a:cs typeface="Times New Roman" panose="02020603050405020304" pitchFamily="18" charset="0"/>
              </a:rPr>
              <a:t>1;</a:t>
            </a:r>
          </a:p>
          <a:p>
            <a:pPr marL="812800" indent="-812800">
              <a:buNone/>
            </a:pPr>
            <a:r>
              <a:rPr lang="en-US" altLang="ja-JP" dirty="0" smtClean="0">
                <a:cs typeface="Times New Roman" panose="02020603050405020304" pitchFamily="18" charset="0"/>
              </a:rPr>
              <a:t>      else</a:t>
            </a:r>
            <a:endParaRPr lang="en-US" altLang="ja-JP" dirty="0">
              <a:cs typeface="Times New Roman" panose="02020603050405020304" pitchFamily="18" charset="0"/>
            </a:endParaRPr>
          </a:p>
          <a:p>
            <a:pPr marL="812800" indent="-812800">
              <a:buNone/>
            </a:pPr>
            <a:r>
              <a:rPr lang="en-US" altLang="ja-JP" dirty="0" smtClean="0">
                <a:cs typeface="Times New Roman" panose="02020603050405020304" pitchFamily="18" charset="0"/>
              </a:rPr>
              <a:t>	return </a:t>
            </a:r>
            <a:r>
              <a:rPr lang="en-US" altLang="ja-JP" dirty="0">
                <a:cs typeface="Times New Roman" panose="02020603050405020304" pitchFamily="18" charset="0"/>
              </a:rPr>
              <a:t>x * pow(x, n-1</a:t>
            </a:r>
            <a:r>
              <a:rPr lang="en-US" altLang="ja-JP" dirty="0" smtClean="0">
                <a:cs typeface="Times New Roman" panose="02020603050405020304" pitchFamily="18" charset="0"/>
              </a:rPr>
              <a:t>);</a:t>
            </a:r>
          </a:p>
          <a:p>
            <a:pPr marL="812800" indent="-812800">
              <a:buNone/>
            </a:pPr>
            <a:r>
              <a:rPr lang="en-US" altLang="ja-JP" dirty="0" smtClean="0">
                <a:cs typeface="Times New Roman" panose="02020603050405020304" pitchFamily="18" charset="0"/>
              </a:rPr>
              <a:t>}</a:t>
            </a:r>
            <a:endParaRPr lang="en-US" altLang="ja-JP" dirty="0"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53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uiExpand="1" build="p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1340069" y="567558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Proof by Induction for </a:t>
            </a:r>
            <a:r>
              <a:rPr lang="en-US" altLang="ja-JP" dirty="0" err="1" smtClean="0"/>
              <a:t>x</a:t>
            </a:r>
            <a:r>
              <a:rPr lang="en-US" altLang="ja-JP" baseline="30000" dirty="0" err="1" smtClean="0"/>
              <a:t>n</a:t>
            </a:r>
            <a:endParaRPr lang="en-US" altLang="ja-JP" dirty="0" smtClean="0"/>
          </a:p>
        </p:txBody>
      </p:sp>
      <p:sp>
        <p:nvSpPr>
          <p:cNvPr id="6" name="Content Placeholder 5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812800" indent="-812800" eaLnBrk="1" hangingPunct="1">
              <a:buFontTx/>
              <a:buAutoNum type="arabicPeriod"/>
            </a:pPr>
            <a:r>
              <a:rPr lang="en-US" altLang="ja-JP" sz="2400" b="1" dirty="0" smtClean="0">
                <a:cs typeface="Times New Roman" panose="02020603050405020304" pitchFamily="18" charset="0"/>
              </a:rPr>
              <a:t>Basis:</a:t>
            </a:r>
          </a:p>
          <a:p>
            <a:pPr marL="812800" indent="-812800" eaLnBrk="1" hangingPunct="1">
              <a:buFontTx/>
              <a:buNone/>
            </a:pPr>
            <a:r>
              <a:rPr lang="en-US" altLang="ja-JP" sz="2000" dirty="0" smtClean="0">
                <a:cs typeface="Times New Roman" panose="02020603050405020304" pitchFamily="18" charset="0"/>
              </a:rPr>
              <a:t>	When n = 0, pow(x, 0) = 1. </a:t>
            </a:r>
          </a:p>
          <a:p>
            <a:pPr marL="812800" indent="-812800" eaLnBrk="1" hangingPunct="1">
              <a:buFontTx/>
              <a:buNone/>
            </a:pPr>
            <a:r>
              <a:rPr lang="en-US" altLang="ja-JP" sz="2000" dirty="0" smtClean="0">
                <a:cs typeface="Times New Roman" panose="02020603050405020304" pitchFamily="18" charset="0"/>
              </a:rPr>
              <a:t>	x</a:t>
            </a:r>
            <a:r>
              <a:rPr lang="en-US" altLang="ja-JP" sz="2000" baseline="30000" dirty="0" smtClean="0">
                <a:cs typeface="Times New Roman" panose="02020603050405020304" pitchFamily="18" charset="0"/>
              </a:rPr>
              <a:t>0</a:t>
            </a:r>
            <a:r>
              <a:rPr lang="en-US" altLang="ja-JP" sz="2000" dirty="0" smtClean="0">
                <a:cs typeface="Times New Roman" panose="02020603050405020304" pitchFamily="18" charset="0"/>
              </a:rPr>
              <a:t> = 1.</a:t>
            </a:r>
          </a:p>
          <a:p>
            <a:pPr marL="812800" indent="-812800" eaLnBrk="1" hangingPunct="1">
              <a:buFontTx/>
              <a:buNone/>
            </a:pPr>
            <a:r>
              <a:rPr lang="en-US" altLang="ja-JP" sz="2000" dirty="0" smtClean="0">
                <a:cs typeface="Times New Roman" panose="02020603050405020304" pitchFamily="18" charset="0"/>
              </a:rPr>
              <a:t>	The recursive function is correct.</a:t>
            </a:r>
          </a:p>
          <a:p>
            <a:pPr marL="812800" indent="-812800" eaLnBrk="1" hangingPunct="1">
              <a:buFontTx/>
              <a:buAutoNum type="arabicPeriod" startAt="2"/>
            </a:pPr>
            <a:r>
              <a:rPr lang="en-US" altLang="ja-JP" sz="2400" b="1" dirty="0" smtClean="0">
                <a:cs typeface="Times New Roman" panose="02020603050405020304" pitchFamily="18" charset="0"/>
              </a:rPr>
              <a:t>Inductive hypothesis:</a:t>
            </a:r>
          </a:p>
          <a:p>
            <a:pPr marL="812800" indent="-812800" eaLnBrk="1" hangingPunct="1">
              <a:buFontTx/>
              <a:buNone/>
            </a:pPr>
            <a:r>
              <a:rPr lang="en-US" altLang="ja-JP" sz="2000" dirty="0" smtClean="0">
                <a:cs typeface="Times New Roman" panose="02020603050405020304" pitchFamily="18" charset="0"/>
              </a:rPr>
              <a:t>	When n = k, assume that pow(x, k) is correct, i.e., </a:t>
            </a:r>
            <a:r>
              <a:rPr lang="en-US" altLang="ja-JP" sz="2000" dirty="0" err="1" smtClean="0">
                <a:cs typeface="Times New Roman" panose="02020603050405020304" pitchFamily="18" charset="0"/>
              </a:rPr>
              <a:t>x</a:t>
            </a:r>
            <a:r>
              <a:rPr lang="en-US" altLang="ja-JP" sz="2000" baseline="30000" dirty="0" err="1" smtClean="0">
                <a:cs typeface="Times New Roman" panose="02020603050405020304" pitchFamily="18" charset="0"/>
              </a:rPr>
              <a:t>k</a:t>
            </a:r>
            <a:r>
              <a:rPr lang="en-US" altLang="ja-JP" sz="2000" dirty="0" smtClean="0">
                <a:cs typeface="Times New Roman" panose="02020603050405020304" pitchFamily="18" charset="0"/>
              </a:rPr>
              <a:t>. </a:t>
            </a:r>
          </a:p>
          <a:p>
            <a:pPr marL="812800" indent="-812800" eaLnBrk="1" hangingPunct="1">
              <a:buFontTx/>
              <a:buAutoNum type="arabicPeriod" startAt="3"/>
            </a:pPr>
            <a:r>
              <a:rPr lang="en-US" altLang="ja-JP" sz="2400" b="1" dirty="0" smtClean="0">
                <a:cs typeface="Times New Roman" panose="02020603050405020304" pitchFamily="18" charset="0"/>
              </a:rPr>
              <a:t>Inductive step:</a:t>
            </a:r>
            <a:r>
              <a:rPr lang="en-US" altLang="ja-JP" sz="2400" dirty="0" smtClean="0">
                <a:cs typeface="Times New Roman" panose="02020603050405020304" pitchFamily="18" charset="0"/>
              </a:rPr>
              <a:t> </a:t>
            </a:r>
          </a:p>
          <a:p>
            <a:pPr marL="812800" indent="-812800" eaLnBrk="1" hangingPunct="1">
              <a:buFontTx/>
              <a:buNone/>
            </a:pPr>
            <a:r>
              <a:rPr lang="en-US" altLang="ja-JP" sz="2000" dirty="0" smtClean="0">
                <a:cs typeface="Times New Roman" panose="02020603050405020304" pitchFamily="18" charset="0"/>
              </a:rPr>
              <a:t>	Show the pow(x, k+1) is correct.</a:t>
            </a:r>
          </a:p>
          <a:p>
            <a:pPr marL="812800" indent="-812800" eaLnBrk="1" hangingPunct="1">
              <a:buFontTx/>
              <a:buNone/>
            </a:pPr>
            <a:r>
              <a:rPr lang="en-US" altLang="ja-JP" sz="2000" dirty="0" smtClean="0">
                <a:cs typeface="Times New Roman" panose="02020603050405020304" pitchFamily="18" charset="0"/>
              </a:rPr>
              <a:t>	pow(x, k+1) = x * pow(x, k)</a:t>
            </a:r>
          </a:p>
          <a:p>
            <a:pPr marL="812800" indent="-812800" eaLnBrk="1" hangingPunct="1">
              <a:buFontTx/>
              <a:buNone/>
            </a:pPr>
            <a:r>
              <a:rPr lang="en-US" altLang="ja-JP" sz="2000" dirty="0" smtClean="0">
                <a:cs typeface="Times New Roman" panose="02020603050405020304" pitchFamily="18" charset="0"/>
              </a:rPr>
              <a:t>	By the inductive hypothesis, pow(x, k) returns the value </a:t>
            </a:r>
            <a:r>
              <a:rPr lang="en-US" altLang="ja-JP" sz="2000" dirty="0" err="1" smtClean="0">
                <a:cs typeface="Times New Roman" panose="02020603050405020304" pitchFamily="18" charset="0"/>
              </a:rPr>
              <a:t>x</a:t>
            </a:r>
            <a:r>
              <a:rPr lang="en-US" altLang="ja-JP" sz="2000" baseline="30000" dirty="0" err="1" smtClean="0">
                <a:cs typeface="Times New Roman" panose="02020603050405020304" pitchFamily="18" charset="0"/>
              </a:rPr>
              <a:t>k</a:t>
            </a:r>
            <a:r>
              <a:rPr lang="en-US" altLang="ja-JP" sz="2000" dirty="0" smtClean="0">
                <a:cs typeface="Times New Roman" panose="02020603050405020304" pitchFamily="18" charset="0"/>
              </a:rPr>
              <a:t>.</a:t>
            </a:r>
          </a:p>
          <a:p>
            <a:pPr marL="812800" indent="-812800" eaLnBrk="1" hangingPunct="1">
              <a:buFontTx/>
              <a:buNone/>
            </a:pPr>
            <a:r>
              <a:rPr lang="en-US" altLang="ja-JP" sz="2000" dirty="0" smtClean="0">
                <a:cs typeface="Times New Roman" panose="02020603050405020304" pitchFamily="18" charset="0"/>
              </a:rPr>
              <a:t>	Thus, pow(x, k+1)	= x * </a:t>
            </a:r>
            <a:r>
              <a:rPr lang="en-US" altLang="ja-JP" sz="2000" dirty="0" err="1" smtClean="0">
                <a:cs typeface="Times New Roman" panose="02020603050405020304" pitchFamily="18" charset="0"/>
              </a:rPr>
              <a:t>x</a:t>
            </a:r>
            <a:r>
              <a:rPr lang="en-US" altLang="ja-JP" sz="2000" baseline="30000" dirty="0" err="1" smtClean="0">
                <a:cs typeface="Times New Roman" panose="02020603050405020304" pitchFamily="18" charset="0"/>
              </a:rPr>
              <a:t>k</a:t>
            </a:r>
            <a:endParaRPr lang="en-US" altLang="ja-JP" sz="2000" baseline="30000" dirty="0" smtClean="0">
              <a:cs typeface="Times New Roman" panose="02020603050405020304" pitchFamily="18" charset="0"/>
            </a:endParaRPr>
          </a:p>
          <a:p>
            <a:pPr marL="812800" indent="-812800" eaLnBrk="1" hangingPunct="1">
              <a:buFontTx/>
              <a:buNone/>
            </a:pPr>
            <a:r>
              <a:rPr lang="en-US" altLang="ja-JP" sz="2000" dirty="0" smtClean="0">
                <a:cs typeface="Times New Roman" panose="02020603050405020304" pitchFamily="18" charset="0"/>
              </a:rPr>
              <a:t>				= x</a:t>
            </a:r>
            <a:r>
              <a:rPr lang="en-US" altLang="ja-JP" sz="2000" baseline="30000" dirty="0" smtClean="0">
                <a:cs typeface="Times New Roman" panose="02020603050405020304" pitchFamily="18" charset="0"/>
              </a:rPr>
              <a:t>k+1</a:t>
            </a:r>
          </a:p>
          <a:p>
            <a:pPr marL="812800" indent="-812800" eaLnBrk="1" hangingPunct="1">
              <a:buFontTx/>
              <a:buAutoNum type="arabicPeriod" startAt="4"/>
            </a:pPr>
            <a:r>
              <a:rPr lang="en-US" altLang="ja-JP" sz="2000" b="1" dirty="0" smtClean="0">
                <a:cs typeface="Times New Roman" panose="02020603050405020304" pitchFamily="18" charset="0"/>
              </a:rPr>
              <a:t>If pow(x, k) is correct, pow(x, k+1) is correct.</a:t>
            </a:r>
            <a:r>
              <a:rPr lang="en-US" altLang="ja-JP" sz="2000" dirty="0" smtClean="0">
                <a:cs typeface="Times New Roman" panose="02020603050405020304" pitchFamily="18" charset="0"/>
              </a:rPr>
              <a:t> Therefore, by the principle of mathematical induction, pow(x, n) is correct for any n</a:t>
            </a:r>
            <a:r>
              <a:rPr lang="en-US" altLang="ja-JP" sz="2000" dirty="0" smtClean="0"/>
              <a:t> </a:t>
            </a:r>
            <a:r>
              <a:rPr lang="en-US" altLang="ja-JP" sz="2000" dirty="0" smtClean="0">
                <a:cs typeface="Times New Roman" panose="02020603050405020304" pitchFamily="18" charset="0"/>
              </a:rPr>
              <a:t>≥ 1.	</a:t>
            </a:r>
          </a:p>
        </p:txBody>
      </p:sp>
    </p:spTree>
    <p:extLst>
      <p:ext uri="{BB962C8B-B14F-4D97-AF65-F5344CB8AC3E}">
        <p14:creationId xmlns:p14="http://schemas.microsoft.com/office/powerpoint/2010/main" val="378160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56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Recursion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Induction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Quiz</a:t>
            </a:r>
          </a:p>
        </p:txBody>
      </p:sp>
    </p:spTree>
    <p:extLst>
      <p:ext uri="{BB962C8B-B14F-4D97-AF65-F5344CB8AC3E}">
        <p14:creationId xmlns:p14="http://schemas.microsoft.com/office/powerpoint/2010/main" val="375141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1400"/>
              <a:t>CSS342: Recursion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B531CB4-533F-4F89-A942-7DF6D93128E9}" type="slidenum">
              <a:rPr lang="en-US" altLang="ja-JP" sz="1400"/>
              <a:pPr eaLnBrk="1" hangingPunct="1"/>
              <a:t>3</a:t>
            </a:fld>
            <a:endParaRPr lang="en-US" altLang="ja-JP" sz="140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521366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Backtrack: 8 queens problem</a:t>
            </a:r>
            <a:endParaRPr lang="en-US" altLang="en-US" sz="3200" dirty="0"/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2133600"/>
            <a:ext cx="4038600" cy="3124200"/>
          </a:xfrm>
        </p:spPr>
        <p:txBody>
          <a:bodyPr/>
          <a:lstStyle/>
          <a:p>
            <a:pPr lvl="1" eaLnBrk="1" hangingPunct="1"/>
            <a:r>
              <a:rPr lang="en-US" altLang="en-US" sz="2400" dirty="0" smtClean="0"/>
              <a:t>Place </a:t>
            </a:r>
            <a:r>
              <a:rPr lang="en-US" altLang="en-US" sz="2400" dirty="0"/>
              <a:t>8 queens on a 8 * 8 chessboard so that no queen can attack any other queen.</a:t>
            </a:r>
          </a:p>
          <a:p>
            <a:pPr marL="201168" lvl="1" indent="0" eaLnBrk="1" hangingPunct="1">
              <a:buNone/>
            </a:pPr>
            <a:endParaRPr lang="en-US" altLang="en-US" sz="2000" dirty="0"/>
          </a:p>
        </p:txBody>
      </p:sp>
      <p:pic>
        <p:nvPicPr>
          <p:cNvPr id="49" name="Picture 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7848" y="2324100"/>
            <a:ext cx="27432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896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027973"/>
            <a:ext cx="7555832" cy="2335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30443" y="5823284"/>
            <a:ext cx="2197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*from </a:t>
            </a:r>
            <a:r>
              <a:rPr lang="en-US" dirty="0" err="1" smtClean="0"/>
              <a:t>Carranno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44558"/>
            <a:ext cx="4074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Place one queen in one column at a time.</a:t>
            </a:r>
          </a:p>
          <a:p>
            <a:r>
              <a:rPr lang="en-US" dirty="0" smtClean="0"/>
              <a:t>Backtrack when problems occur.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854" y="3471650"/>
            <a:ext cx="7350125" cy="222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491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 Queens:  Pseudo-code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95663" y="2149641"/>
            <a:ext cx="774833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en-US" sz="1200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bool</a:t>
            </a:r>
            <a:r>
              <a:rPr kumimoji="1"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kumimoji="1" lang="en-US" altLang="en-US" sz="1200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addQueen</a:t>
            </a:r>
            <a:r>
              <a:rPr kumimoji="1"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 </a:t>
            </a:r>
            <a:r>
              <a:rPr kumimoji="1" lang="en-US" altLang="en-US" sz="1200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bool</a:t>
            </a:r>
            <a:r>
              <a:rPr kumimoji="1"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t[SIZE][SIZE], </a:t>
            </a:r>
            <a:r>
              <a:rPr kumimoji="1" lang="en-US" altLang="en-US" sz="1200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int</a:t>
            </a:r>
            <a:r>
              <a:rPr kumimoji="1"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col ) {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if ( col &gt;= SIZE )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return true;                          // all cols have been examined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for ( </a:t>
            </a:r>
            <a:r>
              <a:rPr kumimoji="1" lang="en-US" altLang="en-US" sz="1200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int</a:t>
            </a:r>
            <a:r>
              <a:rPr kumimoji="1"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row = 0; row &lt; SIZE; row++ ) </a:t>
            </a:r>
            <a:endParaRPr kumimoji="1" lang="en-US" altLang="en-US" sz="1200" dirty="0" smtClean="0">
              <a:solidFill>
                <a:srgbClr val="00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kumimoji="1" lang="en-US" alt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{</a:t>
            </a:r>
            <a:endParaRPr kumimoji="1" lang="en-US" altLang="en-US" sz="1200" dirty="0">
              <a:solidFill>
                <a:srgbClr val="00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if ( </a:t>
            </a:r>
            <a:r>
              <a:rPr kumimoji="1" lang="en-US" altLang="en-US" sz="1200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safeLocation</a:t>
            </a:r>
            <a:r>
              <a:rPr kumimoji="1"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 t, row, col ) ) </a:t>
            </a:r>
            <a:endParaRPr kumimoji="1" lang="en-US" altLang="en-US" sz="1200" dirty="0" smtClean="0">
              <a:solidFill>
                <a:srgbClr val="00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kumimoji="1" lang="en-US" alt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{  </a:t>
            </a:r>
            <a:r>
              <a:rPr kumimoji="1"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this row may be a candidate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  t[row][col] = true;                 // place a new queen;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  if ( </a:t>
            </a:r>
            <a:r>
              <a:rPr kumimoji="1" lang="en-US" altLang="en-US" sz="1200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addQueen</a:t>
            </a:r>
            <a:r>
              <a:rPr kumimoji="1"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 t, col + 1 ) )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return true;                    // all the following cols were filled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  else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t[row][col] = false;            // A wrong position. Try the next row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}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}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return false;                           // all rows examined, but no candidates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8275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1752600" y="646386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Induction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77007" y="1860330"/>
            <a:ext cx="9162393" cy="41594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800" dirty="0" smtClean="0">
                <a:cs typeface="Times New Roman" panose="02020603050405020304" pitchFamily="18" charset="0"/>
              </a:rPr>
              <a:t>Axiom</a:t>
            </a:r>
            <a:r>
              <a:rPr lang="en-US" altLang="ja-JP" sz="2800" dirty="0">
                <a:cs typeface="Times New Roman" panose="02020603050405020304" pitchFamily="18" charset="0"/>
              </a:rPr>
              <a:t>: </a:t>
            </a:r>
            <a:r>
              <a:rPr lang="en-US" altLang="ja-JP" sz="2800" dirty="0" smtClean="0">
                <a:cs typeface="Times New Roman" panose="02020603050405020304" pitchFamily="18" charset="0"/>
              </a:rPr>
              <a:t>The </a:t>
            </a:r>
            <a:r>
              <a:rPr lang="en-US" altLang="ja-JP" sz="2800" dirty="0">
                <a:cs typeface="Times New Roman" panose="02020603050405020304" pitchFamily="18" charset="0"/>
              </a:rPr>
              <a:t>principle of mathematical </a:t>
            </a:r>
            <a:r>
              <a:rPr lang="en-US" altLang="ja-JP" sz="2800" dirty="0" smtClean="0">
                <a:cs typeface="Times New Roman" panose="02020603050405020304" pitchFamily="18" charset="0"/>
              </a:rPr>
              <a:t>induction</a:t>
            </a:r>
          </a:p>
          <a:p>
            <a:pPr marL="0" indent="0">
              <a:buNone/>
            </a:pPr>
            <a:endParaRPr lang="en-US" altLang="ja-JP" sz="2800" dirty="0">
              <a:cs typeface="Times New Roman" panose="02020603050405020304" pitchFamily="18" charset="0"/>
            </a:endParaRPr>
          </a:p>
          <a:p>
            <a:pPr marL="914400" lvl="1" indent="-457200">
              <a:buNone/>
            </a:pPr>
            <a:r>
              <a:rPr lang="en-US" altLang="ja-JP" sz="2400" dirty="0">
                <a:cs typeface="Times New Roman" panose="02020603050405020304" pitchFamily="18" charset="0"/>
              </a:rPr>
              <a:t>A property P(n) that involves an integer n is true for all n ≥ 0 if </a:t>
            </a:r>
          </a:p>
          <a:p>
            <a:pPr marL="914400" lvl="1" indent="-457200">
              <a:buNone/>
            </a:pPr>
            <a:r>
              <a:rPr lang="en-US" altLang="ja-JP" sz="2400" dirty="0">
                <a:cs typeface="Times New Roman" panose="02020603050405020304" pitchFamily="18" charset="0"/>
              </a:rPr>
              <a:t>the following are true:</a:t>
            </a:r>
          </a:p>
          <a:p>
            <a:pPr marL="914400" lvl="1" indent="-457200">
              <a:buFontTx/>
              <a:buAutoNum type="arabicPeriod"/>
            </a:pPr>
            <a:r>
              <a:rPr lang="en-US" altLang="ja-JP" sz="2400" dirty="0">
                <a:cs typeface="Times New Roman" panose="02020603050405020304" pitchFamily="18" charset="0"/>
              </a:rPr>
              <a:t>P(0) is true.</a:t>
            </a:r>
          </a:p>
          <a:p>
            <a:pPr marL="914400" lvl="1" indent="-457200">
              <a:buFontTx/>
              <a:buAutoNum type="arabicPeriod"/>
            </a:pPr>
            <a:r>
              <a:rPr lang="en-US" altLang="ja-JP" sz="2400" dirty="0">
                <a:cs typeface="Times New Roman" panose="02020603050405020304" pitchFamily="18" charset="0"/>
              </a:rPr>
              <a:t>If P(k) is true for any k ≥ 0, then P(k+1) is true.</a:t>
            </a:r>
          </a:p>
        </p:txBody>
      </p:sp>
    </p:spTree>
    <p:extLst>
      <p:ext uri="{BB962C8B-B14F-4D97-AF65-F5344CB8AC3E}">
        <p14:creationId xmlns:p14="http://schemas.microsoft.com/office/powerpoint/2010/main" val="209716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Intuitive Reasoning about proofs by induction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</a:t>
            </a:r>
            <a:r>
              <a:rPr lang="en-US" sz="2800" dirty="0" smtClean="0"/>
              <a:t>Imagine a monkey climbing a ladder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Teach how to go from one rung to another rung: K to K+1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Teach how to get onto Rung 1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 Imagine a set of dominoes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The k numbered domino knocks over the k+1 domino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Knock over the first domino</a:t>
            </a:r>
          </a:p>
          <a:p>
            <a:pPr marL="201168" lvl="1" indent="0">
              <a:buNone/>
            </a:pPr>
            <a:endParaRPr lang="en-US" sz="2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 Syllabus updates:  Cusack book optional for induction, but helpful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76463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history*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737360"/>
                <a:ext cx="10058400" cy="3843634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  370BC:  Plato’s dialog Parmenides contains example of implicit inductive proof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 </a:t>
                </a:r>
                <a:r>
                  <a:rPr lang="en-US" dirty="0" smtClean="0"/>
                  <a:t> Euclid uses induction to prove the number of primes are infinite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 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Sorites</a:t>
                </a:r>
                <a:r>
                  <a:rPr lang="en-US" dirty="0" smtClean="0"/>
                  <a:t> Paradox showing that a single grain of sand forms a heap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 </a:t>
                </a:r>
                <a:r>
                  <a:rPr lang="en-US" dirty="0" smtClean="0"/>
                  <a:t> 1000AD:  al-</a:t>
                </a:r>
                <a:r>
                  <a:rPr lang="en-US" dirty="0" err="1" smtClean="0"/>
                  <a:t>Karaji</a:t>
                </a:r>
                <a:r>
                  <a:rPr lang="en-US" dirty="0" smtClean="0"/>
                  <a:t> proves the binomial theorem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pt-BR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e>
                      <m:sup>
                        <m:r>
                          <a:rPr lang="pt-BR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pt-BR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pt-BR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pt-BR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pt-BR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d>
                          <m:d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den>
                            </m:f>
                          </m:e>
                        </m:d>
                        <m:sSup>
                          <m:sSup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pt-BR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sSup>
                          <m:sSup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pt-BR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pt-BR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pt-BR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</m:nary>
                  </m:oMath>
                </a14:m>
                <a:endParaRPr lang="en-US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 </a:t>
                </a:r>
                <a:r>
                  <a:rPr lang="en-US" dirty="0" smtClean="0"/>
                  <a:t> 1575:  Francesco </a:t>
                </a:r>
                <a:r>
                  <a:rPr lang="en-US" dirty="0" err="1" smtClean="0"/>
                  <a:t>Maurolico</a:t>
                </a:r>
                <a:r>
                  <a:rPr lang="en-US" dirty="0" smtClean="0"/>
                  <a:t> shows that the sum of first n odd integers is n</a:t>
                </a:r>
                <a:r>
                  <a:rPr lang="en-US" baseline="30000" dirty="0" smtClean="0"/>
                  <a:t>2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baseline="30000" dirty="0"/>
                  <a:t> </a:t>
                </a:r>
                <a:r>
                  <a:rPr lang="en-US" dirty="0" smtClean="0"/>
                  <a:t> 1665:  Pascal gives first formal definition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737360"/>
                <a:ext cx="10058400" cy="3843634"/>
              </a:xfrm>
              <a:blipFill rotWithShape="0">
                <a:blip r:embed="rId2"/>
                <a:stretch>
                  <a:fillRect l="-1455" t="-15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097280" y="5927834"/>
            <a:ext cx="4283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*from our good friends at </a:t>
            </a:r>
            <a:r>
              <a:rPr lang="en-US" dirty="0" err="1" smtClean="0"/>
              <a:t>Wickapedia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65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Prove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limLoc m:val="subSup"/>
                        <m:ctrlPr>
                          <a:rPr lang="el-G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</m:nary>
                  </m:oMath>
                </a14:m>
                <a:r>
                  <a:rPr lang="en-US" dirty="0" smtClean="0"/>
                  <a:t>/2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727" b="-231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 noChangeArrowheads="1"/>
              </p:cNvSpPr>
              <p:nvPr>
                <p:ph idx="1"/>
              </p:nvPr>
            </p:nvSpPr>
            <p:spPr bwMode="auto"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85000" lnSpcReduction="10000"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kumimoji="1"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812800" indent="-812800" eaLnBrk="1" hangingPunct="1">
                  <a:buFontTx/>
                  <a:buAutoNum type="arabicPeriod"/>
                </a:pPr>
                <a:r>
                  <a:rPr lang="en-US" altLang="ja-JP" sz="2400" b="1" dirty="0" smtClean="0">
                    <a:cs typeface="Times New Roman" panose="02020603050405020304" pitchFamily="18" charset="0"/>
                  </a:rPr>
                  <a:t>Basis: n=1</a:t>
                </a:r>
                <a:endParaRPr lang="en-US" sz="20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812800" indent="-812800" eaLnBrk="1" hangingPunct="1">
                  <a:buFontTx/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l-G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p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</m:nary>
                  </m:oMath>
                </a14:m>
                <a:r>
                  <a:rPr lang="en-US" sz="2000" dirty="0"/>
                  <a:t>/</a:t>
                </a:r>
                <a:r>
                  <a:rPr lang="en-US" sz="2000" dirty="0" smtClean="0"/>
                  <a:t>2 = 1</a:t>
                </a:r>
                <a:endParaRPr lang="en-US" altLang="ja-JP" sz="2400" b="1" dirty="0" smtClean="0">
                  <a:cs typeface="Times New Roman" panose="02020603050405020304" pitchFamily="18" charset="0"/>
                </a:endParaRPr>
              </a:p>
              <a:p>
                <a:pPr marL="812800" indent="-812800" eaLnBrk="1" hangingPunct="1">
                  <a:buFontTx/>
                  <a:buNone/>
                </a:pPr>
                <a:r>
                  <a:rPr lang="en-US" altLang="ja-JP" sz="2000" dirty="0" smtClean="0">
                    <a:cs typeface="Times New Roman" panose="02020603050405020304" pitchFamily="18" charset="0"/>
                  </a:rPr>
                  <a:t>	The formula is true.</a:t>
                </a:r>
              </a:p>
              <a:p>
                <a:pPr marL="812800" indent="-812800" eaLnBrk="1" hangingPunct="1">
                  <a:buFontTx/>
                  <a:buAutoNum type="arabicPeriod" startAt="2"/>
                </a:pPr>
                <a:r>
                  <a:rPr lang="en-US" altLang="ja-JP" sz="2400" b="1" dirty="0" smtClean="0">
                    <a:cs typeface="Times New Roman" panose="02020603050405020304" pitchFamily="18" charset="0"/>
                  </a:rPr>
                  <a:t>Inductive hypothesis:</a:t>
                </a:r>
              </a:p>
              <a:p>
                <a:pPr marL="812800" indent="-812800" eaLnBrk="1" hangingPunct="1">
                  <a:buFontTx/>
                  <a:buNone/>
                </a:pPr>
                <a:r>
                  <a:rPr lang="en-US" altLang="ja-JP" sz="2000" dirty="0" smtClean="0">
                    <a:cs typeface="Times New Roman" panose="02020603050405020304" pitchFamily="18" charset="0"/>
                  </a:rPr>
                  <a:t>	Assume that: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l-G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p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</m:nary>
                  </m:oMath>
                </a14:m>
                <a:r>
                  <a:rPr lang="en-US" altLang="ja-JP" sz="2000" dirty="0" smtClean="0">
                    <a:cs typeface="Times New Roman" panose="02020603050405020304" pitchFamily="18" charset="0"/>
                  </a:rPr>
                  <a:t>/2</a:t>
                </a:r>
              </a:p>
              <a:p>
                <a:pPr marL="812800" indent="-812800" eaLnBrk="1" hangingPunct="1">
                  <a:buFontTx/>
                  <a:buAutoNum type="arabicPeriod" startAt="3"/>
                </a:pPr>
                <a:r>
                  <a:rPr lang="en-US" altLang="ja-JP" sz="2400" b="1" dirty="0" smtClean="0">
                    <a:cs typeface="Times New Roman" panose="02020603050405020304" pitchFamily="18" charset="0"/>
                  </a:rPr>
                  <a:t>Inductive step:</a:t>
                </a:r>
                <a:r>
                  <a:rPr lang="en-US" altLang="ja-JP" sz="2400" dirty="0" smtClean="0">
                    <a:cs typeface="Times New Roman" panose="02020603050405020304" pitchFamily="18" charset="0"/>
                  </a:rPr>
                  <a:t> </a:t>
                </a:r>
              </a:p>
              <a:p>
                <a:pPr marL="812800" indent="-812800" eaLnBrk="1" hangingPunct="1">
                  <a:buNone/>
                </a:pPr>
                <a:r>
                  <a:rPr lang="en-US" altLang="ja-JP" sz="2000" dirty="0" smtClean="0">
                    <a:cs typeface="Times New Roman" panose="02020603050405020304" pitchFamily="18" charset="0"/>
                  </a:rPr>
                  <a:t>	Show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l-G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sup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=(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+1)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+2</m:t>
                            </m:r>
                          </m:e>
                        </m:d>
                      </m:e>
                    </m:nary>
                  </m:oMath>
                </a14:m>
                <a:r>
                  <a:rPr lang="en-US" altLang="ja-JP" sz="2000" dirty="0">
                    <a:cs typeface="Times New Roman" panose="02020603050405020304" pitchFamily="18" charset="0"/>
                  </a:rPr>
                  <a:t>/2</a:t>
                </a:r>
              </a:p>
              <a:p>
                <a:pPr marL="812800" indent="-812800" eaLnBrk="1" hangingPunct="1">
                  <a:buFontTx/>
                  <a:buNone/>
                </a:pPr>
                <a:endParaRPr lang="en-US" altLang="ja-JP" sz="2000" dirty="0" smtClean="0">
                  <a:cs typeface="Times New Roman" panose="02020603050405020304" pitchFamily="18" charset="0"/>
                </a:endParaRPr>
              </a:p>
              <a:p>
                <a:pPr marL="812800" indent="-812800" eaLnBrk="1" hangingPunct="1">
                  <a:buFontTx/>
                  <a:buNone/>
                </a:pPr>
                <a:r>
                  <a:rPr lang="en-US" altLang="ja-JP" sz="2000" dirty="0" smtClean="0"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l-GR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sup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 </m:t>
                        </m:r>
                      </m:e>
                    </m:nary>
                  </m:oMath>
                </a14:m>
                <a:r>
                  <a:rPr lang="en-US" altLang="ja-JP" sz="2000" dirty="0" smtClean="0">
                    <a:cs typeface="Times New Roman" panose="02020603050405020304" pitchFamily="18" charset="0"/>
                  </a:rPr>
                  <a:t>1 + 2 + …+ k + (k+1) 	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altLang="ja-JP" sz="2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ja-JP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altLang="ja-JP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ja-JP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sup>
                      <m:e>
                        <m:r>
                          <a:rPr lang="en-US" altLang="ja-JP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</m:nary>
                  </m:oMath>
                </a14:m>
                <a:r>
                  <a:rPr lang="en-US" altLang="ja-JP" sz="2000" dirty="0" smtClean="0">
                    <a:cs typeface="Times New Roman" panose="02020603050405020304" pitchFamily="18" charset="0"/>
                  </a:rPr>
                  <a:t> + (k+1)</a:t>
                </a:r>
              </a:p>
              <a:p>
                <a:pPr marL="812800" indent="-812800" eaLnBrk="1" hangingPunct="1">
                  <a:buFontTx/>
                  <a:buNone/>
                </a:pPr>
                <a:r>
                  <a:rPr lang="en-US" altLang="ja-JP" sz="2000" dirty="0" smtClean="0">
                    <a:cs typeface="Times New Roman" panose="02020603050405020304" pitchFamily="18" charset="0"/>
                  </a:rPr>
                  <a:t>					=k(k+1)/2 + (k+1) </a:t>
                </a:r>
                <a:endParaRPr lang="en-US" altLang="ja-JP" sz="2000" dirty="0">
                  <a:cs typeface="Times New Roman" panose="02020603050405020304" pitchFamily="18" charset="0"/>
                </a:endParaRPr>
              </a:p>
              <a:p>
                <a:pPr marL="812800" indent="-812800" eaLnBrk="1" hangingPunct="1">
                  <a:buFontTx/>
                  <a:buNone/>
                </a:pPr>
                <a:r>
                  <a:rPr lang="en-US" altLang="ja-JP" sz="2000" dirty="0" smtClean="0">
                    <a:cs typeface="Times New Roman" panose="02020603050405020304" pitchFamily="18" charset="0"/>
                  </a:rPr>
                  <a:t>					= k(k+1)/2 + 2(k+1)/2</a:t>
                </a:r>
              </a:p>
              <a:p>
                <a:pPr marL="812800" indent="-812800" eaLnBrk="1" hangingPunct="1">
                  <a:buFontTx/>
                  <a:buNone/>
                </a:pPr>
                <a:r>
                  <a:rPr lang="en-US" altLang="ja-JP" sz="2000" dirty="0" smtClean="0">
                    <a:cs typeface="Times New Roman" panose="02020603050405020304" pitchFamily="18" charset="0"/>
                  </a:rPr>
                  <a:t>					=(k(k+1) + 2(k+1))/2</a:t>
                </a:r>
              </a:p>
              <a:p>
                <a:pPr marL="812800" indent="-812800" eaLnBrk="1" hangingPunct="1">
                  <a:buFontTx/>
                  <a:buNone/>
                </a:pPr>
                <a:r>
                  <a:rPr lang="en-US" altLang="ja-JP" sz="2000" dirty="0" smtClean="0">
                    <a:cs typeface="Times New Roman" panose="02020603050405020304" pitchFamily="18" charset="0"/>
                  </a:rPr>
                  <a:t>					=(k+1)(k+2)/2	</a:t>
                </a:r>
              </a:p>
              <a:p>
                <a:pPr marL="812800" indent="-812800" eaLnBrk="1" hangingPunct="1">
                  <a:buFontTx/>
                  <a:buAutoNum type="arabicPeriod" startAt="4"/>
                </a:pPr>
                <a:r>
                  <a:rPr lang="en-US" altLang="ja-JP" sz="2000" dirty="0" smtClean="0">
                    <a:cs typeface="Times New Roman" panose="02020603050405020304" pitchFamily="18" charset="0"/>
                  </a:rPr>
                  <a:t>Therefore, by the principle of mathematical induction, the formula is true when n</a:t>
                </a:r>
                <a:r>
                  <a:rPr lang="en-US" altLang="ja-JP" sz="2000" dirty="0" smtClean="0"/>
                  <a:t> </a:t>
                </a:r>
                <a:r>
                  <a:rPr lang="en-US" altLang="ja-JP" sz="2000" dirty="0" smtClean="0">
                    <a:cs typeface="Times New Roman" panose="02020603050405020304" pitchFamily="18" charset="0"/>
                  </a:rPr>
                  <a:t>≥ 1.	</a:t>
                </a: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 bwMode="auto">
              <a:prstGeom prst="rect">
                <a:avLst/>
              </a:prstGeom>
              <a:blipFill rotWithShape="0">
                <a:blip r:embed="rId3"/>
                <a:stretch>
                  <a:fillRect l="-667" t="-348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211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12496</TotalTime>
  <Words>394</Words>
  <Application>Microsoft Office PowerPoint</Application>
  <PresentationFormat>Widescreen</PresentationFormat>
  <Paragraphs>97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ＭＳ Ｐゴシック</vt:lpstr>
      <vt:lpstr>Arial</vt:lpstr>
      <vt:lpstr>Calibri</vt:lpstr>
      <vt:lpstr>Calibri Light</vt:lpstr>
      <vt:lpstr>Cambria Math</vt:lpstr>
      <vt:lpstr>Courier New</vt:lpstr>
      <vt:lpstr>Times New Roman</vt:lpstr>
      <vt:lpstr>Retrospect</vt:lpstr>
      <vt:lpstr>CSS 342</vt:lpstr>
      <vt:lpstr>Agenda</vt:lpstr>
      <vt:lpstr>Backtrack: 8 queens problem</vt:lpstr>
      <vt:lpstr>PowerPoint Presentation</vt:lpstr>
      <vt:lpstr>8 Queens:  Pseudo-code</vt:lpstr>
      <vt:lpstr>Induction</vt:lpstr>
      <vt:lpstr>Intuitive Reasoning about proofs by induction </vt:lpstr>
      <vt:lpstr>Some history*</vt:lpstr>
      <vt:lpstr>Prove: ∑2_(i=1)^n▒〖i=n(n+1) 〗/2</vt:lpstr>
      <vt:lpstr>Proof by Induction for xn</vt:lpstr>
      <vt:lpstr>Proof by Induction for xn</vt:lpstr>
      <vt:lpstr>Quiz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 342</dc:title>
  <dc:creator>Bob Dimpsey</dc:creator>
  <cp:lastModifiedBy>robert dimpsey</cp:lastModifiedBy>
  <cp:revision>201</cp:revision>
  <dcterms:created xsi:type="dcterms:W3CDTF">2014-09-04T12:46:47Z</dcterms:created>
  <dcterms:modified xsi:type="dcterms:W3CDTF">2015-01-30T19:22:44Z</dcterms:modified>
</cp:coreProperties>
</file>