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31" r:id="rId4"/>
    <p:sldId id="432" r:id="rId5"/>
    <p:sldId id="419" r:id="rId6"/>
    <p:sldId id="421" r:id="rId7"/>
    <p:sldId id="422" r:id="rId8"/>
    <p:sldId id="423" r:id="rId9"/>
    <p:sldId id="418" r:id="rId10"/>
    <p:sldId id="434" r:id="rId11"/>
    <p:sldId id="426" r:id="rId12"/>
    <p:sldId id="427" r:id="rId13"/>
    <p:sldId id="428" r:id="rId14"/>
    <p:sldId id="429" r:id="rId15"/>
    <p:sldId id="417" r:id="rId16"/>
    <p:sldId id="433" r:id="rId17"/>
    <p:sldId id="407" r:id="rId18"/>
    <p:sldId id="408" r:id="rId19"/>
    <p:sldId id="409" r:id="rId20"/>
    <p:sldId id="411" r:id="rId21"/>
    <p:sldId id="412" r:id="rId22"/>
    <p:sldId id="43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77333" y="1816100"/>
            <a:ext cx="11260667" cy="4508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Frank Carrano, © 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0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8. 150202.</a:t>
            </a:r>
          </a:p>
          <a:p>
            <a:r>
              <a:rPr lang="en-US" dirty="0" err="1"/>
              <a:t>Carrano</a:t>
            </a:r>
            <a:r>
              <a:rPr lang="en-US" dirty="0"/>
              <a:t> C++ </a:t>
            </a:r>
            <a:r>
              <a:rPr lang="en-US" dirty="0" smtClean="0"/>
              <a:t>Interlude 2</a:t>
            </a:r>
            <a:r>
              <a:rPr lang="en-US" dirty="0"/>
              <a:t>, </a:t>
            </a:r>
            <a:r>
              <a:rPr lang="en-US" dirty="0" err="1"/>
              <a:t>Chapt</a:t>
            </a:r>
            <a:r>
              <a:rPr lang="en-US" dirty="0"/>
              <a:t> 4, </a:t>
            </a:r>
            <a:r>
              <a:rPr lang="en-US" dirty="0" smtClean="0"/>
              <a:t>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Assignment Overload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/ Copy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03930" y="2130294"/>
            <a:ext cx="38783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b1(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"eagle"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123);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1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2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b2;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3) b2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2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b2;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4)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b3 = b1;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"bird 3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b3;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24303" y="173736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operator&lt;&lt;(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name,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ID);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setFlu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flu);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~Bird();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flu;</a:t>
            </a: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9461" y="4385260"/>
            <a:ext cx="3486860" cy="1599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Constructor(string, 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Default Constructor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Assignment</a:t>
            </a:r>
          </a:p>
          <a:p>
            <a:pPr marL="342900" indent="-342900">
              <a:buAutoNum type="arabicParenR"/>
            </a:pPr>
            <a:r>
              <a:rPr lang="en-US" sz="2400" dirty="0" smtClean="0"/>
              <a:t>Copy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4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Assignment/Copy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All objects have implicit assignment operator and Copy constructor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Chains to the assignment operators of the class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Built-in types do straight-forward copies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This often works.  However, when memory is dynamically allocated in the class it has problems.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 Need to override = and copy constructor in these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Assignment:  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&amp; operator=(</a:t>
            </a:r>
            <a:r>
              <a:rPr lang="en-US" sz="2200" i="1" dirty="0" err="1" smtClean="0"/>
              <a:t>const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MyClass</a:t>
            </a:r>
            <a:r>
              <a:rPr lang="en-US" sz="2200" i="1" dirty="0" smtClean="0"/>
              <a:t> &amp;</a:t>
            </a:r>
            <a:r>
              <a:rPr lang="en-US" sz="2200" i="1" dirty="0" err="1" smtClean="0"/>
              <a:t>myobj</a:t>
            </a:r>
            <a:r>
              <a:rPr lang="en-US" sz="2200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Copy Constructor:  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(</a:t>
            </a:r>
            <a:r>
              <a:rPr lang="en-US" sz="2200" dirty="0" err="1" smtClean="0"/>
              <a:t>const</a:t>
            </a:r>
            <a:r>
              <a:rPr lang="en-US" sz="2200" dirty="0" smtClean="0"/>
              <a:t> </a:t>
            </a:r>
            <a:r>
              <a:rPr lang="en-US" sz="2200" dirty="0" err="1" smtClean="0"/>
              <a:t>MyClass</a:t>
            </a:r>
            <a:r>
              <a:rPr lang="en-US" sz="2200" dirty="0" smtClean="0"/>
              <a:t> &amp;source)</a:t>
            </a:r>
          </a:p>
        </p:txBody>
      </p:sp>
    </p:spTree>
    <p:extLst>
      <p:ext uri="{BB962C8B-B14F-4D97-AF65-F5344CB8AC3E}">
        <p14:creationId xmlns:p14="http://schemas.microsoft.com/office/powerpoint/2010/main" val="41401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918" y="1546167"/>
            <a:ext cx="60439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::Bird(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birdName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id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flu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"copy 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constructorcalled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954" y="4408372"/>
            <a:ext cx="116350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Bird&amp;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::operator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=(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assignement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has been called!!"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copy and ==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916189"/>
            <a:ext cx="95117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If Assignment </a:t>
            </a:r>
            <a:r>
              <a:rPr lang="en-US" sz="2000" dirty="0"/>
              <a:t> </a:t>
            </a:r>
            <a:r>
              <a:rPr lang="en-US" sz="2000" dirty="0" smtClean="0"/>
              <a:t>= is over-ridden then all copying / allocation must be done on the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General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dirty="0" err="1" smtClean="0"/>
              <a:t>MyClass</a:t>
            </a:r>
            <a:r>
              <a:rPr lang="en-US" sz="2000" dirty="0" smtClean="0"/>
              <a:t>&amp;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::operator= 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 &amp;source)</a:t>
            </a:r>
          </a:p>
          <a:p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 1)    If (this == &amp;source) return;</a:t>
            </a:r>
          </a:p>
          <a:p>
            <a:r>
              <a:rPr lang="en-US" sz="2000" dirty="0" smtClean="0"/>
              <a:t> 2)  //chain all member’ assignments operators</a:t>
            </a:r>
          </a:p>
          <a:p>
            <a:r>
              <a:rPr lang="en-US" sz="2000" dirty="0" smtClean="0"/>
              <a:t> 3)   // manage all dynamic memory that has been utilized</a:t>
            </a:r>
          </a:p>
          <a:p>
            <a:r>
              <a:rPr lang="en-US" sz="2000" dirty="0" smtClean="0"/>
              <a:t>            // de-allocate memory in destination</a:t>
            </a:r>
          </a:p>
          <a:p>
            <a:r>
              <a:rPr lang="en-US" sz="2000" dirty="0" smtClean="0"/>
              <a:t>            // allocate new memory for a deep copy or just copy ref for a shallow copy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4)   return *this;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92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96814"/>
            <a:ext cx="11030648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be implemented with call to default constructor and then assignment (may not be most efficient)</a:t>
            </a:r>
          </a:p>
          <a:p>
            <a:r>
              <a:rPr lang="en-US" sz="2000" dirty="0" err="1" smtClean="0"/>
              <a:t>MyClass</a:t>
            </a:r>
            <a:r>
              <a:rPr lang="en-US" sz="2000" dirty="0" smtClean="0"/>
              <a:t>::</a:t>
            </a:r>
            <a:r>
              <a:rPr lang="en-US" sz="2000" dirty="0" err="1" smtClean="0"/>
              <a:t>MyClass</a:t>
            </a:r>
            <a:r>
              <a:rPr lang="en-US" sz="2000" dirty="0" smtClean="0"/>
              <a:t>(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/>
              <a:t>MyClass</a:t>
            </a:r>
            <a:r>
              <a:rPr lang="en-US" sz="2000" dirty="0"/>
              <a:t> &amp;source)</a:t>
            </a:r>
          </a:p>
          <a:p>
            <a:r>
              <a:rPr lang="en-US" sz="2000" dirty="0" smtClean="0"/>
              <a:t>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MyClass</a:t>
            </a:r>
            <a:r>
              <a:rPr lang="en-US" sz="2000" dirty="0" smtClean="0"/>
              <a:t>();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*this = source;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Copy Constructor is invoked in these three cases: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MyObj</a:t>
            </a:r>
            <a:r>
              <a:rPr lang="en-US" sz="2400" dirty="0" smtClean="0"/>
              <a:t> o1 = o2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Pass by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by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5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18" y="3680046"/>
            <a:ext cx="2947988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77056" y="2032451"/>
            <a:ext cx="16518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 Node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string item;</a:t>
            </a:r>
          </a:p>
          <a:p>
            <a:r>
              <a:rPr lang="en-US" dirty="0"/>
              <a:t> </a:t>
            </a:r>
            <a:r>
              <a:rPr lang="en-US" dirty="0" smtClean="0"/>
              <a:t>     Node *next;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17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linked list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08238" y="5216525"/>
            <a:ext cx="7848600" cy="622300"/>
          </a:xfrm>
        </p:spPr>
        <p:txBody>
          <a:bodyPr/>
          <a:lstStyle/>
          <a:p>
            <a:r>
              <a:rPr lang="en-US" altLang="en-US" smtClean="0"/>
              <a:t>FIGURE 4-2 Several nodes linked together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3" y="2493964"/>
            <a:ext cx="749935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2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linked list with </a:t>
            </a:r>
            <a:r>
              <a:rPr lang="en-US" altLang="en-US" dirty="0" err="1" smtClean="0"/>
              <a:t>headPtr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08238" y="5216525"/>
            <a:ext cx="7848600" cy="622300"/>
          </a:xfrm>
        </p:spPr>
        <p:txBody>
          <a:bodyPr/>
          <a:lstStyle/>
          <a:p>
            <a:r>
              <a:rPr lang="en-US" altLang="en-US" smtClean="0"/>
              <a:t>FIGURE 4-3 A head pointer to the first </a:t>
            </a:r>
            <a:br>
              <a:rPr lang="en-US" altLang="en-US" smtClean="0"/>
            </a:br>
            <a:r>
              <a:rPr lang="en-US" altLang="en-US" smtClean="0"/>
              <a:t>of several linked nodes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2614614"/>
            <a:ext cx="7734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91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 </a:t>
            </a:r>
            <a:r>
              <a:rPr lang="en-US" sz="2600" dirty="0" smtClean="0"/>
              <a:t>HW3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 Finish Induction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 Assignment and Copy Constructor.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Linked Lists</a:t>
            </a:r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/>
              <a:t>struct</a:t>
            </a:r>
            <a:r>
              <a:rPr lang="en-US" sz="2000" b="1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};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66649" y="4240926"/>
            <a:ext cx="3348332" cy="184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Assign =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Change into a sorted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 Remove / Peek function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9629" y="1761120"/>
            <a:ext cx="42514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::Push(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head;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54718" y="189986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::Pop(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*temp;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 = head;</a:t>
            </a:r>
          </a:p>
          <a:p>
            <a:pPr lvl="2"/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temp-&gt;value;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head-&gt;next;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Push/Pop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89629" y="43464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29" y="554677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-&gt;Clear();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next time…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46386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Induction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77007" y="1860330"/>
            <a:ext cx="9162393" cy="4159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cs typeface="Times New Roman" panose="02020603050405020304" pitchFamily="18" charset="0"/>
              </a:rPr>
              <a:t>Axiom</a:t>
            </a:r>
            <a:r>
              <a:rPr lang="en-US" altLang="ja-JP" sz="2800" dirty="0">
                <a:cs typeface="Times New Roman" panose="02020603050405020304" pitchFamily="18" charset="0"/>
              </a:rPr>
              <a:t>: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The </a:t>
            </a:r>
            <a:r>
              <a:rPr lang="en-US" altLang="ja-JP" sz="2800" dirty="0">
                <a:cs typeface="Times New Roman" panose="02020603050405020304" pitchFamily="18" charset="0"/>
              </a:rPr>
              <a:t>principle of mathematical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induction</a:t>
            </a:r>
          </a:p>
          <a:p>
            <a:pPr marL="0" indent="0">
              <a:buNone/>
            </a:pPr>
            <a:endParaRPr lang="en-US" altLang="ja-JP" sz="2800" dirty="0">
              <a:cs typeface="Times New Roman" panose="02020603050405020304" pitchFamily="18" charset="0"/>
            </a:endParaRP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A property P(n) that involves an integer n is true for all n ≥ 0 if </a:t>
            </a: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the following are true: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P(0) is true.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If P(k) is true for any k ≥ 0, then P(k+1) is true.</a:t>
            </a:r>
          </a:p>
        </p:txBody>
      </p:sp>
    </p:spTree>
    <p:extLst>
      <p:ext uri="{BB962C8B-B14F-4D97-AF65-F5344CB8AC3E}">
        <p14:creationId xmlns:p14="http://schemas.microsoft.com/office/powerpoint/2010/main" val="20326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069" y="567558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Proof by Induction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13945" y="1797268"/>
            <a:ext cx="8560389" cy="1497725"/>
          </a:xfrm>
          <a:noFill/>
        </p:spPr>
        <p:txBody>
          <a:bodyPr>
            <a:normAutofit/>
          </a:bodyPr>
          <a:lstStyle/>
          <a:p>
            <a:pPr marL="812800" indent="-812800">
              <a:buNone/>
            </a:pPr>
            <a:r>
              <a:rPr lang="en-US" altLang="ja-JP" sz="2400" dirty="0" smtClean="0">
                <a:cs typeface="Times New Roman" panose="02020603050405020304" pitchFamily="18" charset="0"/>
              </a:rPr>
              <a:t>Write a recursive function which calculates </a:t>
            </a:r>
            <a:r>
              <a:rPr lang="en-US" altLang="ja-JP" sz="24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400" baseline="30000" dirty="0" err="1">
                <a:cs typeface="Times New Roman" panose="02020603050405020304" pitchFamily="18" charset="0"/>
              </a:rPr>
              <a:t>n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 </a:t>
            </a:r>
          </a:p>
          <a:p>
            <a:pPr marL="812800" indent="-812800">
              <a:buNone/>
            </a:pPr>
            <a:r>
              <a:rPr lang="en-US" altLang="ja-JP" sz="2400" dirty="0" smtClean="0">
                <a:cs typeface="Times New Roman" panose="02020603050405020304" pitchFamily="18" charset="0"/>
              </a:rPr>
              <a:t>Prove </a:t>
            </a:r>
            <a:r>
              <a:rPr lang="en-US" altLang="ja-JP" sz="2400" dirty="0">
                <a:cs typeface="Times New Roman" panose="02020603050405020304" pitchFamily="18" charset="0"/>
              </a:rPr>
              <a:t>the correctness of 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the  </a:t>
            </a:r>
            <a:r>
              <a:rPr lang="en-US" altLang="ja-JP" sz="2400" dirty="0">
                <a:cs typeface="Times New Roman" panose="02020603050405020304" pitchFamily="18" charset="0"/>
              </a:rPr>
              <a:t>recursive 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solution using induction</a:t>
            </a:r>
            <a:endParaRPr lang="en-US" altLang="ja-JP" sz="2400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40069" y="3534103"/>
            <a:ext cx="4253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2800" indent="-812800">
              <a:buNone/>
            </a:pPr>
            <a:r>
              <a:rPr lang="en-US" altLang="ja-JP" dirty="0" err="1">
                <a:cs typeface="Times New Roman" panose="02020603050405020304" pitchFamily="18" charset="0"/>
              </a:rPr>
              <a:t>i</a:t>
            </a:r>
            <a:r>
              <a:rPr lang="en-US" altLang="ja-JP" dirty="0" err="1" smtClean="0">
                <a:cs typeface="Times New Roman" panose="02020603050405020304" pitchFamily="18" charset="0"/>
              </a:rPr>
              <a:t>nt</a:t>
            </a:r>
            <a:r>
              <a:rPr lang="en-US" altLang="ja-JP" dirty="0" smtClean="0">
                <a:cs typeface="Times New Roman" panose="02020603050405020304" pitchFamily="18" charset="0"/>
              </a:rPr>
              <a:t> pow(</a:t>
            </a:r>
            <a:r>
              <a:rPr lang="en-US" altLang="ja-JP" dirty="0" err="1" smtClean="0">
                <a:cs typeface="Times New Roman" panose="02020603050405020304" pitchFamily="18" charset="0"/>
              </a:rPr>
              <a:t>int</a:t>
            </a:r>
            <a:r>
              <a:rPr lang="en-US" altLang="ja-JP" dirty="0" smtClean="0">
                <a:cs typeface="Times New Roman" panose="02020603050405020304" pitchFamily="18" charset="0"/>
              </a:rPr>
              <a:t> </a:t>
            </a:r>
            <a:r>
              <a:rPr lang="en-US" altLang="ja-JP" dirty="0">
                <a:cs typeface="Times New Roman" panose="02020603050405020304" pitchFamily="18" charset="0"/>
              </a:rPr>
              <a:t>x, </a:t>
            </a:r>
            <a:r>
              <a:rPr lang="en-US" altLang="ja-JP" dirty="0" err="1">
                <a:cs typeface="Times New Roman" panose="02020603050405020304" pitchFamily="18" charset="0"/>
              </a:rPr>
              <a:t>int</a:t>
            </a:r>
            <a:r>
              <a:rPr lang="en-US" altLang="ja-JP" dirty="0">
                <a:cs typeface="Times New Roman" panose="02020603050405020304" pitchFamily="18" charset="0"/>
              </a:rPr>
              <a:t> n) 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{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      if </a:t>
            </a:r>
            <a:r>
              <a:rPr lang="en-US" altLang="ja-JP" dirty="0">
                <a:cs typeface="Times New Roman" panose="02020603050405020304" pitchFamily="18" charset="0"/>
              </a:rPr>
              <a:t>(n == </a:t>
            </a:r>
            <a:r>
              <a:rPr lang="en-US" altLang="ja-JP" dirty="0" smtClean="0">
                <a:cs typeface="Times New Roman" panose="02020603050405020304" pitchFamily="18" charset="0"/>
              </a:rPr>
              <a:t>0) 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</a:rPr>
              <a:t>              return </a:t>
            </a:r>
            <a:r>
              <a:rPr lang="en-US" altLang="ja-JP" dirty="0">
                <a:cs typeface="Times New Roman" panose="02020603050405020304" pitchFamily="18" charset="0"/>
              </a:rPr>
              <a:t>1;</a:t>
            </a: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      else</a:t>
            </a:r>
            <a:endParaRPr lang="en-US" altLang="ja-JP" dirty="0">
              <a:cs typeface="Times New Roman" panose="02020603050405020304" pitchFamily="18" charset="0"/>
            </a:endParaRP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	return </a:t>
            </a:r>
            <a:r>
              <a:rPr lang="en-US" altLang="ja-JP" dirty="0">
                <a:cs typeface="Times New Roman" panose="02020603050405020304" pitchFamily="18" charset="0"/>
              </a:rPr>
              <a:t>x * pow(x, n-1</a:t>
            </a:r>
            <a:r>
              <a:rPr lang="en-US" altLang="ja-JP" dirty="0" smtClean="0">
                <a:cs typeface="Times New Roman" panose="02020603050405020304" pitchFamily="18" charset="0"/>
              </a:rPr>
              <a:t>);</a:t>
            </a:r>
          </a:p>
          <a:p>
            <a:pPr marL="812800" indent="-812800">
              <a:buNone/>
            </a:pPr>
            <a:r>
              <a:rPr lang="en-US" altLang="ja-JP" dirty="0" smtClean="0">
                <a:cs typeface="Times New Roman" panose="02020603050405020304" pitchFamily="18" charset="0"/>
              </a:rPr>
              <a:t>}</a:t>
            </a:r>
            <a:endParaRPr lang="en-US" altLang="ja-JP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069" y="567558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Proof by Induction for </a:t>
            </a:r>
            <a:r>
              <a:rPr lang="en-US" altLang="ja-JP" dirty="0" err="1" smtClean="0"/>
              <a:t>x</a:t>
            </a:r>
            <a:r>
              <a:rPr lang="en-US" altLang="ja-JP" baseline="30000" dirty="0" err="1" smtClean="0"/>
              <a:t>n</a:t>
            </a:r>
            <a:endParaRPr lang="en-US" altLang="ja-JP" dirty="0" smtClean="0"/>
          </a:p>
        </p:txBody>
      </p:sp>
      <p:sp>
        <p:nvSpPr>
          <p:cNvPr id="6" name="Content Placeholder 5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812800" indent="-812800" eaLnBrk="1" hangingPunct="1">
              <a:buFontTx/>
              <a:buAutoNum type="arabicPeriod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Basis: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When n = 0, pow(x, 0) = 1. 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x</a:t>
            </a:r>
            <a:r>
              <a:rPr lang="en-US" altLang="ja-JP" sz="2000" baseline="30000" dirty="0" smtClean="0">
                <a:cs typeface="Times New Roman" panose="02020603050405020304" pitchFamily="18" charset="0"/>
              </a:rPr>
              <a:t>0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= 1.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The recursive function is correct.</a:t>
            </a:r>
          </a:p>
          <a:p>
            <a:pPr marL="812800" indent="-812800" eaLnBrk="1" hangingPunct="1">
              <a:buFontTx/>
              <a:buAutoNum type="arabicPeriod" startAt="2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Inductive hypothesis: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When n = k, assume that pow(x, k) is correct, i.e.,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. </a:t>
            </a:r>
          </a:p>
          <a:p>
            <a:pPr marL="812800" indent="-812800" eaLnBrk="1" hangingPunct="1">
              <a:buFontTx/>
              <a:buAutoNum type="arabicPeriod" startAt="3"/>
            </a:pPr>
            <a:r>
              <a:rPr lang="en-US" altLang="ja-JP" sz="2400" b="1" dirty="0" smtClean="0">
                <a:cs typeface="Times New Roman" panose="02020603050405020304" pitchFamily="18" charset="0"/>
              </a:rPr>
              <a:t>Inductive step:</a:t>
            </a:r>
            <a:r>
              <a:rPr lang="en-US" altLang="ja-JP" sz="2400" dirty="0" smtClean="0">
                <a:cs typeface="Times New Roman" panose="02020603050405020304" pitchFamily="18" charset="0"/>
              </a:rPr>
              <a:t> 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Show the pow(x, k+1) is correct.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pow(x, k+1) = x * pow(x, k)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By the inductive hypothesis, pow(x, k) returns the value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.</a:t>
            </a: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Thus, pow(x, k+1)	= x * </a:t>
            </a:r>
            <a:r>
              <a:rPr lang="en-US" altLang="ja-JP" sz="2000" dirty="0" err="1" smtClean="0">
                <a:cs typeface="Times New Roman" panose="02020603050405020304" pitchFamily="18" charset="0"/>
              </a:rPr>
              <a:t>x</a:t>
            </a:r>
            <a:r>
              <a:rPr lang="en-US" altLang="ja-JP" sz="2000" baseline="30000" dirty="0" err="1" smtClean="0">
                <a:cs typeface="Times New Roman" panose="02020603050405020304" pitchFamily="18" charset="0"/>
              </a:rPr>
              <a:t>k</a:t>
            </a:r>
            <a:endParaRPr lang="en-US" altLang="ja-JP" sz="2000" baseline="30000" dirty="0" smtClean="0">
              <a:cs typeface="Times New Roman" panose="02020603050405020304" pitchFamily="18" charset="0"/>
            </a:endParaRPr>
          </a:p>
          <a:p>
            <a:pPr marL="812800" indent="-812800" eaLnBrk="1" hangingPunct="1">
              <a:buFontTx/>
              <a:buNone/>
            </a:pPr>
            <a:r>
              <a:rPr lang="en-US" altLang="ja-JP" sz="2000" dirty="0" smtClean="0">
                <a:cs typeface="Times New Roman" panose="02020603050405020304" pitchFamily="18" charset="0"/>
              </a:rPr>
              <a:t>				= x</a:t>
            </a:r>
            <a:r>
              <a:rPr lang="en-US" altLang="ja-JP" sz="2000" baseline="30000" dirty="0" smtClean="0">
                <a:cs typeface="Times New Roman" panose="02020603050405020304" pitchFamily="18" charset="0"/>
              </a:rPr>
              <a:t>k+1</a:t>
            </a:r>
          </a:p>
          <a:p>
            <a:pPr marL="812800" indent="-812800" eaLnBrk="1" hangingPunct="1">
              <a:buFontTx/>
              <a:buAutoNum type="arabicPeriod" startAt="4"/>
            </a:pPr>
            <a:r>
              <a:rPr lang="en-US" altLang="ja-JP" sz="2000" b="1" dirty="0" smtClean="0">
                <a:cs typeface="Times New Roman" panose="02020603050405020304" pitchFamily="18" charset="0"/>
              </a:rPr>
              <a:t>If pow(x, k) is correct, pow(x, k+1) is correct.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 Therefore, by the principle of mathematical induction, pow(x, n) is correct for any n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≥ 1.	</a:t>
            </a:r>
          </a:p>
        </p:txBody>
      </p:sp>
    </p:spTree>
    <p:extLst>
      <p:ext uri="{BB962C8B-B14F-4D97-AF65-F5344CB8AC3E}">
        <p14:creationId xmlns:p14="http://schemas.microsoft.com/office/powerpoint/2010/main" val="35956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Prove: a+ar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+ar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+ar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+ … +</a:t>
            </a:r>
            <a:r>
              <a:rPr lang="en-US" sz="4000" dirty="0" err="1" smtClean="0"/>
              <a:t>ar</a:t>
            </a:r>
            <a:r>
              <a:rPr lang="en-US" sz="4000" baseline="30000" dirty="0" err="1" smtClean="0"/>
              <a:t>n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=a(r</a:t>
            </a:r>
            <a:r>
              <a:rPr lang="en-US" sz="4000" baseline="30000" dirty="0" smtClean="0"/>
              <a:t>n+1</a:t>
            </a:r>
            <a:r>
              <a:rPr lang="en-US" sz="4000" dirty="0" smtClean="0"/>
              <a:t> – 1)/(r-1)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44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470" y="624161"/>
            <a:ext cx="91440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cs typeface="Times New Roman" panose="02020603050405020304" pitchFamily="18" charset="0"/>
              </a:rPr>
              <a:t>Strong Form of Mathematical Induction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9993" y="1839310"/>
            <a:ext cx="8686800" cy="4403835"/>
          </a:xfrm>
        </p:spPr>
        <p:txBody>
          <a:bodyPr>
            <a:normAutofit fontScale="92500" lnSpcReduction="10000"/>
          </a:bodyPr>
          <a:lstStyle/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A property P(n) that involves an integer n is true for all 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n </a:t>
            </a:r>
            <a:r>
              <a:rPr lang="en-US" altLang="ja-JP" sz="2800" dirty="0">
                <a:cs typeface="Times New Roman" panose="02020603050405020304" pitchFamily="18" charset="0"/>
              </a:rPr>
              <a:t>≥</a:t>
            </a:r>
            <a:r>
              <a:rPr lang="en-US" altLang="en-US" sz="2800" dirty="0"/>
              <a:t> 0 if the following are true: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P(0) is true.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If P(0), P(1), …, P(k) are true for any k </a:t>
            </a:r>
            <a:r>
              <a:rPr lang="en-US" altLang="ja-JP" sz="2400" dirty="0">
                <a:cs typeface="Times New Roman" panose="02020603050405020304" pitchFamily="18" charset="0"/>
              </a:rPr>
              <a:t>≥</a:t>
            </a:r>
            <a:r>
              <a:rPr lang="en-US" altLang="en-US" sz="2400" dirty="0"/>
              <a:t> 0, then P(k+1) is true.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Difference from ordinary form of mathematical induction: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	P(k+1) is factorized in a combination of two or more of P(0) through to P(k).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en-US" altLang="en-US" sz="2800" dirty="0"/>
              <a:t>Proof by strong form of mathematical induction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Base case or (basis): prove P(0) is true.</a:t>
            </a:r>
          </a:p>
          <a:p>
            <a:pPr marL="1168400" lvl="1" indent="-711200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Inductive step:</a:t>
            </a:r>
          </a:p>
          <a:p>
            <a:pPr marL="1524000" lvl="2" indent="-609600">
              <a:lnSpc>
                <a:spcPct val="80000"/>
              </a:lnSpc>
              <a:buFontTx/>
              <a:buAutoNum type="romanUcPeriod"/>
            </a:pPr>
            <a:r>
              <a:rPr lang="en-US" altLang="ja-JP" sz="2000" dirty="0">
                <a:cs typeface="Times New Roman" panose="02020603050405020304" pitchFamily="18" charset="0"/>
              </a:rPr>
              <a:t>Inductive hypothesis: Assume P(1),P(2),..,P(k) is true for any k ≥ 0</a:t>
            </a:r>
            <a:endParaRPr lang="en-US" altLang="en-US" sz="2000" dirty="0"/>
          </a:p>
          <a:p>
            <a:pPr marL="1524000" lvl="2" indent="-609600">
              <a:lnSpc>
                <a:spcPct val="80000"/>
              </a:lnSpc>
              <a:buFontTx/>
              <a:buAutoNum type="romanUcPeriod"/>
            </a:pPr>
            <a:r>
              <a:rPr lang="en-US" altLang="ja-JP" sz="2000" dirty="0">
                <a:cs typeface="Times New Roman" panose="02020603050405020304" pitchFamily="18" charset="0"/>
              </a:rPr>
              <a:t>Inductive conclusion: Prove P(k+1) is true.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93971"/>
            <a:ext cx="9144000" cy="85418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ja-JP" sz="2800" dirty="0" smtClean="0">
                <a:cs typeface="Times New Roman" panose="02020603050405020304" pitchFamily="18" charset="0"/>
              </a:rPr>
              <a:t>Prove using induction: </a:t>
            </a:r>
            <a:br>
              <a:rPr lang="en-US" altLang="ja-JP" sz="2800" dirty="0" smtClean="0">
                <a:cs typeface="Times New Roman" panose="02020603050405020304" pitchFamily="18" charset="0"/>
              </a:rPr>
            </a:br>
            <a:r>
              <a:rPr lang="en-US" altLang="ja-JP" sz="2800" dirty="0" smtClean="0">
                <a:cs typeface="Times New Roman" panose="02020603050405020304" pitchFamily="18" charset="0"/>
              </a:rPr>
              <a:t>Every </a:t>
            </a:r>
            <a:r>
              <a:rPr lang="en-US" altLang="ja-JP" sz="2800" dirty="0">
                <a:cs typeface="Times New Roman" panose="02020603050405020304" pitchFamily="18" charset="0"/>
              </a:rPr>
              <a:t>Integer &gt; 1 Can Be Written as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a </a:t>
            </a:r>
            <a:r>
              <a:rPr lang="en-US" altLang="ja-JP" sz="2800" dirty="0">
                <a:cs typeface="Times New Roman" panose="02020603050405020304" pitchFamily="18" charset="0"/>
              </a:rPr>
              <a:t>Product of Prime Integers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2450"/>
            <a:ext cx="8376458" cy="4263040"/>
          </a:xfrm>
          <a:noFill/>
        </p:spPr>
        <p:txBody>
          <a:bodyPr>
            <a:normAutofit fontScale="85000" lnSpcReduction="10000"/>
          </a:bodyPr>
          <a:lstStyle/>
          <a:p>
            <a:pPr marL="812800" indent="-812800">
              <a:buFontTx/>
              <a:buAutoNum type="arabicPeriod"/>
            </a:pPr>
            <a:r>
              <a:rPr lang="en-US" altLang="ja-JP" b="1" dirty="0" smtClean="0">
                <a:cs typeface="Times New Roman" panose="02020603050405020304" pitchFamily="18" charset="0"/>
              </a:rPr>
              <a:t>Basis: 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n </a:t>
            </a:r>
            <a:r>
              <a:rPr lang="en-US" altLang="ja-JP" sz="1800" dirty="0">
                <a:cs typeface="Times New Roman" panose="02020603050405020304" pitchFamily="18" charset="0"/>
              </a:rPr>
              <a:t>=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2.  </a:t>
            </a:r>
            <a:r>
              <a:rPr lang="en-US" altLang="ja-JP" sz="1800" dirty="0">
                <a:cs typeface="Times New Roman" panose="02020603050405020304" pitchFamily="18" charset="0"/>
              </a:rPr>
              <a:t>2 is a prime number itself, and thus can be written as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 a </a:t>
            </a:r>
            <a:r>
              <a:rPr lang="en-US" altLang="ja-JP" sz="1800" dirty="0">
                <a:cs typeface="Times New Roman" panose="02020603050405020304" pitchFamily="18" charset="0"/>
              </a:rPr>
              <a:t>product of prime integers.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The proposition is true.</a:t>
            </a:r>
          </a:p>
          <a:p>
            <a:pPr marL="812800" indent="-812800">
              <a:buFontTx/>
              <a:buAutoNum type="arabicPeriod" startAt="2"/>
            </a:pPr>
            <a:r>
              <a:rPr lang="en-US" altLang="ja-JP" b="1" dirty="0" smtClean="0">
                <a:cs typeface="Times New Roman" panose="02020603050405020304" pitchFamily="18" charset="0"/>
              </a:rPr>
              <a:t>Strong Inductive </a:t>
            </a:r>
            <a:r>
              <a:rPr lang="en-US" altLang="ja-JP" b="1" dirty="0">
                <a:cs typeface="Times New Roman" panose="02020603050405020304" pitchFamily="18" charset="0"/>
              </a:rPr>
              <a:t>hypothesis: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</a:t>
            </a:r>
            <a:r>
              <a:rPr lang="en-US" altLang="ja-JP" sz="1800" dirty="0">
                <a:cs typeface="Times New Roman" panose="02020603050405020304" pitchFamily="18" charset="0"/>
              </a:rPr>
              <a:t>Assume that the proposition is true for each of the integers 2, 3, … k</a:t>
            </a:r>
          </a:p>
          <a:p>
            <a:pPr marL="812800" indent="-812800">
              <a:buFontTx/>
              <a:buAutoNum type="arabicPeriod" startAt="3"/>
            </a:pPr>
            <a:r>
              <a:rPr lang="en-US" altLang="ja-JP" b="1" dirty="0">
                <a:cs typeface="Times New Roman" panose="02020603050405020304" pitchFamily="18" charset="0"/>
              </a:rPr>
              <a:t>Inductive step:</a:t>
            </a:r>
            <a:r>
              <a:rPr lang="en-US" altLang="ja-JP" sz="2400" dirty="0">
                <a:cs typeface="Times New Roman" panose="02020603050405020304" pitchFamily="18" charset="0"/>
              </a:rPr>
              <a:t> </a:t>
            </a:r>
          </a:p>
          <a:p>
            <a:pPr marL="812800" indent="-812800">
              <a:buNone/>
            </a:pPr>
            <a:r>
              <a:rPr lang="en-US" altLang="ja-JP" dirty="0">
                <a:cs typeface="Times New Roman" panose="02020603050405020304" pitchFamily="18" charset="0"/>
              </a:rPr>
              <a:t>	</a:t>
            </a:r>
            <a:r>
              <a:rPr lang="en-US" altLang="ja-JP" sz="1800" dirty="0">
                <a:cs typeface="Times New Roman" panose="02020603050405020304" pitchFamily="18" charset="0"/>
              </a:rPr>
              <a:t>Show the proposition is true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for  </a:t>
            </a:r>
            <a:r>
              <a:rPr lang="en-US" altLang="ja-JP" sz="1800" dirty="0">
                <a:cs typeface="Times New Roman" panose="02020603050405020304" pitchFamily="18" charset="0"/>
              </a:rPr>
              <a:t>k + 1.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If k + 1 is a prime number, there is nothing more to show.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If k + 1 is NOT a prime number, k + 1 is divisible and can be written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		k </a:t>
            </a:r>
            <a:r>
              <a:rPr lang="en-US" altLang="ja-JP" sz="1800" dirty="0">
                <a:cs typeface="Times New Roman" panose="02020603050405020304" pitchFamily="18" charset="0"/>
              </a:rPr>
              <a:t>+ 1= x * y	 </a:t>
            </a:r>
            <a:r>
              <a:rPr lang="en-US" altLang="ja-JP" sz="1800" dirty="0" smtClean="0">
                <a:cs typeface="Times New Roman" panose="02020603050405020304" pitchFamily="18" charset="0"/>
              </a:rPr>
              <a:t>where </a:t>
            </a:r>
            <a:r>
              <a:rPr lang="en-US" altLang="ja-JP" sz="1800" dirty="0">
                <a:cs typeface="Times New Roman" panose="02020603050405020304" pitchFamily="18" charset="0"/>
              </a:rPr>
              <a:t>1 &lt; x &lt; k + 1 and 1 &lt; y &lt; k + 1</a:t>
            </a:r>
          </a:p>
          <a:p>
            <a:pPr marL="812800" indent="-812800">
              <a:buNone/>
            </a:pPr>
            <a:r>
              <a:rPr lang="en-US" altLang="ja-JP" sz="1800" dirty="0">
                <a:cs typeface="Times New Roman" panose="02020603050405020304" pitchFamily="18" charset="0"/>
              </a:rPr>
              <a:t>	Notice that x and y can be written as a product of prime integers by inductive hypothesis.</a:t>
            </a:r>
          </a:p>
          <a:p>
            <a:pPr marL="812800" indent="-812800">
              <a:buNone/>
            </a:pPr>
            <a:r>
              <a:rPr lang="en-US" altLang="ja-JP" sz="1800" b="1" dirty="0">
                <a:cs typeface="Times New Roman" panose="02020603050405020304" pitchFamily="18" charset="0"/>
              </a:rPr>
              <a:t>If k is a product of prime numbers, k+1 is a product of prime numbers.</a:t>
            </a:r>
            <a:r>
              <a:rPr lang="en-US" altLang="ja-JP" dirty="0">
                <a:cs typeface="Times New Roman" panose="02020603050405020304" pitchFamily="18" charset="0"/>
              </a:rPr>
              <a:t> </a:t>
            </a:r>
            <a:r>
              <a:rPr lang="en-US" altLang="ja-JP" sz="1800" dirty="0">
                <a:cs typeface="Times New Roman" panose="02020603050405020304" pitchFamily="18" charset="0"/>
              </a:rPr>
              <a:t>Therefore, by the principle of mathematical induction, the proposition is true when n</a:t>
            </a:r>
            <a:r>
              <a:rPr lang="en-US" altLang="ja-JP" sz="1800" dirty="0"/>
              <a:t> </a:t>
            </a:r>
            <a:r>
              <a:rPr lang="en-US" altLang="ja-JP" sz="1800" dirty="0">
                <a:cs typeface="Times New Roman" panose="02020603050405020304" pitchFamily="18" charset="0"/>
              </a:rPr>
              <a:t>≥ 1.</a:t>
            </a:r>
          </a:p>
        </p:txBody>
      </p:sp>
    </p:spTree>
    <p:extLst>
      <p:ext uri="{BB962C8B-B14F-4D97-AF65-F5344CB8AC3E}">
        <p14:creationId xmlns:p14="http://schemas.microsoft.com/office/powerpoint/2010/main" val="214348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211" y="1860778"/>
            <a:ext cx="3072248" cy="4022725"/>
          </a:xfrm>
        </p:spPr>
      </p:pic>
      <p:sp>
        <p:nvSpPr>
          <p:cNvPr id="5" name="TextBox 4"/>
          <p:cNvSpPr txBox="1"/>
          <p:nvPr/>
        </p:nvSpPr>
        <p:spPr>
          <a:xfrm>
            <a:off x="4528458" y="2002971"/>
            <a:ext cx="230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Charles Babbage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5841" y="2730247"/>
            <a:ext cx="61998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Mathematician, Philosopher, Mechanical Engineer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Invented the first mechanical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Difference Engine:  Computed values of polynomial functions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completed at the time would have had 25000 parts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Finished in 1991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Analytical Engine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Punch card based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Branching and looping supported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Currently being build:  7Hz and 675 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12818</TotalTime>
  <Words>953</Words>
  <Application>Microsoft Office PowerPoint</Application>
  <PresentationFormat>Widescreen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Consolas</vt:lpstr>
      <vt:lpstr>Times New Roman</vt:lpstr>
      <vt:lpstr>Retrospect</vt:lpstr>
      <vt:lpstr>CSS 342</vt:lpstr>
      <vt:lpstr>Agenda</vt:lpstr>
      <vt:lpstr>Induction</vt:lpstr>
      <vt:lpstr>Proof by Induction</vt:lpstr>
      <vt:lpstr>Proof by Induction for xn</vt:lpstr>
      <vt:lpstr>Prove: a+ar1+ar2+ar3+ … +arn =a(rn+1 – 1)/(r-1)</vt:lpstr>
      <vt:lpstr>Strong Form of Mathematical Induction</vt:lpstr>
      <vt:lpstr>Prove using induction:  Every Integer &gt; 1 Can Be Written as a Product of Prime Integers</vt:lpstr>
      <vt:lpstr>Computer Scientist of the week</vt:lpstr>
      <vt:lpstr>Copy Constructor Assignment Overload</vt:lpstr>
      <vt:lpstr>Assignment / Copy Constructor</vt:lpstr>
      <vt:lpstr>Assignment/Copy Constructor</vt:lpstr>
      <vt:lpstr>Overriding copy and == constructor</vt:lpstr>
      <vt:lpstr>Assignment</vt:lpstr>
      <vt:lpstr>Copy Constructor</vt:lpstr>
      <vt:lpstr>Linked Lists…</vt:lpstr>
      <vt:lpstr>A node</vt:lpstr>
      <vt:lpstr>A linked list</vt:lpstr>
      <vt:lpstr>A linked list with headPtr</vt:lpstr>
      <vt:lpstr>Let’s build an Int Stack</vt:lpstr>
      <vt:lpstr>Push/Pop impl.</vt:lpstr>
      <vt:lpstr>More next time…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230</cp:revision>
  <dcterms:created xsi:type="dcterms:W3CDTF">2014-09-04T12:46:47Z</dcterms:created>
  <dcterms:modified xsi:type="dcterms:W3CDTF">2015-02-03T20:29:19Z</dcterms:modified>
</cp:coreProperties>
</file>