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83" r:id="rId3"/>
    <p:sldId id="431" r:id="rId4"/>
    <p:sldId id="432" r:id="rId5"/>
    <p:sldId id="433" r:id="rId6"/>
    <p:sldId id="423" r:id="rId7"/>
    <p:sldId id="434" r:id="rId8"/>
    <p:sldId id="414" r:id="rId9"/>
    <p:sldId id="435" r:id="rId10"/>
    <p:sldId id="439" r:id="rId11"/>
    <p:sldId id="416" r:id="rId12"/>
    <p:sldId id="43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wb.edu/registration/policies/grading/grading-u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CSS 342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Data </a:t>
            </a:r>
            <a:r>
              <a:rPr lang="en-US" dirty="0"/>
              <a:t>Structures, Algorithms, and Discrete Mathematics I</a:t>
            </a:r>
          </a:p>
          <a:p>
            <a:r>
              <a:rPr lang="en-US" dirty="0" smtClean="0"/>
              <a:t>Lecture 9. 150204.</a:t>
            </a:r>
          </a:p>
          <a:p>
            <a:r>
              <a:rPr lang="en-US" dirty="0" smtClean="0"/>
              <a:t>CARRANO </a:t>
            </a:r>
            <a:r>
              <a:rPr lang="en-US" dirty="0" err="1" smtClean="0"/>
              <a:t>Chapt</a:t>
            </a:r>
            <a:r>
              <a:rPr lang="en-US" dirty="0" smtClean="0"/>
              <a:t>. 7,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26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Scientist of the week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16815" y="2384650"/>
            <a:ext cx="64553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Anonymous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12608" y="2854668"/>
            <a:ext cx="568989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Computer Scientist </a:t>
            </a:r>
            <a:r>
              <a:rPr lang="en-US" dirty="0" err="1"/>
              <a:t>H</a:t>
            </a:r>
            <a:r>
              <a:rPr lang="en-US" dirty="0" err="1" smtClean="0"/>
              <a:t>activists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Named 100 most influential people in the world (Time)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Generally attack through DDOS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Philosophy generally anarchic and swings between  entertaining pranks or political activism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Strong support Occupy Movement and Arab Spring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Controversial methods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526" y="2000904"/>
            <a:ext cx="3009900" cy="3009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6815" y="3955272"/>
            <a:ext cx="2111063" cy="2111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401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8731" y="1737360"/>
            <a:ext cx="909670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IntStack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::operator=(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IntStack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source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Node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*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*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*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insNode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 (this == &amp;source) return;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this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&gt;Clear();</a:t>
            </a:r>
          </a:p>
          <a:p>
            <a:pPr lvl="1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source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.head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== </a:t>
            </a:r>
            <a:r>
              <a:rPr lang="en-US" dirty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 return;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dNode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-&gt;value = (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source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.head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)-&gt;value;</a:t>
            </a:r>
          </a:p>
          <a:p>
            <a:pPr lvl="1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this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-&gt;head =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(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source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.head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)-&gt;next;</a:t>
            </a:r>
          </a:p>
          <a:p>
            <a:pPr lvl="1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!= </a:t>
            </a:r>
            <a:r>
              <a:rPr lang="en-US" dirty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2"/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2"/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-&gt;value =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-&gt;value;</a:t>
            </a:r>
          </a:p>
          <a:p>
            <a:pPr lvl="2"/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-&gt;next =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2"/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-&gt;next;</a:t>
            </a:r>
          </a:p>
          <a:p>
            <a:pPr lvl="2"/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-&gt;next;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 (=)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74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Review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910" y="1816384"/>
            <a:ext cx="5813779" cy="388530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00118" y="5863357"/>
            <a:ext cx="602767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www.uwb.edu/registration/policies/grading/grading-ug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922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  </a:t>
            </a:r>
            <a:r>
              <a:rPr lang="en-US" sz="2400" dirty="0" smtClean="0"/>
              <a:t>HW3 Questions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Finish Stack implementation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 Linked Lists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Quiz turn-back review</a:t>
            </a:r>
            <a:endParaRPr lang="en-US" sz="2400" dirty="0"/>
          </a:p>
          <a:p>
            <a:pPr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141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 linked list with head pointer</a:t>
            </a:r>
          </a:p>
        </p:txBody>
      </p:sp>
      <p:sp>
        <p:nvSpPr>
          <p:cNvPr id="19459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408238" y="5216525"/>
            <a:ext cx="7848600" cy="622300"/>
          </a:xfrm>
        </p:spPr>
        <p:txBody>
          <a:bodyPr/>
          <a:lstStyle/>
          <a:p>
            <a:r>
              <a:rPr lang="en-US" altLang="en-US" smtClean="0"/>
              <a:t>FIGURE 4-3 A head pointer to the first </a:t>
            </a:r>
            <a:br>
              <a:rPr lang="en-US" altLang="en-US" smtClean="0"/>
            </a:br>
            <a:r>
              <a:rPr lang="en-US" altLang="en-US" smtClean="0"/>
              <a:t>of several linked nodes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Structures and Problem Solving with C++: Walls and Mirrors, </a:t>
            </a:r>
            <a:r>
              <a:rPr lang="en-US" dirty="0" err="1"/>
              <a:t>Carrano</a:t>
            </a:r>
            <a:r>
              <a:rPr lang="en-US" dirty="0"/>
              <a:t> and Henry, ©  2013</a:t>
            </a:r>
          </a:p>
        </p:txBody>
      </p:sp>
      <p:pic>
        <p:nvPicPr>
          <p:cNvPr id="1946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688" y="2614614"/>
            <a:ext cx="7734300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743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build an </a:t>
            </a:r>
            <a:r>
              <a:rPr lang="en-US" dirty="0" err="1" smtClean="0"/>
              <a:t>Int</a:t>
            </a:r>
            <a:r>
              <a:rPr lang="en-US" dirty="0" smtClean="0"/>
              <a:t>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2863" y="1908796"/>
            <a:ext cx="10058400" cy="228483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  Use a linked list as a data structure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 </a:t>
            </a:r>
            <a:r>
              <a:rPr lang="en-US" b="1" dirty="0" smtClean="0"/>
              <a:t> Use the following “node” structure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err="1" smtClean="0"/>
              <a:t>struct</a:t>
            </a:r>
            <a:r>
              <a:rPr lang="en-US" sz="2000" b="1" dirty="0" smtClean="0"/>
              <a:t> Node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{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value;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/>
              <a:t> </a:t>
            </a:r>
            <a:r>
              <a:rPr lang="en-US" sz="2000" b="1" dirty="0" smtClean="0"/>
              <a:t>    Node *next;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smtClean="0"/>
              <a:t>};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66648" y="4240926"/>
            <a:ext cx="38907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B050"/>
                </a:solidFill>
              </a:rPr>
              <a:t>Implement Push/Pop</a:t>
            </a:r>
          </a:p>
          <a:p>
            <a:endParaRPr lang="en-US" sz="1600" b="1" dirty="0" smtClean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Overload the following operators: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&lt;&lt;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Assign = and Copy Constructor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+, +=</a:t>
            </a:r>
          </a:p>
        </p:txBody>
      </p:sp>
    </p:spTree>
    <p:extLst>
      <p:ext uri="{BB962C8B-B14F-4D97-AF65-F5344CB8AC3E}">
        <p14:creationId xmlns:p14="http://schemas.microsoft.com/office/powerpoint/2010/main" val="253908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9629" y="1761120"/>
            <a:ext cx="4251434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IntStack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::Push(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*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-&gt;value =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-&gt;next = head;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head =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insNode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554718" y="1899861"/>
            <a:ext cx="6096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bool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IntStack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::Pop(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if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(head == </a:t>
            </a:r>
            <a:r>
              <a:rPr lang="en-US" dirty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	return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false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else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{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2"/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*temp;</a:t>
            </a:r>
          </a:p>
          <a:p>
            <a:pPr lvl="2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temp = head;</a:t>
            </a:r>
          </a:p>
          <a:p>
            <a:pPr lvl="2"/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val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temp-&gt;value;</a:t>
            </a:r>
          </a:p>
          <a:p>
            <a:pPr lvl="2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head = head-&gt;next;</a:t>
            </a:r>
          </a:p>
          <a:p>
            <a:pPr lvl="2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delete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temp;</a:t>
            </a:r>
          </a:p>
          <a:p>
            <a:pPr lvl="2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true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	}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Push/Pop </a:t>
            </a:r>
            <a:r>
              <a:rPr lang="en-US" dirty="0" err="1" smtClean="0"/>
              <a:t>impl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89629" y="434644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IntStack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IntStack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head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= </a:t>
            </a:r>
            <a:r>
              <a:rPr lang="en-US" dirty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89629" y="5546772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IntStack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::~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IntStack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this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&gt;Clear();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70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97280" y="222618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IntStack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::~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IntStack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this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&gt;Clear();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3895022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void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IntStack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::Clear()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</a:t>
            </a:r>
            <a:r>
              <a:rPr lang="en-US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a;</a:t>
            </a:r>
          </a:p>
          <a:p>
            <a:r>
              <a:rPr lang="en-US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  while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(Pop(a));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 stack clean 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2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build an </a:t>
            </a:r>
            <a:r>
              <a:rPr lang="en-US" dirty="0" err="1" smtClean="0"/>
              <a:t>Int</a:t>
            </a:r>
            <a:r>
              <a:rPr lang="en-US" dirty="0" smtClean="0"/>
              <a:t>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2863" y="1908796"/>
            <a:ext cx="10058400" cy="228483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  </a:t>
            </a:r>
            <a:r>
              <a:rPr lang="en-US" dirty="0" smtClean="0"/>
              <a:t>Use a linked list as a data structure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Use the following “node” structure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 smtClean="0"/>
              <a:t>struct</a:t>
            </a:r>
            <a:r>
              <a:rPr lang="en-US" sz="2000" dirty="0" smtClean="0"/>
              <a:t> Node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{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value;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</a:t>
            </a:r>
            <a:r>
              <a:rPr lang="en-US" sz="2000" dirty="0" smtClean="0"/>
              <a:t>    Node *next;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};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24692" y="4193628"/>
            <a:ext cx="42633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Implement Push/Pop</a:t>
            </a:r>
            <a:endParaRPr lang="en-US" sz="1600" b="1" dirty="0" smtClean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B050"/>
                </a:solidFill>
              </a:rPr>
              <a:t>Overload the following operators: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B050"/>
                </a:solidFill>
              </a:rPr>
              <a:t>&lt;&lt;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Assign = and Copy Constructor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+, +=</a:t>
            </a:r>
          </a:p>
        </p:txBody>
      </p:sp>
    </p:spTree>
    <p:extLst>
      <p:ext uri="{BB962C8B-B14F-4D97-AF65-F5344CB8AC3E}">
        <p14:creationId xmlns:p14="http://schemas.microsoft.com/office/powerpoint/2010/main" val="302890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60335" y="2128345"/>
            <a:ext cx="882869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ostream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&amp; operator&lt;&lt;(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ostream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outStream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IntStack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&amp;</a:t>
            </a:r>
            <a:r>
              <a:rPr lang="en-US" dirty="0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stack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en-US" dirty="0">
                <a:solidFill>
                  <a:srgbClr val="2B91A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*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  <a:endParaRPr lang="en-US" dirty="0">
              <a:solidFill>
                <a:srgbClr val="000000"/>
              </a:solidFill>
              <a:highlight>
                <a:srgbClr val="FFFFFF"/>
              </a:highlight>
              <a:latin typeface="Consolas" panose="020B0609020204030204" pitchFamily="49" charset="0"/>
            </a:endParaRPr>
          </a:p>
          <a:p>
            <a:pPr lvl="1"/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stack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.head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1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while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!= </a:t>
            </a:r>
            <a:r>
              <a:rPr lang="en-US" dirty="0">
                <a:solidFill>
                  <a:srgbClr val="6F008A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NULL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)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{</a:t>
            </a:r>
          </a:p>
          <a:p>
            <a:pPr lvl="2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outStream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-&gt;value &lt;&lt;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endl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pPr lvl="2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= 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pNode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-&gt;next;</a:t>
            </a:r>
          </a:p>
          <a:p>
            <a:pPr lvl="1"/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</a:p>
          <a:p>
            <a:pPr lvl="1"/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80808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outStream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 Stack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73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build an </a:t>
            </a:r>
            <a:r>
              <a:rPr lang="en-US" dirty="0" err="1" smtClean="0"/>
              <a:t>Int</a:t>
            </a:r>
            <a:r>
              <a:rPr lang="en-US" dirty="0" smtClean="0"/>
              <a:t>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2863" y="1908796"/>
            <a:ext cx="10058400" cy="228483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 smtClean="0"/>
              <a:t>  </a:t>
            </a:r>
            <a:r>
              <a:rPr lang="en-US" dirty="0" smtClean="0"/>
              <a:t>Use a linked list as a data structure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 Use the following “node” structure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 smtClean="0"/>
              <a:t>struct</a:t>
            </a:r>
            <a:r>
              <a:rPr lang="en-US" sz="2000" dirty="0" smtClean="0"/>
              <a:t> Node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{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dirty="0" err="1" smtClean="0"/>
              <a:t>int</a:t>
            </a:r>
            <a:r>
              <a:rPr lang="en-US" sz="2000" dirty="0" smtClean="0"/>
              <a:t> value;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/>
              <a:t> </a:t>
            </a:r>
            <a:r>
              <a:rPr lang="en-US" sz="2000" dirty="0" smtClean="0"/>
              <a:t>    Node *next;</a:t>
            </a:r>
          </a:p>
          <a:p>
            <a:pPr marL="292608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/>
              <a:t>};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66649" y="4240926"/>
            <a:ext cx="334833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Implement Push/Pop</a:t>
            </a:r>
            <a:endParaRPr lang="en-US" sz="1600" b="1" dirty="0" smtClean="0">
              <a:solidFill>
                <a:srgbClr val="00B05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Overload the following operators: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&lt;&lt;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B050"/>
                </a:solidFill>
              </a:rPr>
              <a:t>Assign =</a:t>
            </a:r>
            <a:r>
              <a:rPr lang="en-US" sz="1600" dirty="0" smtClean="0"/>
              <a:t>, </a:t>
            </a:r>
            <a:r>
              <a:rPr lang="en-US" sz="1600" b="1" dirty="0" smtClean="0">
                <a:solidFill>
                  <a:srgbClr val="00B050"/>
                </a:solidFill>
              </a:rPr>
              <a:t>copy constructor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+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63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12872</TotalTime>
  <Words>430</Words>
  <Application>Microsoft Office PowerPoint</Application>
  <PresentationFormat>Widescreen</PresentationFormat>
  <Paragraphs>138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Consolas</vt:lpstr>
      <vt:lpstr>Retrospect</vt:lpstr>
      <vt:lpstr>CSS 342</vt:lpstr>
      <vt:lpstr>Agenda</vt:lpstr>
      <vt:lpstr>A linked list with head pointer</vt:lpstr>
      <vt:lpstr>Let’s build an Int Stack</vt:lpstr>
      <vt:lpstr>Push/Pop impl.</vt:lpstr>
      <vt:lpstr>Proper stack clean up</vt:lpstr>
      <vt:lpstr>Let’s build an Int Stack</vt:lpstr>
      <vt:lpstr>Print Stack</vt:lpstr>
      <vt:lpstr>Let’s build an Int Stack</vt:lpstr>
      <vt:lpstr>Computer Scientist of the week</vt:lpstr>
      <vt:lpstr>Assignment  (=)</vt:lpstr>
      <vt:lpstr>Quiz Review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CSS 342</dc:title>
  <dc:creator>Bob Dimpsey</dc:creator>
  <cp:lastModifiedBy>robert dimpsey</cp:lastModifiedBy>
  <cp:revision>236</cp:revision>
  <dcterms:created xsi:type="dcterms:W3CDTF">2014-09-04T12:46:47Z</dcterms:created>
  <dcterms:modified xsi:type="dcterms:W3CDTF">2015-02-09T17:27:54Z</dcterms:modified>
</cp:coreProperties>
</file>