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440" r:id="rId4"/>
    <p:sldId id="441" r:id="rId5"/>
    <p:sldId id="453" r:id="rId6"/>
    <p:sldId id="454" r:id="rId7"/>
    <p:sldId id="442" r:id="rId8"/>
    <p:sldId id="466" r:id="rId9"/>
    <p:sldId id="465" r:id="rId10"/>
    <p:sldId id="460" r:id="rId11"/>
    <p:sldId id="455" r:id="rId12"/>
    <p:sldId id="463" r:id="rId13"/>
    <p:sldId id="464" r:id="rId14"/>
    <p:sldId id="456" r:id="rId15"/>
    <p:sldId id="446" r:id="rId16"/>
    <p:sldId id="443" r:id="rId17"/>
    <p:sldId id="444" r:id="rId18"/>
    <p:sldId id="445" r:id="rId19"/>
    <p:sldId id="457" r:id="rId20"/>
    <p:sldId id="447" r:id="rId21"/>
    <p:sldId id="449" r:id="rId22"/>
    <p:sldId id="450" r:id="rId23"/>
    <p:sldId id="451" r:id="rId24"/>
    <p:sldId id="452" r:id="rId25"/>
    <p:sldId id="461" r:id="rId26"/>
    <p:sldId id="462" r:id="rId27"/>
    <p:sldId id="46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69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CSS342: Algorithm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A69D9-F3C9-4C11-8797-DD07F8504B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17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ing.com/videos/search?q=dennis+ritchie+&amp;FORM=HDRSC3#view=detail&amp;mid=DB6306C75D1B677FD6AADB6306C75D1B677FD6A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11. 2/18/2015</a:t>
            </a:r>
          </a:p>
          <a:p>
            <a:r>
              <a:rPr lang="en-US" smtClean="0"/>
              <a:t>CARRANO CHAPT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Complexity calculations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</a:t>
            </a:r>
            <a:r>
              <a:rPr lang="en-US" sz="2400" dirty="0" smtClean="0"/>
              <a:t>g(n) = </a:t>
            </a:r>
            <a:r>
              <a:rPr lang="en-US" altLang="ja-JP" sz="2400" dirty="0"/>
              <a:t>(5 * t * n</a:t>
            </a:r>
            <a:r>
              <a:rPr lang="en-US" altLang="ja-JP" sz="2400" baseline="30000" dirty="0"/>
              <a:t>2</a:t>
            </a:r>
            <a:r>
              <a:rPr lang="en-US" altLang="ja-JP" sz="2400" dirty="0"/>
              <a:t>) / 2 + (5 * t * n) /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Find k and n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such that k*n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&gt; f(n) for all n&gt;n</a:t>
            </a:r>
            <a:r>
              <a:rPr lang="en-US" sz="2400" baseline="-25000" dirty="0" smtClean="0"/>
              <a:t>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aseline="-25000" dirty="0"/>
              <a:t> </a:t>
            </a:r>
            <a:r>
              <a:rPr lang="en-US" sz="2400" dirty="0" smtClean="0"/>
              <a:t> k = 3t, n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=5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3tn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&gt; 2.5tn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+ 2.5tn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3 &gt; 2.5 + 2.5/n, n&gt;5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g(n) is 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57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474" y="509666"/>
            <a:ext cx="10167080" cy="106430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sz="3600" dirty="0" smtClean="0"/>
              <a:t>What is lower bound Big-O complexity of this snippet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6970" y="3267856"/>
            <a:ext cx="8473191" cy="29865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altLang="ja-JP" sz="2400" dirty="0"/>
          </a:p>
          <a:p>
            <a:pPr eaLnBrk="1" hangingPunct="1">
              <a:buFontTx/>
              <a:buNone/>
            </a:pPr>
            <a:r>
              <a:rPr lang="en-US" altLang="ja-JP" sz="2400" dirty="0"/>
              <a:t>g</a:t>
            </a:r>
            <a:r>
              <a:rPr lang="en-US" altLang="ja-JP" sz="2400" dirty="0" smtClean="0"/>
              <a:t>(n</a:t>
            </a:r>
            <a:r>
              <a:rPr lang="en-US" altLang="ja-JP" sz="2400" dirty="0"/>
              <a:t>): </a:t>
            </a:r>
            <a:r>
              <a:rPr lang="en-US" altLang="ja-JP" sz="2400" dirty="0" smtClean="0"/>
              <a:t> number of calls to </a:t>
            </a:r>
            <a:r>
              <a:rPr lang="en-US" altLang="ja-JP" sz="2400" dirty="0" err="1" smtClean="0"/>
              <a:t>Call.Task</a:t>
            </a:r>
            <a:r>
              <a:rPr lang="en-US" altLang="ja-JP" sz="2400" dirty="0" smtClean="0"/>
              <a:t>()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g</a:t>
            </a:r>
            <a:r>
              <a:rPr lang="en-US" altLang="ja-JP" sz="2400" dirty="0" smtClean="0"/>
              <a:t>(n) = log</a:t>
            </a:r>
            <a:r>
              <a:rPr lang="en-US" altLang="ja-JP" sz="2400" baseline="-25000" dirty="0" smtClean="0"/>
              <a:t>3</a:t>
            </a:r>
            <a:r>
              <a:rPr lang="en-US" altLang="ja-JP" sz="2400" dirty="0" smtClean="0"/>
              <a:t>n + 1</a:t>
            </a:r>
          </a:p>
          <a:p>
            <a:pPr eaLnBrk="1" hangingPunct="1">
              <a:buFontTx/>
              <a:buNone/>
            </a:pPr>
            <a:r>
              <a:rPr lang="en-US" altLang="ja-JP" sz="2400" dirty="0" smtClean="0"/>
              <a:t>Snippet is O(log</a:t>
            </a:r>
            <a:r>
              <a:rPr lang="en-US" altLang="ja-JP" sz="2400" baseline="-25000" dirty="0" smtClean="0"/>
              <a:t>3</a:t>
            </a:r>
            <a:r>
              <a:rPr lang="en-US" altLang="ja-JP" sz="2400" dirty="0" smtClean="0"/>
              <a:t>n)</a:t>
            </a:r>
            <a:endParaRPr lang="en-US" altLang="ja-JP" sz="2400" dirty="0"/>
          </a:p>
        </p:txBody>
      </p:sp>
      <p:sp>
        <p:nvSpPr>
          <p:cNvPr id="2" name="Rectangle 1"/>
          <p:cNvSpPr/>
          <p:nvPr/>
        </p:nvSpPr>
        <p:spPr>
          <a:xfrm>
            <a:off x="1349115" y="1918741"/>
            <a:ext cx="57562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n; 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(j &gt;= 1)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nn-NO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Call.Task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j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j /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5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474" y="509666"/>
            <a:ext cx="10167080" cy="106430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sz="3600" dirty="0" smtClean="0"/>
              <a:t>What is lower bound Big-O complexity of this algorithm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6970" y="3267856"/>
            <a:ext cx="8473191" cy="29865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altLang="ja-JP" sz="2400" dirty="0"/>
          </a:p>
          <a:p>
            <a:pPr eaLnBrk="1" hangingPunct="1">
              <a:buFontTx/>
              <a:buNone/>
            </a:pPr>
            <a:r>
              <a:rPr lang="en-US" altLang="ja-JP" sz="2400" dirty="0"/>
              <a:t>g</a:t>
            </a:r>
            <a:r>
              <a:rPr lang="en-US" altLang="ja-JP" sz="2400" dirty="0" smtClean="0"/>
              <a:t>(n</a:t>
            </a:r>
            <a:r>
              <a:rPr lang="en-US" altLang="ja-JP" sz="2400" dirty="0"/>
              <a:t>): </a:t>
            </a:r>
            <a:r>
              <a:rPr lang="en-US" altLang="ja-JP" sz="2400" dirty="0" smtClean="0"/>
              <a:t> number of calls to </a:t>
            </a:r>
            <a:r>
              <a:rPr lang="en-US" altLang="ja-JP" sz="2400" dirty="0" err="1" smtClean="0"/>
              <a:t>Call.Task</a:t>
            </a:r>
            <a:r>
              <a:rPr lang="en-US" altLang="ja-JP" sz="2400" dirty="0" smtClean="0"/>
              <a:t>()</a:t>
            </a:r>
            <a:endParaRPr lang="en-US" altLang="ja-JP" sz="2400" dirty="0"/>
          </a:p>
        </p:txBody>
      </p:sp>
      <p:sp>
        <p:nvSpPr>
          <p:cNvPr id="2" name="Rectangle 1"/>
          <p:cNvSpPr/>
          <p:nvPr/>
        </p:nvSpPr>
        <p:spPr>
          <a:xfrm>
            <a:off x="1349115" y="1918741"/>
            <a:ext cx="575622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n; 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(j &gt;= 1)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nn-NO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for</a:t>
            </a:r>
            <a:r>
              <a:rPr lang="nn-NO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 = 1; i &lt;= j; i++)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Call.Task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j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j /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12633" y="1937084"/>
            <a:ext cx="645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Dennis Ritchie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2197" y="2598473"/>
            <a:ext cx="62628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Inventor of Unix with Ken Thompson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Kernel, Shell, Utilities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Goals:  simple, communal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Inventor of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Turing award in 1983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http://www.bing.com/videos/search?q=dennis+ritchie+&amp;</a:t>
            </a:r>
            <a:r>
              <a:rPr lang="en-US" dirty="0" smtClean="0">
                <a:hlinkClick r:id="rId2"/>
              </a:rPr>
              <a:t>FORM=HDRSC3#view=detail&amp;mid=DB6306C75D1B677FD6AADB6306C75D1B677FD6AA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007" y="2498161"/>
            <a:ext cx="4686299" cy="3360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165" y="1937083"/>
            <a:ext cx="2909736" cy="360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554636" y="2263515"/>
            <a:ext cx="7696200" cy="3867464"/>
          </a:xfrm>
        </p:spPr>
        <p:txBody>
          <a:bodyPr>
            <a:normAutofit/>
          </a:bodyPr>
          <a:lstStyle/>
          <a:p>
            <a:pPr marL="0" defTabSz="457200">
              <a:buFontTx/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g(n) = n + (n/2) + (n/4) + (n/8) + …. + (n/2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z</a:t>
            </a:r>
            <a:r>
              <a:rPr lang="en-US" altLang="ja-JP" sz="1800" dirty="0" smtClean="0">
                <a:solidFill>
                  <a:schemeClr val="tx1"/>
                </a:solidFill>
              </a:rPr>
              <a:t>) where z = log</a:t>
            </a:r>
            <a:r>
              <a:rPr lang="en-US" altLang="ja-JP" sz="1800" baseline="-25000" dirty="0" smtClean="0">
                <a:solidFill>
                  <a:schemeClr val="tx1"/>
                </a:solidFill>
              </a:rPr>
              <a:t>2</a:t>
            </a:r>
            <a:r>
              <a:rPr lang="en-US" altLang="ja-JP" sz="1800" dirty="0" smtClean="0">
                <a:solidFill>
                  <a:schemeClr val="tx1"/>
                </a:solidFill>
              </a:rPr>
              <a:t>n </a:t>
            </a:r>
          </a:p>
          <a:p>
            <a:pPr marL="0" defTabSz="457200">
              <a:buFontTx/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Geometric </a:t>
            </a:r>
            <a:r>
              <a:rPr lang="en-US" altLang="ja-JP" sz="1800" dirty="0">
                <a:solidFill>
                  <a:schemeClr val="tx1"/>
                </a:solidFill>
              </a:rPr>
              <a:t>Sum:</a:t>
            </a:r>
          </a:p>
          <a:p>
            <a:pPr marL="0" defTabSz="457200"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</a:rPr>
              <a:t>	</a:t>
            </a:r>
            <a:r>
              <a:rPr lang="en-US" altLang="ja-JP" sz="1800" dirty="0" smtClean="0">
                <a:solidFill>
                  <a:schemeClr val="tx1"/>
                </a:solidFill>
              </a:rPr>
              <a:t>a </a:t>
            </a:r>
            <a:r>
              <a:rPr lang="en-US" altLang="ja-JP" sz="1800" dirty="0">
                <a:solidFill>
                  <a:schemeClr val="tx1"/>
                </a:solidFill>
              </a:rPr>
              <a:t>+ 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ar</a:t>
            </a:r>
            <a:r>
              <a:rPr lang="en-US" altLang="ja-JP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+ </a:t>
            </a:r>
            <a:r>
              <a:rPr lang="en-US" altLang="ja-JP" sz="1800" dirty="0" smtClean="0">
                <a:solidFill>
                  <a:schemeClr val="tx1"/>
                </a:solidFill>
              </a:rPr>
              <a:t>ar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+ …. + 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ar</a:t>
            </a:r>
            <a:r>
              <a:rPr lang="en-US" altLang="ja-JP" sz="1800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 =  a(r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n+1</a:t>
            </a:r>
            <a:r>
              <a:rPr lang="en-US" altLang="ja-JP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– 1)/(r – 1), where r != </a:t>
            </a:r>
            <a:r>
              <a:rPr lang="en-US" altLang="ja-JP" sz="1800" dirty="0" smtClean="0">
                <a:solidFill>
                  <a:schemeClr val="tx1"/>
                </a:solidFill>
              </a:rPr>
              <a:t>1.  </a:t>
            </a:r>
          </a:p>
          <a:p>
            <a:pPr marL="0" defTabSz="457200">
              <a:buFontTx/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g(n)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= </a:t>
            </a:r>
            <a:r>
              <a:rPr lang="en-US" altLang="ja-JP" sz="1800" dirty="0">
                <a:solidFill>
                  <a:schemeClr val="tx1"/>
                </a:solidFill>
              </a:rPr>
              <a:t>n + n/2 + n/4 + … + </a:t>
            </a:r>
            <a:r>
              <a:rPr lang="en-US" altLang="ja-JP" sz="1800" dirty="0" smtClean="0">
                <a:solidFill>
                  <a:schemeClr val="tx1"/>
                </a:solidFill>
              </a:rPr>
              <a:t>n/2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z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marL="0" defTabSz="457200"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</a:rPr>
              <a:t>	</a:t>
            </a:r>
            <a:r>
              <a:rPr lang="en-US" altLang="ja-JP" sz="1800" dirty="0" smtClean="0">
                <a:solidFill>
                  <a:schemeClr val="tx1"/>
                </a:solidFill>
              </a:rPr>
              <a:t>= </a:t>
            </a:r>
            <a:r>
              <a:rPr lang="en-US" altLang="ja-JP" sz="1800" dirty="0">
                <a:solidFill>
                  <a:schemeClr val="tx1"/>
                </a:solidFill>
              </a:rPr>
              <a:t>n + n*(1/2) + n*(</a:t>
            </a:r>
            <a:r>
              <a:rPr lang="en-US" altLang="ja-JP" sz="1800" dirty="0" smtClean="0">
                <a:solidFill>
                  <a:schemeClr val="tx1"/>
                </a:solidFill>
              </a:rPr>
              <a:t>1/2)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+ … + n * (</a:t>
            </a:r>
            <a:r>
              <a:rPr lang="en-US" altLang="ja-JP" sz="1800" dirty="0" smtClean="0">
                <a:solidFill>
                  <a:schemeClr val="tx1"/>
                </a:solidFill>
              </a:rPr>
              <a:t>1/2)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z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marL="0" defTabSz="457200"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</a:rPr>
              <a:t>	</a:t>
            </a:r>
            <a:r>
              <a:rPr lang="en-US" altLang="ja-JP" sz="1800" dirty="0" smtClean="0">
                <a:solidFill>
                  <a:schemeClr val="tx1"/>
                </a:solidFill>
              </a:rPr>
              <a:t>= </a:t>
            </a:r>
            <a:r>
              <a:rPr lang="en-US" altLang="ja-JP" sz="1800" dirty="0">
                <a:solidFill>
                  <a:schemeClr val="tx1"/>
                </a:solidFill>
              </a:rPr>
              <a:t>n</a:t>
            </a:r>
            <a:r>
              <a:rPr lang="en-US" altLang="ja-JP" sz="1800" dirty="0" smtClean="0">
                <a:solidFill>
                  <a:schemeClr val="tx1"/>
                </a:solidFill>
              </a:rPr>
              <a:t>( (1/2) 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z-1 </a:t>
            </a:r>
            <a:r>
              <a:rPr lang="en-US" altLang="ja-JP" sz="1800" dirty="0" smtClean="0">
                <a:solidFill>
                  <a:schemeClr val="tx1"/>
                </a:solidFill>
              </a:rPr>
              <a:t>-1</a:t>
            </a:r>
            <a:r>
              <a:rPr lang="en-US" altLang="ja-JP" sz="1800" dirty="0">
                <a:solidFill>
                  <a:schemeClr val="tx1"/>
                </a:solidFill>
              </a:rPr>
              <a:t>)/(1/2 – 1) = n( (1/2) 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z-1</a:t>
            </a:r>
            <a:r>
              <a:rPr lang="en-US" altLang="ja-JP" sz="1800" dirty="0" smtClean="0">
                <a:solidFill>
                  <a:schemeClr val="tx1"/>
                </a:solidFill>
              </a:rPr>
              <a:t>-1)/(-1/2) </a:t>
            </a:r>
          </a:p>
          <a:p>
            <a:pPr marL="0" defTabSz="457200"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</a:rPr>
              <a:t>	</a:t>
            </a:r>
            <a:r>
              <a:rPr lang="en-US" altLang="ja-JP" sz="1800" dirty="0" smtClean="0">
                <a:solidFill>
                  <a:schemeClr val="tx1"/>
                </a:solidFill>
              </a:rPr>
              <a:t>= 2n(1-1/2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z-1</a:t>
            </a:r>
            <a:r>
              <a:rPr lang="en-US" altLang="ja-JP" sz="1800" dirty="0" smtClean="0">
                <a:solidFill>
                  <a:schemeClr val="tx1"/>
                </a:solidFill>
              </a:rPr>
              <a:t>) = n(2 – 1/2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z</a:t>
            </a:r>
            <a:r>
              <a:rPr lang="en-US" altLang="ja-JP" sz="1800" dirty="0" smtClean="0">
                <a:solidFill>
                  <a:schemeClr val="tx1"/>
                </a:solidFill>
              </a:rPr>
              <a:t>) = n(2 – 1/n) = 2n - 1</a:t>
            </a:r>
          </a:p>
          <a:p>
            <a:pPr marL="0" defTabSz="457200">
              <a:buFontTx/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let k = 2, n</a:t>
            </a:r>
            <a:r>
              <a:rPr lang="en-US" altLang="ja-JP" sz="1800" baseline="-25000" dirty="0" smtClean="0">
                <a:solidFill>
                  <a:schemeClr val="tx1"/>
                </a:solidFill>
              </a:rPr>
              <a:t>0</a:t>
            </a:r>
            <a:r>
              <a:rPr lang="en-US" altLang="ja-JP" sz="1800" dirty="0" smtClean="0">
                <a:solidFill>
                  <a:schemeClr val="tx1"/>
                </a:solidFill>
              </a:rPr>
              <a:t> = 1</a:t>
            </a:r>
          </a:p>
          <a:p>
            <a:pPr marL="0" defTabSz="457200">
              <a:buFontTx/>
              <a:buNone/>
            </a:pPr>
            <a:r>
              <a:rPr lang="en-US" altLang="ja-JP" sz="1800" dirty="0" smtClean="0">
                <a:solidFill>
                  <a:schemeClr val="tx1"/>
                </a:solidFill>
              </a:rPr>
              <a:t>g(n) is O( </a:t>
            </a:r>
            <a:r>
              <a:rPr lang="en-US" altLang="ja-JP" sz="1800" i="1" dirty="0">
                <a:solidFill>
                  <a:schemeClr val="tx1"/>
                </a:solidFill>
              </a:rPr>
              <a:t>n</a:t>
            </a:r>
            <a:r>
              <a:rPr lang="en-US" altLang="ja-JP" sz="1800" dirty="0" smtClean="0">
                <a:solidFill>
                  <a:schemeClr val="tx1"/>
                </a:solidFill>
              </a:rPr>
              <a:t> )</a:t>
            </a:r>
          </a:p>
          <a:p>
            <a:pPr marL="0" defTabSz="457200">
              <a:buFontTx/>
              <a:buNone/>
            </a:pP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4636" y="824459"/>
            <a:ext cx="8919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In the 1</a:t>
            </a:r>
            <a:r>
              <a:rPr lang="en-US" altLang="ja-JP" baseline="30000" dirty="0"/>
              <a:t>st</a:t>
            </a:r>
            <a:r>
              <a:rPr lang="en-US" altLang="ja-JP" dirty="0"/>
              <a:t>  while-loop, j = n. </a:t>
            </a:r>
            <a:r>
              <a:rPr lang="en-US" altLang="ja-JP" dirty="0" smtClean="0"/>
              <a:t>		for-loop executes </a:t>
            </a:r>
            <a:r>
              <a:rPr lang="en-US" altLang="ja-JP" dirty="0" err="1" smtClean="0"/>
              <a:t>Call.Task</a:t>
            </a:r>
            <a:r>
              <a:rPr lang="en-US" altLang="ja-JP" dirty="0" smtClean="0"/>
              <a:t>() </a:t>
            </a:r>
            <a:r>
              <a:rPr lang="en-US" altLang="ja-JP" dirty="0"/>
              <a:t>n times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dirty="0"/>
              <a:t>In the 2</a:t>
            </a:r>
            <a:r>
              <a:rPr lang="en-US" altLang="ja-JP" baseline="30000" dirty="0"/>
              <a:t>nd</a:t>
            </a:r>
            <a:r>
              <a:rPr lang="en-US" altLang="ja-JP" dirty="0"/>
              <a:t> while-loop, j &lt;= n/2,			n/2 times</a:t>
            </a:r>
          </a:p>
          <a:p>
            <a:r>
              <a:rPr lang="en-US" altLang="ja-JP" dirty="0"/>
              <a:t>In the 3</a:t>
            </a:r>
            <a:r>
              <a:rPr lang="en-US" altLang="ja-JP" baseline="30000" dirty="0"/>
              <a:t>rd</a:t>
            </a:r>
            <a:r>
              <a:rPr lang="en-US" altLang="ja-JP" dirty="0"/>
              <a:t> while-loop, j &lt;= n/4,			n/4 times</a:t>
            </a:r>
          </a:p>
          <a:p>
            <a:r>
              <a:rPr lang="en-US" altLang="ja-JP" dirty="0"/>
              <a:t>In the </a:t>
            </a:r>
            <a:r>
              <a:rPr lang="en-US" altLang="ja-JP" dirty="0" err="1" smtClean="0"/>
              <a:t>z</a:t>
            </a:r>
            <a:r>
              <a:rPr lang="en-US" altLang="ja-JP" baseline="30000" dirty="0" err="1" smtClean="0"/>
              <a:t>th</a:t>
            </a:r>
            <a:r>
              <a:rPr lang="en-US" altLang="ja-JP" dirty="0" smtClean="0"/>
              <a:t>  </a:t>
            </a:r>
            <a:r>
              <a:rPr lang="en-US" altLang="ja-JP" dirty="0"/>
              <a:t>while-loop, j &lt;= </a:t>
            </a:r>
            <a:r>
              <a:rPr lang="en-US" altLang="ja-JP" dirty="0" smtClean="0"/>
              <a:t>n/2</a:t>
            </a:r>
            <a:r>
              <a:rPr lang="en-US" altLang="ja-JP" baseline="30000" dirty="0" smtClean="0"/>
              <a:t>z</a:t>
            </a:r>
            <a:r>
              <a:rPr lang="en-US" altLang="ja-JP" dirty="0"/>
              <a:t>			</a:t>
            </a:r>
            <a:r>
              <a:rPr lang="en-US" altLang="ja-JP" dirty="0" smtClean="0"/>
              <a:t>n/2</a:t>
            </a:r>
            <a:r>
              <a:rPr lang="en-US" altLang="ja-JP" baseline="30000" dirty="0" smtClean="0"/>
              <a:t>z</a:t>
            </a:r>
            <a:r>
              <a:rPr lang="en-US" altLang="ja-JP" dirty="0" smtClean="0"/>
              <a:t> times = 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251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 altLang="ja-JP"/>
              <a:t>CSS342: Algorithm Analysis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D3AEBC9-3FA9-4EBA-8EAD-19987CA427B4}" type="slidenum">
              <a:rPr lang="en-US" altLang="ja-JP" sz="1400"/>
              <a:pPr eaLnBrk="1" hangingPunct="1"/>
              <a:t>15</a:t>
            </a:fld>
            <a:endParaRPr lang="en-US" altLang="ja-JP" sz="140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" y="228600"/>
            <a:ext cx="10912839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75000"/>
              </a:lnSpc>
              <a:defRPr/>
            </a:pPr>
            <a:r>
              <a:rPr lang="en-US" altLang="ja-JP" dirty="0" smtClean="0">
                <a:ea typeface="+mj-ea"/>
              </a:rPr>
              <a:t>Intuitive interpretation of growth-rate functions</a:t>
            </a:r>
          </a:p>
        </p:txBody>
      </p:sp>
      <p:sp>
        <p:nvSpPr>
          <p:cNvPr id="11411" name="Rectangle 147"/>
          <p:cNvSpPr>
            <a:spLocks noChangeArrowheads="1"/>
          </p:cNvSpPr>
          <p:nvPr/>
        </p:nvSpPr>
        <p:spPr bwMode="auto">
          <a:xfrm>
            <a:off x="5464176" y="5622558"/>
            <a:ext cx="5127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Increase too rapidly to be practical</a:t>
            </a:r>
          </a:p>
        </p:txBody>
      </p:sp>
      <p:sp>
        <p:nvSpPr>
          <p:cNvPr id="11410" name="Rectangle 146"/>
          <p:cNvSpPr>
            <a:spLocks noChangeArrowheads="1"/>
          </p:cNvSpPr>
          <p:nvPr/>
        </p:nvSpPr>
        <p:spPr bwMode="auto">
          <a:xfrm>
            <a:off x="3411539" y="5622558"/>
            <a:ext cx="20526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Exponential</a:t>
            </a:r>
          </a:p>
        </p:txBody>
      </p:sp>
      <p:sp>
        <p:nvSpPr>
          <p:cNvPr id="11409" name="Rectangle 145"/>
          <p:cNvSpPr>
            <a:spLocks noChangeArrowheads="1"/>
          </p:cNvSpPr>
          <p:nvPr/>
        </p:nvSpPr>
        <p:spPr bwMode="auto">
          <a:xfrm>
            <a:off x="1676400" y="5622558"/>
            <a:ext cx="17351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O(2</a:t>
            </a:r>
            <a:r>
              <a:rPr lang="en-US" altLang="ja-JP" baseline="30000" dirty="0">
                <a:latin typeface="Times New Roman" charset="0"/>
                <a:ea typeface="ＭＳ Ｐゴシック" charset="0"/>
              </a:rPr>
              <a:t>n</a:t>
            </a:r>
            <a:r>
              <a:rPr lang="en-US" altLang="ja-JP" dirty="0">
                <a:latin typeface="Times New Roman" charset="0"/>
                <a:ea typeface="ＭＳ Ｐゴシック" charset="0"/>
              </a:rPr>
              <a:t>)</a:t>
            </a:r>
          </a:p>
        </p:txBody>
      </p:sp>
      <p:sp>
        <p:nvSpPr>
          <p:cNvPr id="11408" name="Rectangle 144"/>
          <p:cNvSpPr>
            <a:spLocks noChangeArrowheads="1"/>
          </p:cNvSpPr>
          <p:nvPr/>
        </p:nvSpPr>
        <p:spPr bwMode="auto">
          <a:xfrm>
            <a:off x="5464176" y="5089158"/>
            <a:ext cx="51276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Ex. Three nested loops</a:t>
            </a:r>
          </a:p>
        </p:txBody>
      </p:sp>
      <p:sp>
        <p:nvSpPr>
          <p:cNvPr id="11407" name="Rectangle 143"/>
          <p:cNvSpPr>
            <a:spLocks noChangeArrowheads="1"/>
          </p:cNvSpPr>
          <p:nvPr/>
        </p:nvSpPr>
        <p:spPr bwMode="auto">
          <a:xfrm>
            <a:off x="3411539" y="5089158"/>
            <a:ext cx="20526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Cubic</a:t>
            </a:r>
          </a:p>
        </p:txBody>
      </p:sp>
      <p:sp>
        <p:nvSpPr>
          <p:cNvPr id="11406" name="Rectangle 142"/>
          <p:cNvSpPr>
            <a:spLocks noChangeArrowheads="1"/>
          </p:cNvSpPr>
          <p:nvPr/>
        </p:nvSpPr>
        <p:spPr bwMode="auto">
          <a:xfrm>
            <a:off x="1676400" y="5089158"/>
            <a:ext cx="17351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O(n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3</a:t>
            </a:r>
            <a:r>
              <a:rPr lang="en-US" altLang="ja-JP">
                <a:latin typeface="Times New Roman" charset="0"/>
                <a:ea typeface="ＭＳ Ｐゴシック" charset="0"/>
              </a:rPr>
              <a:t>)</a:t>
            </a:r>
          </a:p>
        </p:txBody>
      </p:sp>
      <p:sp>
        <p:nvSpPr>
          <p:cNvPr id="11405" name="Rectangle 141"/>
          <p:cNvSpPr>
            <a:spLocks noChangeArrowheads="1"/>
          </p:cNvSpPr>
          <p:nvPr/>
        </p:nvSpPr>
        <p:spPr bwMode="auto">
          <a:xfrm>
            <a:off x="5464176" y="4509722"/>
            <a:ext cx="5127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Ex. Two nested </a:t>
            </a:r>
            <a:r>
              <a:rPr lang="en-US" altLang="ja-JP" dirty="0" smtClean="0">
                <a:latin typeface="Times New Roman" charset="0"/>
                <a:ea typeface="ＭＳ Ｐゴシック" charset="0"/>
              </a:rPr>
              <a:t>loops; bubble sort</a:t>
            </a:r>
            <a:endParaRPr lang="en-US" altLang="ja-JP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404" name="Rectangle 140"/>
          <p:cNvSpPr>
            <a:spLocks noChangeArrowheads="1"/>
          </p:cNvSpPr>
          <p:nvPr/>
        </p:nvSpPr>
        <p:spPr bwMode="auto">
          <a:xfrm>
            <a:off x="3411539" y="4509722"/>
            <a:ext cx="2052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Quadratic</a:t>
            </a:r>
          </a:p>
        </p:txBody>
      </p:sp>
      <p:sp>
        <p:nvSpPr>
          <p:cNvPr id="11403" name="Rectangle 139"/>
          <p:cNvSpPr>
            <a:spLocks noChangeArrowheads="1"/>
          </p:cNvSpPr>
          <p:nvPr/>
        </p:nvSpPr>
        <p:spPr bwMode="auto">
          <a:xfrm>
            <a:off x="1676400" y="4509722"/>
            <a:ext cx="1735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O(n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2</a:t>
            </a:r>
            <a:r>
              <a:rPr lang="en-US" altLang="ja-JP">
                <a:latin typeface="Times New Roman" charset="0"/>
                <a:ea typeface="ＭＳ Ｐゴシック" charset="0"/>
              </a:rPr>
              <a:t>)</a:t>
            </a:r>
          </a:p>
        </p:txBody>
      </p:sp>
      <p:sp>
        <p:nvSpPr>
          <p:cNvPr id="11402" name="Rectangle 138"/>
          <p:cNvSpPr>
            <a:spLocks noChangeArrowheads="1"/>
          </p:cNvSpPr>
          <p:nvPr/>
        </p:nvSpPr>
        <p:spPr bwMode="auto">
          <a:xfrm>
            <a:off x="5464176" y="3565159"/>
            <a:ext cx="512762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Increase more rapidly than a liner algorithm. Ex. Merge sort</a:t>
            </a:r>
          </a:p>
        </p:txBody>
      </p:sp>
      <p:sp>
        <p:nvSpPr>
          <p:cNvPr id="11401" name="Rectangle 137"/>
          <p:cNvSpPr>
            <a:spLocks noChangeArrowheads="1"/>
          </p:cNvSpPr>
          <p:nvPr/>
        </p:nvSpPr>
        <p:spPr bwMode="auto">
          <a:xfrm>
            <a:off x="3411539" y="3565159"/>
            <a:ext cx="205263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00" name="Rectangle 136"/>
          <p:cNvSpPr>
            <a:spLocks noChangeArrowheads="1"/>
          </p:cNvSpPr>
          <p:nvPr/>
        </p:nvSpPr>
        <p:spPr bwMode="auto">
          <a:xfrm>
            <a:off x="1676400" y="3565159"/>
            <a:ext cx="173513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O(nlog</a:t>
            </a:r>
            <a:r>
              <a:rPr lang="en-US" altLang="ja-JP" baseline="-25000">
                <a:latin typeface="Times New Roman" charset="0"/>
                <a:ea typeface="ＭＳ Ｐゴシック" charset="0"/>
              </a:rPr>
              <a:t>2</a:t>
            </a:r>
            <a:r>
              <a:rPr lang="en-US" altLang="ja-JP">
                <a:latin typeface="Times New Roman" charset="0"/>
                <a:ea typeface="ＭＳ Ｐゴシック" charset="0"/>
              </a:rPr>
              <a:t>n)</a:t>
            </a:r>
          </a:p>
        </p:txBody>
      </p:sp>
      <p:sp>
        <p:nvSpPr>
          <p:cNvPr id="11399" name="Rectangle 135"/>
          <p:cNvSpPr>
            <a:spLocks noChangeArrowheads="1"/>
          </p:cNvSpPr>
          <p:nvPr/>
        </p:nvSpPr>
        <p:spPr bwMode="auto">
          <a:xfrm>
            <a:off x="5464176" y="2955558"/>
            <a:ext cx="5127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Increase directly with </a:t>
            </a:r>
            <a:r>
              <a:rPr lang="en-US" altLang="ja-JP" dirty="0" smtClean="0">
                <a:latin typeface="Times New Roman" charset="0"/>
                <a:ea typeface="ＭＳ Ｐゴシック" charset="0"/>
              </a:rPr>
              <a:t>size.  Searching an unsorted list or malformed tree.</a:t>
            </a:r>
            <a:endParaRPr lang="en-US" altLang="ja-JP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398" name="Rectangle 134"/>
          <p:cNvSpPr>
            <a:spLocks noChangeArrowheads="1"/>
          </p:cNvSpPr>
          <p:nvPr/>
        </p:nvSpPr>
        <p:spPr bwMode="auto">
          <a:xfrm>
            <a:off x="3411539" y="2955558"/>
            <a:ext cx="20526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Linear</a:t>
            </a:r>
          </a:p>
        </p:txBody>
      </p:sp>
      <p:sp>
        <p:nvSpPr>
          <p:cNvPr id="11397" name="Rectangle 133"/>
          <p:cNvSpPr>
            <a:spLocks noChangeArrowheads="1"/>
          </p:cNvSpPr>
          <p:nvPr/>
        </p:nvSpPr>
        <p:spPr bwMode="auto">
          <a:xfrm>
            <a:off x="1676400" y="2955558"/>
            <a:ext cx="17351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O(n)</a:t>
            </a:r>
          </a:p>
        </p:txBody>
      </p:sp>
      <p:sp>
        <p:nvSpPr>
          <p:cNvPr id="11396" name="Rectangle 132"/>
          <p:cNvSpPr>
            <a:spLocks noChangeArrowheads="1"/>
          </p:cNvSpPr>
          <p:nvPr/>
        </p:nvSpPr>
        <p:spPr bwMode="auto">
          <a:xfrm>
            <a:off x="5464176" y="1964958"/>
            <a:ext cx="51276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Increase slowly as size increases. Ex. Binary search</a:t>
            </a:r>
          </a:p>
        </p:txBody>
      </p:sp>
      <p:sp>
        <p:nvSpPr>
          <p:cNvPr id="11395" name="Rectangle 131"/>
          <p:cNvSpPr>
            <a:spLocks noChangeArrowheads="1"/>
          </p:cNvSpPr>
          <p:nvPr/>
        </p:nvSpPr>
        <p:spPr bwMode="auto">
          <a:xfrm>
            <a:off x="3411539" y="1964958"/>
            <a:ext cx="20526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Logarithmic</a:t>
            </a:r>
          </a:p>
        </p:txBody>
      </p:sp>
      <p:sp>
        <p:nvSpPr>
          <p:cNvPr id="11394" name="Rectangle 130"/>
          <p:cNvSpPr>
            <a:spLocks noChangeArrowheads="1"/>
          </p:cNvSpPr>
          <p:nvPr/>
        </p:nvSpPr>
        <p:spPr bwMode="auto">
          <a:xfrm>
            <a:off x="1676400" y="1964958"/>
            <a:ext cx="173513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O(log</a:t>
            </a:r>
            <a:r>
              <a:rPr lang="en-US" altLang="ja-JP" baseline="-25000">
                <a:latin typeface="Times New Roman" charset="0"/>
                <a:ea typeface="ＭＳ Ｐゴシック" charset="0"/>
              </a:rPr>
              <a:t>2</a:t>
            </a:r>
            <a:r>
              <a:rPr lang="en-US" altLang="ja-JP">
                <a:latin typeface="Times New Roman" charset="0"/>
                <a:ea typeface="ＭＳ Ｐゴシック" charset="0"/>
              </a:rPr>
              <a:t>n)</a:t>
            </a:r>
          </a:p>
        </p:txBody>
      </p:sp>
      <p:sp>
        <p:nvSpPr>
          <p:cNvPr id="11393" name="Rectangle 129"/>
          <p:cNvSpPr>
            <a:spLocks noChangeArrowheads="1"/>
          </p:cNvSpPr>
          <p:nvPr/>
        </p:nvSpPr>
        <p:spPr bwMode="auto">
          <a:xfrm>
            <a:off x="5464176" y="1355358"/>
            <a:ext cx="5127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Independent of problem size</a:t>
            </a:r>
          </a:p>
        </p:txBody>
      </p:sp>
      <p:sp>
        <p:nvSpPr>
          <p:cNvPr id="11392" name="Rectangle 128"/>
          <p:cNvSpPr>
            <a:spLocks noChangeArrowheads="1"/>
          </p:cNvSpPr>
          <p:nvPr/>
        </p:nvSpPr>
        <p:spPr bwMode="auto">
          <a:xfrm>
            <a:off x="3411539" y="1355358"/>
            <a:ext cx="20526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Constant</a:t>
            </a:r>
          </a:p>
        </p:txBody>
      </p:sp>
      <p:sp>
        <p:nvSpPr>
          <p:cNvPr id="11391" name="Rectangle 127"/>
          <p:cNvSpPr>
            <a:spLocks noChangeArrowheads="1"/>
          </p:cNvSpPr>
          <p:nvPr/>
        </p:nvSpPr>
        <p:spPr bwMode="auto">
          <a:xfrm>
            <a:off x="1676400" y="1355358"/>
            <a:ext cx="17351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O(1)</a:t>
            </a:r>
          </a:p>
        </p:txBody>
      </p:sp>
      <p:sp>
        <p:nvSpPr>
          <p:cNvPr id="11412" name="Line 148"/>
          <p:cNvSpPr>
            <a:spLocks noChangeShapeType="1"/>
          </p:cNvSpPr>
          <p:nvPr/>
        </p:nvSpPr>
        <p:spPr bwMode="auto">
          <a:xfrm>
            <a:off x="1676400" y="1355357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3" name="Line 149"/>
          <p:cNvSpPr>
            <a:spLocks noChangeShapeType="1"/>
          </p:cNvSpPr>
          <p:nvPr/>
        </p:nvSpPr>
        <p:spPr bwMode="auto">
          <a:xfrm>
            <a:off x="1676400" y="1964958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4" name="Line 150"/>
          <p:cNvSpPr>
            <a:spLocks noChangeShapeType="1"/>
          </p:cNvSpPr>
          <p:nvPr/>
        </p:nvSpPr>
        <p:spPr bwMode="auto">
          <a:xfrm>
            <a:off x="1676400" y="2955558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5" name="Line 151"/>
          <p:cNvSpPr>
            <a:spLocks noChangeShapeType="1"/>
          </p:cNvSpPr>
          <p:nvPr/>
        </p:nvSpPr>
        <p:spPr bwMode="auto">
          <a:xfrm>
            <a:off x="1676400" y="3565158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6" name="Line 152"/>
          <p:cNvSpPr>
            <a:spLocks noChangeShapeType="1"/>
          </p:cNvSpPr>
          <p:nvPr/>
        </p:nvSpPr>
        <p:spPr bwMode="auto">
          <a:xfrm>
            <a:off x="1676400" y="4509721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7" name="Line 153"/>
          <p:cNvSpPr>
            <a:spLocks noChangeShapeType="1"/>
          </p:cNvSpPr>
          <p:nvPr/>
        </p:nvSpPr>
        <p:spPr bwMode="auto">
          <a:xfrm>
            <a:off x="1676400" y="5089158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8" name="Line 154"/>
          <p:cNvSpPr>
            <a:spLocks noChangeShapeType="1"/>
          </p:cNvSpPr>
          <p:nvPr/>
        </p:nvSpPr>
        <p:spPr bwMode="auto">
          <a:xfrm>
            <a:off x="1676400" y="5503883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19" name="Line 155"/>
          <p:cNvSpPr>
            <a:spLocks noChangeShapeType="1"/>
          </p:cNvSpPr>
          <p:nvPr/>
        </p:nvSpPr>
        <p:spPr bwMode="auto">
          <a:xfrm>
            <a:off x="1676400" y="6232158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20" name="Line 156"/>
          <p:cNvSpPr>
            <a:spLocks noChangeShapeType="1"/>
          </p:cNvSpPr>
          <p:nvPr/>
        </p:nvSpPr>
        <p:spPr bwMode="auto">
          <a:xfrm>
            <a:off x="1676399" y="1355357"/>
            <a:ext cx="1" cy="4876801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21" name="Line 157"/>
          <p:cNvSpPr>
            <a:spLocks noChangeShapeType="1"/>
          </p:cNvSpPr>
          <p:nvPr/>
        </p:nvSpPr>
        <p:spPr bwMode="auto">
          <a:xfrm>
            <a:off x="3411538" y="1355358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22" name="Line 158"/>
          <p:cNvSpPr>
            <a:spLocks noChangeShapeType="1"/>
          </p:cNvSpPr>
          <p:nvPr/>
        </p:nvSpPr>
        <p:spPr bwMode="auto">
          <a:xfrm>
            <a:off x="5464175" y="1355358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423" name="Line 159"/>
          <p:cNvSpPr>
            <a:spLocks noChangeShapeType="1"/>
          </p:cNvSpPr>
          <p:nvPr/>
        </p:nvSpPr>
        <p:spPr bwMode="auto">
          <a:xfrm>
            <a:off x="10591800" y="1355358"/>
            <a:ext cx="0" cy="4876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Order of growth of common functions</a:t>
            </a: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85" y="2594001"/>
            <a:ext cx="8275638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4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74900" y="5500688"/>
            <a:ext cx="7848600" cy="836612"/>
          </a:xfrm>
        </p:spPr>
        <p:txBody>
          <a:bodyPr/>
          <a:lstStyle/>
          <a:p>
            <a:r>
              <a:rPr lang="en-US" altLang="en-US" smtClean="0"/>
              <a:t>FIGURE 10-3 A comparison of growth-rate functions: </a:t>
            </a:r>
            <a:br>
              <a:rPr lang="en-US" altLang="en-US" smtClean="0"/>
            </a:br>
            <a:r>
              <a:rPr lang="en-US" altLang="en-US" smtClean="0"/>
              <a:t>(a) in tabular 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796852" y="6459785"/>
            <a:ext cx="6415631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8"/>
          <a:stretch>
            <a:fillRect/>
          </a:stretch>
        </p:blipFill>
        <p:spPr bwMode="auto">
          <a:xfrm>
            <a:off x="1097280" y="2052794"/>
            <a:ext cx="748347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95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507698" y="6459785"/>
            <a:ext cx="7704785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141" y="1981994"/>
            <a:ext cx="58674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 Simplifications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altLang="ja-JP" sz="2800" dirty="0"/>
              <a:t>Focus on the dominant factor:</a:t>
            </a:r>
          </a:p>
          <a:p>
            <a:pPr lvl="1"/>
            <a:r>
              <a:rPr lang="en-US" altLang="ja-JP" sz="2400" dirty="0"/>
              <a:t>Low-order terms can be ignored. O(n</a:t>
            </a:r>
            <a:r>
              <a:rPr lang="en-US" altLang="ja-JP" sz="2400" baseline="30000" dirty="0"/>
              <a:t>3</a:t>
            </a:r>
            <a:r>
              <a:rPr lang="en-US" altLang="ja-JP" sz="2400" dirty="0"/>
              <a:t>+4n) = O(n</a:t>
            </a:r>
            <a:r>
              <a:rPr lang="en-US" altLang="ja-JP" sz="2400" baseline="30000" dirty="0"/>
              <a:t>3</a:t>
            </a:r>
            <a:r>
              <a:rPr lang="en-US" altLang="ja-JP" sz="2400" dirty="0"/>
              <a:t>)</a:t>
            </a:r>
          </a:p>
          <a:p>
            <a:pPr lvl="1"/>
            <a:r>
              <a:rPr lang="en-US" altLang="ja-JP" sz="2400" dirty="0"/>
              <a:t>Multiplicative constant in the high-order term can be ignored. O(3n</a:t>
            </a:r>
            <a:r>
              <a:rPr lang="en-US" altLang="ja-JP" sz="2400" baseline="30000" dirty="0"/>
              <a:t>3</a:t>
            </a:r>
            <a:r>
              <a:rPr lang="en-US" altLang="ja-JP" sz="2400" dirty="0"/>
              <a:t>+4) = </a:t>
            </a:r>
            <a:r>
              <a:rPr lang="en-US" altLang="ja-JP" sz="2400" dirty="0" smtClean="0"/>
              <a:t>O(n</a:t>
            </a:r>
            <a:r>
              <a:rPr lang="en-US" altLang="ja-JP" sz="2400" baseline="30000" dirty="0" smtClean="0"/>
              <a:t>3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en-US" altLang="ja-JP" sz="2800" dirty="0" smtClean="0"/>
              <a:t>O(f(n</a:t>
            </a:r>
            <a:r>
              <a:rPr lang="en-US" altLang="ja-JP" sz="2800" dirty="0"/>
              <a:t>)) + O(g(n)) = O(f(n) + g(n</a:t>
            </a:r>
            <a:r>
              <a:rPr lang="en-US" altLang="ja-JP" sz="2800" dirty="0" smtClean="0"/>
              <a:t>))</a:t>
            </a:r>
          </a:p>
          <a:p>
            <a:pPr lvl="1"/>
            <a:r>
              <a:rPr lang="en-US" altLang="ja-JP" sz="2800" dirty="0" smtClean="0"/>
              <a:t>If  f(n) = O(g(n)) and g(n) = O(h(n)) , then f(n)=O(h(n))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7007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HW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Algorithm Efficiency.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Big O notation.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9858" y="813943"/>
            <a:ext cx="9378142" cy="7937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000" b="1" dirty="0"/>
              <a:t>Worst, Best, and Average-case Analysis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body" idx="1"/>
          </p:nvPr>
        </p:nvSpPr>
        <p:spPr>
          <a:xfrm>
            <a:off x="1409074" y="1813810"/>
            <a:ext cx="8491383" cy="446082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sz="2800" dirty="0"/>
              <a:t>Worst-case analysis:</a:t>
            </a:r>
          </a:p>
          <a:p>
            <a:pPr lvl="1" eaLnBrk="1" hangingPunct="1">
              <a:defRPr/>
            </a:pPr>
            <a:r>
              <a:rPr lang="en-US" altLang="ja-JP" sz="2400" dirty="0"/>
              <a:t>Algorithm A requires no more than k * f(n) time units.</a:t>
            </a:r>
          </a:p>
          <a:p>
            <a:pPr lvl="1" eaLnBrk="1" hangingPunct="1">
              <a:defRPr/>
            </a:pPr>
            <a:r>
              <a:rPr lang="en-US" altLang="ja-JP" sz="2400" dirty="0"/>
              <a:t>It might happen rarely, if at all, in practice.</a:t>
            </a:r>
          </a:p>
          <a:p>
            <a:pPr eaLnBrk="1" hangingPunct="1">
              <a:defRPr/>
            </a:pPr>
            <a:r>
              <a:rPr lang="en-US" altLang="ja-JP" sz="2800" dirty="0"/>
              <a:t>Best-case analysis:</a:t>
            </a:r>
          </a:p>
          <a:p>
            <a:pPr lvl="1" eaLnBrk="1" hangingPunct="1">
              <a:defRPr/>
            </a:pPr>
            <a:r>
              <a:rPr lang="en-US" altLang="ja-JP" sz="2400" dirty="0"/>
              <a:t>Like worst-case analysis, it might happen rarely.</a:t>
            </a:r>
          </a:p>
          <a:p>
            <a:pPr eaLnBrk="1" hangingPunct="1">
              <a:defRPr/>
            </a:pPr>
            <a:r>
              <a:rPr lang="en-US" altLang="ja-JP" sz="2800" dirty="0"/>
              <a:t>Average-case analysis:</a:t>
            </a:r>
          </a:p>
          <a:p>
            <a:pPr lvl="1" eaLnBrk="1" hangingPunct="1">
              <a:defRPr/>
            </a:pPr>
            <a:r>
              <a:rPr lang="en-US" altLang="ja-JP" sz="2400" dirty="0"/>
              <a:t>A requires no more than k * f(n) time units for all but a finite number of values of n</a:t>
            </a:r>
          </a:p>
          <a:p>
            <a:pPr lvl="1">
              <a:defRPr/>
            </a:pPr>
            <a:r>
              <a:rPr lang="en-US" altLang="ja-JP" sz="2400" dirty="0"/>
              <a:t>Difficulties:	determining probability </a:t>
            </a:r>
            <a:r>
              <a:rPr lang="en-US" altLang="ja-JP" sz="2400" dirty="0" smtClean="0"/>
              <a:t>and</a:t>
            </a:r>
            <a:r>
              <a:rPr lang="en-US" altLang="ja-JP" sz="2400" dirty="0"/>
              <a:t>	distribution of size n and input </a:t>
            </a:r>
            <a:r>
              <a:rPr lang="en-US" altLang="ja-JP" sz="2400" dirty="0" smtClean="0"/>
              <a:t>data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400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9645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ea typeface="+mj-ea"/>
              </a:rPr>
              <a:t>Efficiency of Sequential Search</a:t>
            </a:r>
            <a:endParaRPr lang="en-US" altLang="ja-JP" sz="3200" dirty="0"/>
          </a:p>
        </p:txBody>
      </p:sp>
      <p:sp>
        <p:nvSpPr>
          <p:cNvPr id="16451" name="Rectangle 67"/>
          <p:cNvSpPr>
            <a:spLocks noChangeArrowheads="1"/>
          </p:cNvSpPr>
          <p:nvPr/>
        </p:nvSpPr>
        <p:spPr bwMode="auto">
          <a:xfrm>
            <a:off x="38100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29</a:t>
            </a:r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42672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47244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56388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13</a:t>
            </a: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51816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37</a:t>
            </a: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65532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60960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70104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75</a:t>
            </a: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74676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</a:t>
            </a: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79248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43</a:t>
            </a: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88392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69</a:t>
            </a:r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83820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21</a:t>
            </a: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97536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9296400" y="179507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88</a:t>
            </a:r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2248522" y="2512100"/>
            <a:ext cx="1050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Best case</a:t>
            </a:r>
          </a:p>
        </p:txBody>
      </p:sp>
      <p:sp>
        <p:nvSpPr>
          <p:cNvPr id="16467" name="Line 83"/>
          <p:cNvSpPr>
            <a:spLocks noChangeShapeType="1"/>
          </p:cNvSpPr>
          <p:nvPr/>
        </p:nvSpPr>
        <p:spPr bwMode="auto">
          <a:xfrm>
            <a:off x="35814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581401" y="2743200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O(1)</a:t>
            </a:r>
          </a:p>
        </p:txBody>
      </p:sp>
      <p:sp>
        <p:nvSpPr>
          <p:cNvPr id="16469" name="Text Box 85"/>
          <p:cNvSpPr txBox="1">
            <a:spLocks noChangeArrowheads="1"/>
          </p:cNvSpPr>
          <p:nvPr/>
        </p:nvSpPr>
        <p:spPr bwMode="auto">
          <a:xfrm>
            <a:off x="3681738" y="2238530"/>
            <a:ext cx="556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Hit!</a:t>
            </a:r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2128601" y="3352800"/>
            <a:ext cx="11857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Worst case</a:t>
            </a:r>
          </a:p>
        </p:txBody>
      </p:sp>
      <p:sp>
        <p:nvSpPr>
          <p:cNvPr id="16471" name="Line 87"/>
          <p:cNvSpPr>
            <a:spLocks noChangeShapeType="1"/>
          </p:cNvSpPr>
          <p:nvPr/>
        </p:nvSpPr>
        <p:spPr bwMode="auto">
          <a:xfrm>
            <a:off x="3581400" y="355267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9706301" y="3124200"/>
            <a:ext cx="556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Hit!</a:t>
            </a:r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9642034" y="3688830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O(n)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2084880" y="4283440"/>
            <a:ext cx="1405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Average case</a:t>
            </a:r>
          </a:p>
        </p:txBody>
      </p:sp>
      <p:sp>
        <p:nvSpPr>
          <p:cNvPr id="16475" name="Line 91"/>
          <p:cNvSpPr>
            <a:spLocks noChangeShapeType="1"/>
          </p:cNvSpPr>
          <p:nvPr/>
        </p:nvSpPr>
        <p:spPr bwMode="auto">
          <a:xfrm>
            <a:off x="3617630" y="451329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6476" name="Text Box 92"/>
          <p:cNvSpPr txBox="1">
            <a:spLocks noChangeArrowheads="1"/>
          </p:cNvSpPr>
          <p:nvPr/>
        </p:nvSpPr>
        <p:spPr bwMode="auto">
          <a:xfrm>
            <a:off x="6453837" y="3962400"/>
            <a:ext cx="556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Hit!</a:t>
            </a:r>
          </a:p>
        </p:txBody>
      </p:sp>
      <p:sp>
        <p:nvSpPr>
          <p:cNvPr id="16477" name="Text Box 93"/>
          <p:cNvSpPr txBox="1">
            <a:spLocks noChangeArrowheads="1"/>
          </p:cNvSpPr>
          <p:nvPr/>
        </p:nvSpPr>
        <p:spPr bwMode="auto">
          <a:xfrm>
            <a:off x="6214705" y="4626964"/>
            <a:ext cx="14814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O(n/2) = O(n)</a:t>
            </a:r>
          </a:p>
        </p:txBody>
      </p:sp>
    </p:spTree>
    <p:extLst>
      <p:ext uri="{BB962C8B-B14F-4D97-AF65-F5344CB8AC3E}">
        <p14:creationId xmlns:p14="http://schemas.microsoft.com/office/powerpoint/2010/main" val="980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986" y="107431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Complexity</a:t>
            </a:r>
            <a:r>
              <a:rPr lang="en-US" altLang="ja-JP" dirty="0" smtClean="0">
                <a:ea typeface="+mj-ea"/>
              </a:rPr>
              <a:t> of Binary Search</a:t>
            </a:r>
            <a:endParaRPr lang="en-US" altLang="ja-JP" sz="3200" dirty="0"/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73938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29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55650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64794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60222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13</a:t>
            </a:r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7851092" y="1852532"/>
            <a:ext cx="457200" cy="4572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37</a:t>
            </a: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87654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17459" name="Rectangle 51"/>
          <p:cNvSpPr>
            <a:spLocks noChangeArrowheads="1"/>
          </p:cNvSpPr>
          <p:nvPr/>
        </p:nvSpPr>
        <p:spPr bwMode="auto">
          <a:xfrm>
            <a:off x="92226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17460" name="Rectangle 52"/>
          <p:cNvSpPr>
            <a:spLocks noChangeArrowheads="1"/>
          </p:cNvSpPr>
          <p:nvPr/>
        </p:nvSpPr>
        <p:spPr bwMode="auto">
          <a:xfrm>
            <a:off x="101370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75</a:t>
            </a:r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51078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</a:t>
            </a:r>
          </a:p>
        </p:txBody>
      </p:sp>
      <p:sp>
        <p:nvSpPr>
          <p:cNvPr id="17462" name="Rectangle 54"/>
          <p:cNvSpPr>
            <a:spLocks noChangeArrowheads="1"/>
          </p:cNvSpPr>
          <p:nvPr/>
        </p:nvSpPr>
        <p:spPr bwMode="auto">
          <a:xfrm>
            <a:off x="83082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dirty="0">
                <a:latin typeface="Times New Roman" charset="0"/>
                <a:ea typeface="ＭＳ Ｐゴシック" charset="0"/>
              </a:rPr>
              <a:t>43</a:t>
            </a:r>
          </a:p>
        </p:txBody>
      </p: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96798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69</a:t>
            </a:r>
          </a:p>
        </p:txBody>
      </p:sp>
      <p:sp>
        <p:nvSpPr>
          <p:cNvPr id="17464" name="Rectangle 56"/>
          <p:cNvSpPr>
            <a:spLocks noChangeArrowheads="1"/>
          </p:cNvSpPr>
          <p:nvPr/>
        </p:nvSpPr>
        <p:spPr bwMode="auto">
          <a:xfrm>
            <a:off x="69366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21</a:t>
            </a:r>
          </a:p>
        </p:txBody>
      </p:sp>
      <p:sp>
        <p:nvSpPr>
          <p:cNvPr id="17465" name="Rectangle 57"/>
          <p:cNvSpPr>
            <a:spLocks noChangeArrowheads="1"/>
          </p:cNvSpPr>
          <p:nvPr/>
        </p:nvSpPr>
        <p:spPr bwMode="auto">
          <a:xfrm>
            <a:off x="46506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17466" name="Rectangle 58"/>
          <p:cNvSpPr>
            <a:spLocks noChangeArrowheads="1"/>
          </p:cNvSpPr>
          <p:nvPr/>
        </p:nvSpPr>
        <p:spPr bwMode="auto">
          <a:xfrm>
            <a:off x="105942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88</a:t>
            </a: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115086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99</a:t>
            </a:r>
          </a:p>
        </p:txBody>
      </p:sp>
      <p:sp>
        <p:nvSpPr>
          <p:cNvPr id="17470" name="Rectangle 62"/>
          <p:cNvSpPr>
            <a:spLocks noChangeArrowheads="1"/>
          </p:cNvSpPr>
          <p:nvPr/>
        </p:nvSpPr>
        <p:spPr bwMode="auto">
          <a:xfrm>
            <a:off x="11051492" y="18525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91</a:t>
            </a:r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469640" y="2705723"/>
            <a:ext cx="907279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altLang="ja-JP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&amp;a,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altLang="ja-JP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altLang="ja-JP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low = 0;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high =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a.size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) – 1;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ja-JP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mid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ja-JP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 low &lt;= high ) {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mid = ( low + high ) / 2</a:t>
            </a:r>
            <a:r>
              <a:rPr lang="en-US" altLang="ja-JP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ja-JP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 a[mid] &lt; x )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low = mid + 1;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 ( a[mid] &gt; x )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high = mid – 1;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return mid;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NOT_FOUND;  // NOT_FOUND = -1</a:t>
            </a:r>
          </a:p>
          <a:p>
            <a:pPr eaLnBrk="1" hangingPunct="1"/>
            <a:r>
              <a:rPr lang="en-US" altLang="ja-JP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4345893" y="1471533"/>
            <a:ext cx="898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low =0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11195098" y="1485272"/>
            <a:ext cx="10818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Times New Roman" charset="0"/>
                <a:ea typeface="ＭＳ Ｐゴシック" charset="0"/>
              </a:rPr>
              <a:t>high=15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6022292" y="1471533"/>
            <a:ext cx="226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Times New Roman" charset="0"/>
                <a:ea typeface="ＭＳ Ｐゴシック" charset="0"/>
              </a:rPr>
              <a:t>mid = (15 + 0)/2 = 7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3507692" y="1776332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3583892" y="1319132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x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4345892" y="1852532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a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5869893" y="2309733"/>
            <a:ext cx="1979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ja-JP" sz="2000"/>
              <a:t>new high=7–1=6 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6462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88364" y="2985540"/>
            <a:ext cx="6629400" cy="3276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N = 2		K =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N = 4		K =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N = 8		K =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N = 16		K =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N =  2</a:t>
            </a:r>
            <a:r>
              <a:rPr lang="en-US" altLang="ja-JP" sz="2400" baseline="30000" dirty="0"/>
              <a:t>k</a:t>
            </a:r>
            <a:r>
              <a:rPr lang="en-US" altLang="ja-JP" sz="2400" dirty="0"/>
              <a:t>		K =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2</a:t>
            </a:r>
            <a:r>
              <a:rPr lang="en-US" altLang="ja-JP" sz="2400" baseline="30000" dirty="0"/>
              <a:t>K-1</a:t>
            </a:r>
            <a:r>
              <a:rPr lang="en-US" altLang="ja-JP" sz="2400" dirty="0"/>
              <a:t> &lt; N &lt; 2</a:t>
            </a:r>
            <a:r>
              <a:rPr lang="en-US" altLang="ja-JP" sz="2400" baseline="30000" dirty="0"/>
              <a:t>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K – 1 &lt; log</a:t>
            </a:r>
            <a:r>
              <a:rPr lang="en-US" altLang="ja-JP" sz="2400" baseline="-25000" dirty="0"/>
              <a:t>2</a:t>
            </a:r>
            <a:r>
              <a:rPr lang="en-US" altLang="ja-JP" sz="2400" dirty="0"/>
              <a:t>N &lt;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/>
              <a:t>K &lt; 1 + log</a:t>
            </a:r>
            <a:r>
              <a:rPr lang="en-US" altLang="ja-JP" sz="2400" baseline="-25000" dirty="0"/>
              <a:t>2</a:t>
            </a:r>
            <a:r>
              <a:rPr lang="en-US" altLang="ja-JP" sz="2400" dirty="0"/>
              <a:t>N &lt; K + 1		K = O(log</a:t>
            </a:r>
            <a:r>
              <a:rPr lang="en-US" altLang="ja-JP" sz="2400" baseline="-25000" dirty="0"/>
              <a:t>2</a:t>
            </a:r>
            <a:r>
              <a:rPr lang="en-US" altLang="ja-JP" sz="2400" dirty="0"/>
              <a:t>N)</a:t>
            </a:r>
          </a:p>
          <a:p>
            <a:pPr eaLnBrk="1" hangingPunct="1">
              <a:lnSpc>
                <a:spcPct val="90000"/>
              </a:lnSpc>
            </a:pPr>
            <a:endParaRPr lang="en-US" altLang="ja-JP" sz="2400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7150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29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8862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10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8006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14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43434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13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61722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37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70866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46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75438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52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84582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75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34290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5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66294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43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80010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69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52578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21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29718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89154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88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1752601" y="2057400"/>
            <a:ext cx="8322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st</a:t>
            </a:r>
            <a:r>
              <a:rPr lang="en-US" altLang="ja-JP">
                <a:latin typeface="Times New Roman" charset="0"/>
                <a:ea typeface="ＭＳ Ｐゴシック" charset="0"/>
              </a:rPr>
              <a:t> step</a:t>
            </a:r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3048000" y="2362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98298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99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9372600" y="1447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91</a:t>
            </a:r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6477000" y="2743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8305800" y="3124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92964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5181601" y="2438400"/>
            <a:ext cx="883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2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nd</a:t>
            </a:r>
            <a:r>
              <a:rPr lang="en-US" altLang="ja-JP">
                <a:latin typeface="Times New Roman" charset="0"/>
                <a:ea typeface="ＭＳ Ｐゴシック" charset="0"/>
              </a:rPr>
              <a:t> step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7193419" y="2819400"/>
            <a:ext cx="8579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3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rd</a:t>
            </a:r>
            <a:r>
              <a:rPr lang="en-US" altLang="ja-JP">
                <a:latin typeface="Times New Roman" charset="0"/>
                <a:ea typeface="ＭＳ Ｐゴシック" charset="0"/>
              </a:rPr>
              <a:t> step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8180881" y="3276600"/>
            <a:ext cx="8499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4</a:t>
            </a:r>
            <a:r>
              <a:rPr lang="en-US" altLang="ja-JP" baseline="30000">
                <a:latin typeface="Times New Roman" charset="0"/>
                <a:ea typeface="ＭＳ Ｐゴシック" charset="0"/>
              </a:rPr>
              <a:t>th</a:t>
            </a:r>
            <a:r>
              <a:rPr lang="en-US" altLang="ja-JP">
                <a:latin typeface="Times New Roman" charset="0"/>
                <a:ea typeface="ＭＳ Ｐゴシック" charset="0"/>
              </a:rPr>
              <a:t> step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9549138" y="2895600"/>
            <a:ext cx="556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Hit!</a:t>
            </a:r>
          </a:p>
        </p:txBody>
      </p:sp>
    </p:spTree>
    <p:extLst>
      <p:ext uri="{BB962C8B-B14F-4D97-AF65-F5344CB8AC3E}">
        <p14:creationId xmlns:p14="http://schemas.microsoft.com/office/powerpoint/2010/main" val="443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complexity.  Lab3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+ operator on two lists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What was your efficiency?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Call insert on each element?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One list after the other?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Merge operator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What was your efficiency?</a:t>
            </a:r>
          </a:p>
        </p:txBody>
      </p:sp>
    </p:spTree>
    <p:extLst>
      <p:ext uri="{BB962C8B-B14F-4D97-AF65-F5344CB8AC3E}">
        <p14:creationId xmlns:p14="http://schemas.microsoft.com/office/powerpoint/2010/main" val="33417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9510" y="50904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dirty="0" smtClean="0"/>
              <a:t>Minimum </a:t>
            </a:r>
            <a:r>
              <a:rPr lang="en-US" altLang="ja-JP" dirty="0"/>
              <a:t>Element in an Array</a:t>
            </a: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57400" y="2133600"/>
            <a:ext cx="8229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800"/>
              <a:t>Given an array of N items, find the smallest item.</a:t>
            </a:r>
          </a:p>
          <a:p>
            <a:pPr eaLnBrk="1" hangingPunct="1">
              <a:defRPr/>
            </a:pPr>
            <a:r>
              <a:rPr lang="en-US" altLang="ja-JP" sz="2800"/>
              <a:t>What order (in big O) will this problem be bound to?</a:t>
            </a:r>
            <a:endParaRPr lang="en-US" sz="2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3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886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9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267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1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648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8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029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5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410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2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791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0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172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7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553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4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6934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6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7315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-1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7696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10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80772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>
                <a:latin typeface="Times New Roman" charset="0"/>
                <a:ea typeface="ＭＳ Ｐゴシック" charset="0"/>
              </a:rPr>
              <a:t>-2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05200" y="5257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8061325" y="3876675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N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489325" y="380047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1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6689" y="49842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dirty="0" smtClean="0"/>
              <a:t>Closest </a:t>
            </a:r>
            <a:r>
              <a:rPr lang="en-US" altLang="ja-JP" dirty="0"/>
              <a:t>Points in the Plane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52600"/>
            <a:ext cx="8382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800"/>
              <a:t>Given N points in a plane (that is, an x-y coordinate system), find the pair of points that are closest together.</a:t>
            </a:r>
          </a:p>
          <a:p>
            <a:pPr eaLnBrk="1" hangingPunct="1">
              <a:defRPr/>
            </a:pPr>
            <a:r>
              <a:rPr lang="en-US" altLang="ja-JP" sz="2800"/>
              <a:t>What order (in big O) will this problem be bound to?</a:t>
            </a:r>
            <a:endParaRPr lang="en-US" sz="2800"/>
          </a:p>
          <a:p>
            <a:pPr eaLnBrk="1" hangingPunct="1">
              <a:defRPr/>
            </a:pPr>
            <a:endParaRPr lang="en-US" sz="2800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133600" y="5943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819400" y="3124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3200400" y="4114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35814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1242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47244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191000" y="3657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39624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1148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32766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5257800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47244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6" name="Oval 16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7" name="Oval 17"/>
          <p:cNvSpPr>
            <a:spLocks noChangeArrowheads="1"/>
          </p:cNvSpPr>
          <p:nvPr/>
        </p:nvSpPr>
        <p:spPr bwMode="auto">
          <a:xfrm>
            <a:off x="51054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36576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51054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60" name="Oval 20"/>
          <p:cNvSpPr>
            <a:spLocks noChangeArrowheads="1"/>
          </p:cNvSpPr>
          <p:nvPr/>
        </p:nvSpPr>
        <p:spPr bwMode="auto">
          <a:xfrm>
            <a:off x="4495800" y="541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6553200" y="3429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2,1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410200" y="57150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x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2514600" y="30480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>
                <a:latin typeface="Times New Roman" charset="0"/>
                <a:ea typeface="ＭＳ Ｐゴシック" charset="0"/>
              </a:rPr>
              <a:t>y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6553200" y="3657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1,4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6553200" y="3886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1,6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6553200" y="43434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4,7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6553200" y="4114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4,5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6553200" y="4572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5,4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6553200" y="4800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5,6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553200" y="54864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7,1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553200" y="5715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8,4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6553200" y="5257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6,7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6553200" y="5029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ja-JP" sz="1600">
                <a:latin typeface="Times New Roman" charset="0"/>
                <a:ea typeface="ＭＳ Ｐゴシック" charset="0"/>
              </a:rPr>
              <a:t>6,3</a:t>
            </a:r>
            <a:endParaRPr lang="en-US" sz="1600">
              <a:latin typeface="Times New Roman" charset="0"/>
              <a:ea typeface="ＭＳ Ｐゴシック" charset="0"/>
            </a:endParaRPr>
          </a:p>
        </p:txBody>
      </p:sp>
      <p:sp>
        <p:nvSpPr>
          <p:cNvPr id="35874" name="Freeform 34"/>
          <p:cNvSpPr>
            <a:spLocks/>
          </p:cNvSpPr>
          <p:nvPr/>
        </p:nvSpPr>
        <p:spPr bwMode="auto">
          <a:xfrm>
            <a:off x="7010400" y="3479800"/>
            <a:ext cx="317500" cy="330200"/>
          </a:xfrm>
          <a:custGeom>
            <a:avLst/>
            <a:gdLst>
              <a:gd name="T0" fmla="*/ 0 w 200"/>
              <a:gd name="T1" fmla="*/ 25400 h 208"/>
              <a:gd name="T2" fmla="*/ 76200 w 200"/>
              <a:gd name="T3" fmla="*/ 25400 h 208"/>
              <a:gd name="T4" fmla="*/ 304800 w 200"/>
              <a:gd name="T5" fmla="*/ 177800 h 208"/>
              <a:gd name="T6" fmla="*/ 0 w 200"/>
              <a:gd name="T7" fmla="*/ 330200 h 2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0" h="208">
                <a:moveTo>
                  <a:pt x="0" y="16"/>
                </a:moveTo>
                <a:cubicBezTo>
                  <a:pt x="8" y="8"/>
                  <a:pt x="16" y="0"/>
                  <a:pt x="48" y="16"/>
                </a:cubicBezTo>
                <a:cubicBezTo>
                  <a:pt x="80" y="32"/>
                  <a:pt x="200" y="80"/>
                  <a:pt x="192" y="112"/>
                </a:cubicBezTo>
                <a:cubicBezTo>
                  <a:pt x="184" y="144"/>
                  <a:pt x="92" y="176"/>
                  <a:pt x="0" y="20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Freeform 35"/>
          <p:cNvSpPr>
            <a:spLocks/>
          </p:cNvSpPr>
          <p:nvPr/>
        </p:nvSpPr>
        <p:spPr bwMode="auto">
          <a:xfrm>
            <a:off x="7010400" y="3429000"/>
            <a:ext cx="546100" cy="609600"/>
          </a:xfrm>
          <a:custGeom>
            <a:avLst/>
            <a:gdLst>
              <a:gd name="T0" fmla="*/ 76200 w 344"/>
              <a:gd name="T1" fmla="*/ 0 h 384"/>
              <a:gd name="T2" fmla="*/ 533400 w 344"/>
              <a:gd name="T3" fmla="*/ 304800 h 384"/>
              <a:gd name="T4" fmla="*/ 0 w 344"/>
              <a:gd name="T5" fmla="*/ 60960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4" h="384">
                <a:moveTo>
                  <a:pt x="48" y="0"/>
                </a:moveTo>
                <a:cubicBezTo>
                  <a:pt x="196" y="64"/>
                  <a:pt x="344" y="128"/>
                  <a:pt x="336" y="192"/>
                </a:cubicBezTo>
                <a:cubicBezTo>
                  <a:pt x="328" y="256"/>
                  <a:pt x="164" y="320"/>
                  <a:pt x="0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>
            <a:off x="7924800" y="3429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>
            <a:off x="8382000" y="3733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8839200" y="3962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7737424" y="3055499"/>
            <a:ext cx="21499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 dirty="0" err="1"/>
              <a:t>sqrt</a:t>
            </a:r>
            <a:r>
              <a:rPr lang="en-US" altLang="ja-JP" sz="1400" dirty="0"/>
              <a:t>( (x</a:t>
            </a:r>
            <a:r>
              <a:rPr lang="en-US" altLang="ja-JP" sz="1400" baseline="-25000" dirty="0"/>
              <a:t>2</a:t>
            </a:r>
            <a:r>
              <a:rPr lang="en-US" altLang="ja-JP" sz="1400" dirty="0"/>
              <a:t> – x</a:t>
            </a:r>
            <a:r>
              <a:rPr lang="en-US" altLang="ja-JP" sz="1400" baseline="-25000" dirty="0"/>
              <a:t>1</a:t>
            </a:r>
            <a:r>
              <a:rPr lang="en-US" altLang="ja-JP" sz="1400" dirty="0"/>
              <a:t>)</a:t>
            </a:r>
            <a:r>
              <a:rPr lang="en-US" altLang="ja-JP" sz="1400" baseline="30000" dirty="0"/>
              <a:t>2</a:t>
            </a:r>
            <a:r>
              <a:rPr lang="en-US" altLang="ja-JP" sz="1400" dirty="0"/>
              <a:t> + (y</a:t>
            </a:r>
            <a:r>
              <a:rPr lang="en-US" altLang="ja-JP" sz="1400" baseline="-25000" dirty="0"/>
              <a:t>2 </a:t>
            </a:r>
            <a:r>
              <a:rPr lang="en-US" altLang="ja-JP" sz="1400" dirty="0"/>
              <a:t>– y</a:t>
            </a:r>
            <a:r>
              <a:rPr lang="en-US" altLang="ja-JP" sz="1400" baseline="-25000" dirty="0"/>
              <a:t>1</a:t>
            </a:r>
            <a:r>
              <a:rPr lang="en-US" altLang="ja-JP" sz="1400" dirty="0"/>
              <a:t>)</a:t>
            </a:r>
            <a:r>
              <a:rPr lang="en-US" altLang="ja-JP" sz="1400" baseline="30000" dirty="0"/>
              <a:t>2</a:t>
            </a:r>
            <a:r>
              <a:rPr lang="en-US" altLang="ja-JP" sz="1400" dirty="0"/>
              <a:t> )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480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1"/>
            <a:ext cx="9144000" cy="15439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/>
              <a:t>Intractable, Unsolvable, and NP problems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8534400" cy="4255957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altLang="ja-JP" sz="2800" dirty="0" smtClean="0"/>
              <a:t>Tractable problems </a:t>
            </a:r>
            <a:endParaRPr lang="en-US" altLang="ja-JP" sz="2800" dirty="0"/>
          </a:p>
          <a:p>
            <a:pPr lvl="1" eaLnBrk="1" hangingPunct="1">
              <a:defRPr/>
            </a:pPr>
            <a:r>
              <a:rPr lang="en-US" altLang="ja-JP" sz="2400" dirty="0"/>
              <a:t>Their worst-case time is proportional to a </a:t>
            </a:r>
            <a:r>
              <a:rPr lang="en-US" altLang="ja-JP" sz="2400" dirty="0" smtClean="0"/>
              <a:t>polynomial (class P)</a:t>
            </a:r>
          </a:p>
          <a:p>
            <a:pPr lvl="1" eaLnBrk="1" hangingPunct="1">
              <a:defRPr/>
            </a:pPr>
            <a:r>
              <a:rPr lang="en-US" altLang="ja-JP" sz="2400" dirty="0" smtClean="0"/>
              <a:t>However, sometimes this can take a long time</a:t>
            </a:r>
            <a:endParaRPr lang="en-US" altLang="ja-JP" sz="2400" dirty="0"/>
          </a:p>
          <a:p>
            <a:pPr eaLnBrk="1" hangingPunct="1">
              <a:defRPr/>
            </a:pPr>
            <a:r>
              <a:rPr lang="en-US" altLang="ja-JP" sz="2800" dirty="0"/>
              <a:t>Intractable </a:t>
            </a:r>
            <a:r>
              <a:rPr lang="en-US" altLang="ja-JP" sz="2800" dirty="0" smtClean="0"/>
              <a:t>problems</a:t>
            </a:r>
            <a:endParaRPr lang="en-US" altLang="ja-JP" sz="2800" dirty="0"/>
          </a:p>
          <a:p>
            <a:pPr lvl="1" eaLnBrk="1" hangingPunct="1">
              <a:defRPr/>
            </a:pPr>
            <a:r>
              <a:rPr lang="en-US" altLang="ja-JP" sz="2400" dirty="0"/>
              <a:t>Their worst-case time cannot be bounded to a polynomial. </a:t>
            </a:r>
          </a:p>
          <a:p>
            <a:pPr eaLnBrk="1" hangingPunct="1">
              <a:defRPr/>
            </a:pPr>
            <a:r>
              <a:rPr lang="en-US" altLang="ja-JP" sz="2800" dirty="0"/>
              <a:t>Unsolvable algorithms:</a:t>
            </a:r>
          </a:p>
          <a:p>
            <a:pPr lvl="1" eaLnBrk="1" hangingPunct="1">
              <a:defRPr/>
            </a:pPr>
            <a:r>
              <a:rPr lang="en-US" altLang="ja-JP" sz="2400" dirty="0"/>
              <a:t>They have no algorithms at </a:t>
            </a:r>
            <a:r>
              <a:rPr lang="en-US" altLang="ja-JP" sz="2400" dirty="0" smtClean="0"/>
              <a:t>all.</a:t>
            </a:r>
          </a:p>
          <a:p>
            <a:pPr lvl="1" eaLnBrk="1" hangingPunct="1">
              <a:defRPr/>
            </a:pPr>
            <a:r>
              <a:rPr lang="en-US" altLang="ja-JP" sz="2400" dirty="0" smtClean="0"/>
              <a:t>Turing’s Halting </a:t>
            </a:r>
            <a:r>
              <a:rPr lang="en-US" altLang="ja-JP" sz="2400" dirty="0"/>
              <a:t>problem</a:t>
            </a:r>
          </a:p>
          <a:p>
            <a:pPr eaLnBrk="1" hangingPunct="1">
              <a:defRPr/>
            </a:pPr>
            <a:r>
              <a:rPr lang="en-US" altLang="ja-JP" sz="2800" dirty="0"/>
              <a:t>NP(Non-Polynomial) </a:t>
            </a:r>
            <a:r>
              <a:rPr lang="en-US" altLang="ja-JP" sz="2800" dirty="0" smtClean="0"/>
              <a:t>problems</a:t>
            </a:r>
            <a:endParaRPr lang="en-US" altLang="ja-JP" sz="2800" dirty="0"/>
          </a:p>
          <a:p>
            <a:pPr lvl="1" eaLnBrk="1" hangingPunct="1">
              <a:defRPr/>
            </a:pPr>
            <a:r>
              <a:rPr lang="en-US" altLang="ja-JP" sz="2400" dirty="0" smtClean="0"/>
              <a:t>No solution with Polynomial worst-case performance, but when solved can be checked polynomial time</a:t>
            </a:r>
            <a:endParaRPr lang="en-US" altLang="ja-JP" sz="2400" dirty="0"/>
          </a:p>
          <a:p>
            <a:pPr>
              <a:defRPr/>
            </a:pPr>
            <a:r>
              <a:rPr lang="en-US" altLang="ja-JP" sz="2600" dirty="0" smtClean="0"/>
              <a:t>NP-Complete  Problems</a:t>
            </a:r>
          </a:p>
          <a:p>
            <a:pPr lvl="1">
              <a:defRPr/>
            </a:pPr>
            <a:r>
              <a:rPr lang="en-US" altLang="ja-JP" sz="2400" dirty="0" smtClean="0"/>
              <a:t>Class of problems that if any can be solved with polynomial worst-case, all can be solved</a:t>
            </a:r>
          </a:p>
          <a:p>
            <a:pPr lvl="1">
              <a:defRPr/>
            </a:pPr>
            <a:r>
              <a:rPr lang="en-US" altLang="ja-JP" sz="2400" dirty="0" smtClean="0"/>
              <a:t>Ex, Traveling </a:t>
            </a:r>
            <a:r>
              <a:rPr lang="en-US" altLang="ja-JP" sz="2400" dirty="0"/>
              <a:t>salesperson problem</a:t>
            </a:r>
          </a:p>
          <a:p>
            <a:pPr lvl="1">
              <a:defRPr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5420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Performance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Space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Scalability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Maintainability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Readability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Extensibility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Debug-ability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Correctness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Cost of bug for boxed-product v.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Testability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Usability</a:t>
            </a:r>
          </a:p>
        </p:txBody>
      </p:sp>
    </p:spTree>
    <p:extLst>
      <p:ext uri="{BB962C8B-B14F-4D97-AF65-F5344CB8AC3E}">
        <p14:creationId xmlns:p14="http://schemas.microsoft.com/office/powerpoint/2010/main" val="34590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 Where in the lifecycle?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Performance should be considered in three places in the lifecycle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Algorithm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Code / Data factoring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Pre-Release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Under load (service)</a:t>
            </a:r>
          </a:p>
        </p:txBody>
      </p:sp>
    </p:spTree>
    <p:extLst>
      <p:ext uri="{BB962C8B-B14F-4D97-AF65-F5344CB8AC3E}">
        <p14:creationId xmlns:p14="http://schemas.microsoft.com/office/powerpoint/2010/main" val="31295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Execution Time: counting operations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Traversal of linked nodes – example: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Displaying data in linked chain of </a:t>
            </a:r>
            <a:r>
              <a:rPr lang="en-US" altLang="en-US" i="1" smtClean="0"/>
              <a:t>n </a:t>
            </a:r>
            <a:r>
              <a:rPr lang="en-US" altLang="en-US" smtClean="0"/>
              <a:t>nodes requires time proportional to </a:t>
            </a:r>
            <a:r>
              <a:rPr lang="en-US" altLang="en-US" i="1" smtClean="0"/>
              <a:t>n</a:t>
            </a:r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647" y="2219325"/>
            <a:ext cx="7666038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6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 altLang="ja-JP"/>
              <a:t>CSS342: Algorithm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0A6D62F-943B-466A-A73B-F1D3B1FB1637}" type="slidenum">
              <a:rPr lang="en-US" altLang="ja-JP" sz="1400"/>
              <a:pPr eaLnBrk="1" hangingPunct="1"/>
              <a:t>6</a:t>
            </a:fld>
            <a:endParaRPr lang="en-US" altLang="ja-JP" sz="14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056" y="456470"/>
            <a:ext cx="9228944" cy="11174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Counting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258137" y="3507697"/>
                <a:ext cx="5954346" cy="2653082"/>
              </a:xfrm>
            </p:spPr>
            <p:txBody>
              <a:bodyPr>
                <a:normAutofit fontScale="70000" lnSpcReduction="20000"/>
              </a:bodyPr>
              <a:lstStyle/>
              <a:p>
                <a:pPr eaLnBrk="1" hangingPunct="1">
                  <a:buFontTx/>
                  <a:buNone/>
                </a:pPr>
                <a:endParaRPr lang="en-US" altLang="ja-JP" sz="2800" dirty="0" smtClean="0"/>
              </a:p>
              <a:p>
                <a:pPr eaLnBrk="1" hangingPunct="1">
                  <a:buFontTx/>
                  <a:buNone/>
                </a:pPr>
                <a:endParaRPr lang="en-US" altLang="ja-JP" sz="2800" dirty="0"/>
              </a:p>
              <a:p>
                <a:pPr eaLnBrk="1" hangingPunct="1">
                  <a:buFontTx/>
                  <a:buNone/>
                </a:pPr>
                <a:r>
                  <a:rPr lang="en-US" altLang="ja-JP" sz="2800" dirty="0"/>
                  <a:t>Loop on k:	5 * t</a:t>
                </a:r>
              </a:p>
              <a:p>
                <a:pPr eaLnBrk="1" hangingPunct="1">
                  <a:buFontTx/>
                  <a:buNone/>
                </a:pPr>
                <a:r>
                  <a:rPr lang="en-US" altLang="ja-JP" sz="2800" dirty="0"/>
                  <a:t>Loop on j: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ja-JP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5∗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nary>
                  </m:oMath>
                </a14:m>
                <a:r>
                  <a:rPr lang="en-US" altLang="ja-JP" sz="2800" dirty="0" smtClean="0"/>
                  <a:t> = 5*t*</a:t>
                </a:r>
                <a:r>
                  <a:rPr lang="en-US" altLang="ja-JP" sz="2800" dirty="0" err="1" smtClean="0"/>
                  <a:t>i</a:t>
                </a:r>
                <a:r>
                  <a:rPr lang="en-US" altLang="ja-JP" sz="2800" dirty="0"/>
                  <a:t>		</a:t>
                </a:r>
                <a:endParaRPr lang="en-US" altLang="ja-JP" sz="1800" dirty="0"/>
              </a:p>
              <a:p>
                <a:pPr eaLnBrk="1" hangingPunct="1">
                  <a:buFontTx/>
                  <a:buNone/>
                </a:pPr>
                <a:r>
                  <a:rPr lang="en-US" altLang="ja-JP" sz="2800" dirty="0"/>
                  <a:t>Loop on i: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ja-JP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5∗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nary>
                  </m:oMath>
                </a14:m>
                <a:r>
                  <a:rPr lang="en-US" altLang="ja-JP" sz="2800" dirty="0" smtClean="0"/>
                  <a:t>= </a:t>
                </a:r>
                <a:r>
                  <a:rPr lang="en-US" altLang="ja-JP" sz="2800" dirty="0"/>
                  <a:t>5 * t * n * (n + 1) / </a:t>
                </a:r>
                <a:r>
                  <a:rPr lang="en-US" altLang="ja-JP" sz="2800" dirty="0" smtClean="0"/>
                  <a:t>2</a:t>
                </a:r>
              </a:p>
              <a:p>
                <a:pPr eaLnBrk="1" hangingPunct="1">
                  <a:buFontTx/>
                  <a:buNone/>
                </a:pPr>
                <a:r>
                  <a:rPr lang="en-US" altLang="ja-JP" sz="2800" dirty="0" smtClean="0"/>
                  <a:t>= (5 * t * n</a:t>
                </a:r>
                <a:r>
                  <a:rPr lang="en-US" altLang="ja-JP" sz="2800" baseline="30000" dirty="0" smtClean="0"/>
                  <a:t>2</a:t>
                </a:r>
                <a:r>
                  <a:rPr lang="en-US" altLang="ja-JP" sz="2800" dirty="0" smtClean="0"/>
                  <a:t>) / 2 + (5 * t * n) / 2</a:t>
                </a:r>
                <a:endParaRPr lang="en-US" altLang="ja-JP" sz="2800" dirty="0"/>
              </a:p>
              <a:p>
                <a:pPr eaLnBrk="1" hangingPunct="1">
                  <a:lnSpc>
                    <a:spcPct val="20000"/>
                  </a:lnSpc>
                  <a:buFontTx/>
                  <a:buNone/>
                </a:pPr>
                <a:r>
                  <a:rPr lang="en-US" altLang="ja-JP" sz="2800" dirty="0"/>
                  <a:t>		</a:t>
                </a:r>
                <a:endParaRPr lang="en-US" altLang="ja-JP" sz="1800" dirty="0"/>
              </a:p>
            </p:txBody>
          </p:sp>
        </mc:Choice>
        <mc:Fallback xmlns="">
          <p:sp>
            <p:nvSpPr>
              <p:cNvPr id="6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258137" y="3507697"/>
                <a:ext cx="5954346" cy="2653082"/>
              </a:xfrm>
              <a:blipFill rotWithShape="0">
                <a:blip r:embed="rId2"/>
                <a:stretch>
                  <a:fillRect l="-2664" b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695647" y="1709191"/>
            <a:ext cx="59810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(i = 1; i &lt;= n; i++)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for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1; j &lt;=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j++)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nn-NO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for</a:t>
            </a:r>
            <a:r>
              <a:rPr lang="nn-NO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(k = 1 k &lt;= 5; k++)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Task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1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Analysis and Big O Notation</a:t>
            </a:r>
          </a:p>
        </p:txBody>
      </p:sp>
      <p:sp>
        <p:nvSpPr>
          <p:cNvPr id="2253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97280" y="1903750"/>
            <a:ext cx="10840720" cy="4420849"/>
          </a:xfrm>
        </p:spPr>
        <p:txBody>
          <a:bodyPr>
            <a:normAutofit/>
          </a:bodyPr>
          <a:lstStyle/>
          <a:p>
            <a:pPr lvl="1"/>
            <a:r>
              <a:rPr lang="en-US" altLang="en-US" sz="3200" dirty="0" smtClean="0"/>
              <a:t>Algorithm </a:t>
            </a:r>
            <a:r>
              <a:rPr lang="en-US" altLang="en-US" sz="3200" i="1" dirty="0" smtClean="0"/>
              <a:t>A </a:t>
            </a:r>
            <a:r>
              <a:rPr lang="en-US" altLang="en-US" sz="3200" dirty="0" smtClean="0"/>
              <a:t>is order </a:t>
            </a:r>
            <a:r>
              <a:rPr lang="en-US" altLang="en-US" sz="3200" i="1" dirty="0" smtClean="0"/>
              <a:t>f </a:t>
            </a:r>
            <a:r>
              <a:rPr lang="en-US" altLang="en-US" sz="3200" dirty="0" smtClean="0"/>
              <a:t>( </a:t>
            </a:r>
            <a:r>
              <a:rPr lang="en-US" altLang="en-US" sz="3200" i="1" dirty="0" smtClean="0"/>
              <a:t>n </a:t>
            </a:r>
            <a:r>
              <a:rPr lang="en-US" altLang="en-US" sz="3200" dirty="0" smtClean="0"/>
              <a:t>):  Denoted O( </a:t>
            </a:r>
            <a:r>
              <a:rPr lang="en-US" altLang="en-US" sz="3200" i="1" dirty="0" smtClean="0"/>
              <a:t>f </a:t>
            </a:r>
            <a:r>
              <a:rPr lang="en-US" altLang="en-US" sz="3200" dirty="0" smtClean="0"/>
              <a:t>( </a:t>
            </a:r>
            <a:r>
              <a:rPr lang="en-US" altLang="en-US" sz="3200" i="1" dirty="0" smtClean="0"/>
              <a:t>n </a:t>
            </a:r>
            <a:r>
              <a:rPr lang="en-US" altLang="en-US" sz="3200" dirty="0" smtClean="0"/>
              <a:t>))</a:t>
            </a:r>
          </a:p>
          <a:p>
            <a:pPr lvl="2"/>
            <a:r>
              <a:rPr lang="en-US" altLang="en-US" sz="2800" dirty="0" smtClean="0"/>
              <a:t>If constants </a:t>
            </a:r>
            <a:r>
              <a:rPr lang="en-US" altLang="en-US" sz="2800" i="1" dirty="0" smtClean="0"/>
              <a:t>k </a:t>
            </a:r>
            <a:r>
              <a:rPr lang="en-US" altLang="en-US" sz="2800" dirty="0" smtClean="0"/>
              <a:t>and </a:t>
            </a:r>
            <a:r>
              <a:rPr lang="en-US" altLang="en-US" sz="2800" i="1" dirty="0" smtClean="0"/>
              <a:t>n</a:t>
            </a:r>
            <a:r>
              <a:rPr lang="en-US" altLang="en-US" sz="2800" i="1" baseline="-25000" dirty="0" smtClean="0"/>
              <a:t>0</a:t>
            </a:r>
            <a:r>
              <a:rPr lang="en-US" altLang="en-US" sz="2800" dirty="0" smtClean="0"/>
              <a:t> exist </a:t>
            </a:r>
          </a:p>
          <a:p>
            <a:pPr lvl="2"/>
            <a:r>
              <a:rPr lang="en-US" altLang="en-US" sz="2800" dirty="0" smtClean="0"/>
              <a:t>Such that </a:t>
            </a:r>
            <a:r>
              <a:rPr lang="en-US" altLang="en-US" sz="2800" i="1" dirty="0" smtClean="0"/>
              <a:t>A </a:t>
            </a:r>
            <a:r>
              <a:rPr lang="en-US" altLang="en-US" sz="2800" dirty="0" smtClean="0"/>
              <a:t>requires no more than </a:t>
            </a:r>
            <a:r>
              <a:rPr lang="en-US" altLang="en-US" sz="2800" i="1" dirty="0" smtClean="0"/>
              <a:t>k </a:t>
            </a:r>
            <a:r>
              <a:rPr lang="en-US" altLang="en-US" sz="2800" dirty="0" smtClean="0">
                <a:sym typeface="Symbol" panose="05050102010706020507" pitchFamily="18" charset="2"/>
              </a:rPr>
              <a:t>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f </a:t>
            </a:r>
            <a:r>
              <a:rPr lang="en-US" altLang="en-US" sz="2800" dirty="0" smtClean="0"/>
              <a:t>( </a:t>
            </a:r>
            <a:r>
              <a:rPr lang="en-US" altLang="en-US" sz="2800" i="1" dirty="0" smtClean="0"/>
              <a:t>n </a:t>
            </a:r>
            <a:r>
              <a:rPr lang="en-US" altLang="en-US" sz="2800" dirty="0" smtClean="0"/>
              <a:t>) time units to solve a problem of all sizes </a:t>
            </a:r>
            <a:r>
              <a:rPr lang="en-US" altLang="en-US" sz="2800" i="1" dirty="0" smtClean="0"/>
              <a:t>n </a:t>
            </a:r>
            <a:r>
              <a:rPr lang="en-US" altLang="en-US" sz="2800" dirty="0" smtClean="0"/>
              <a:t>≥ </a:t>
            </a:r>
            <a:r>
              <a:rPr lang="en-US" altLang="en-US" sz="2800" i="1" dirty="0" smtClean="0"/>
              <a:t>n</a:t>
            </a:r>
            <a:r>
              <a:rPr lang="en-US" altLang="en-US" sz="2800" baseline="-25000" dirty="0" smtClean="0"/>
              <a:t>0</a:t>
            </a:r>
            <a:r>
              <a:rPr lang="en-US" altLang="en-US" sz="2800" dirty="0" smtClean="0"/>
              <a:t> </a:t>
            </a:r>
          </a:p>
          <a:p>
            <a:pPr marL="384048" lvl="2" indent="0">
              <a:buNone/>
            </a:pPr>
            <a:endParaRPr lang="en-US" altLang="en-US" sz="2800" dirty="0"/>
          </a:p>
          <a:p>
            <a:pPr lvl="1"/>
            <a:r>
              <a:rPr lang="en-US" altLang="en-US" sz="3200" dirty="0" smtClean="0"/>
              <a:t>Big O is upper-bound, not tight upper bound</a:t>
            </a:r>
          </a:p>
          <a:p>
            <a:pPr lvl="2"/>
            <a:r>
              <a:rPr lang="en-US" altLang="en-US" sz="2800" dirty="0" smtClean="0"/>
              <a:t>Algorithm A grows no faster than O(n)</a:t>
            </a:r>
          </a:p>
          <a:p>
            <a:pPr lvl="2"/>
            <a:r>
              <a:rPr lang="en-US" altLang="en-US" sz="2800" dirty="0" smtClean="0"/>
              <a:t>Tight upper bound is Big Theta </a:t>
            </a:r>
            <a:r>
              <a:rPr lang="el-GR" altLang="en-US" sz="2800" dirty="0" smtClean="0"/>
              <a:t>Θ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However, it is often abused in CS to mean the tight upper bound</a:t>
            </a:r>
          </a:p>
        </p:txBody>
      </p:sp>
    </p:spTree>
    <p:extLst>
      <p:ext uri="{BB962C8B-B14F-4D97-AF65-F5344CB8AC3E}">
        <p14:creationId xmlns:p14="http://schemas.microsoft.com/office/powerpoint/2010/main" val="242305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 aside… with more detail</a:t>
            </a:r>
          </a:p>
        </p:txBody>
      </p:sp>
      <p:sp>
        <p:nvSpPr>
          <p:cNvPr id="2253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97280" y="1903750"/>
            <a:ext cx="10058400" cy="4420849"/>
          </a:xfrm>
        </p:spPr>
        <p:txBody>
          <a:bodyPr>
            <a:normAutofit lnSpcReduction="10000"/>
          </a:bodyPr>
          <a:lstStyle/>
          <a:p>
            <a:pPr marL="384048" lvl="2" indent="0">
              <a:buNone/>
            </a:pPr>
            <a:endParaRPr lang="en-US" alt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Computer scientists are lazy mathematicians…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From a pure mathematical sense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Big O is upper-bound, not tight upper bound: Algorithm A grows no faster than </a:t>
            </a:r>
            <a:r>
              <a:rPr lang="en-US" altLang="en-US" sz="2800" dirty="0" smtClean="0"/>
              <a:t>O( </a:t>
            </a:r>
            <a:r>
              <a:rPr lang="en-US" altLang="en-US" sz="2800" i="1" dirty="0" smtClean="0"/>
              <a:t>f(n) </a:t>
            </a:r>
            <a:r>
              <a:rPr lang="en-US" altLang="en-US" sz="2800" dirty="0" smtClean="0"/>
              <a:t>)</a:t>
            </a:r>
            <a:endParaRPr lang="en-US" altLang="en-US" sz="2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Ω(n)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is lower-bound:  Algorithm A grows faster than </a:t>
            </a:r>
            <a:r>
              <a:rPr lang="en-US" altLang="ja-JP" sz="2800" dirty="0"/>
              <a:t>Ω </a:t>
            </a:r>
            <a:r>
              <a:rPr lang="en-US" altLang="ja-JP" sz="2800" dirty="0" smtClean="0"/>
              <a:t>( </a:t>
            </a:r>
            <a:r>
              <a:rPr lang="en-US" altLang="ja-JP" sz="2800" i="1" dirty="0" smtClean="0"/>
              <a:t>f(n) </a:t>
            </a:r>
            <a:r>
              <a:rPr lang="en-US" altLang="ja-JP" sz="2800" dirty="0"/>
              <a:t>)</a:t>
            </a:r>
            <a:endParaRPr lang="en-US" altLang="en-US" sz="2800" i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Tight upper bound </a:t>
            </a:r>
            <a:r>
              <a:rPr lang="en-US" altLang="en-US" sz="2800" dirty="0" smtClean="0"/>
              <a:t>is </a:t>
            </a:r>
            <a:r>
              <a:rPr lang="el-GR" altLang="en-US" sz="2800" dirty="0" smtClean="0"/>
              <a:t>Θ</a:t>
            </a:r>
            <a:r>
              <a:rPr lang="en-US" altLang="en-US" sz="2800" dirty="0" smtClean="0"/>
              <a:t>(f(n)).  Algorithm A is </a:t>
            </a:r>
            <a:r>
              <a:rPr lang="el-GR" altLang="en-US" sz="2800" dirty="0"/>
              <a:t>Θ</a:t>
            </a:r>
            <a:r>
              <a:rPr lang="en-US" altLang="en-US" sz="2800" dirty="0" smtClean="0"/>
              <a:t>( </a:t>
            </a:r>
            <a:r>
              <a:rPr lang="en-US" altLang="en-US" sz="2800" i="1" dirty="0" smtClean="0"/>
              <a:t>f(n) </a:t>
            </a:r>
            <a:r>
              <a:rPr lang="en-US" altLang="en-US" sz="2800" dirty="0" smtClean="0"/>
              <a:t>) </a:t>
            </a:r>
            <a:r>
              <a:rPr lang="en-US" altLang="en-US" sz="2800" dirty="0" smtClean="0"/>
              <a:t>when it is both O</a:t>
            </a:r>
            <a:r>
              <a:rPr lang="en-US" altLang="en-US" sz="2800" dirty="0" smtClean="0"/>
              <a:t>( </a:t>
            </a:r>
            <a:r>
              <a:rPr lang="en-US" altLang="en-US" sz="2800" i="1" dirty="0" smtClean="0"/>
              <a:t>f(n) </a:t>
            </a:r>
            <a:r>
              <a:rPr lang="en-US" altLang="en-US" sz="2800" dirty="0" smtClean="0"/>
              <a:t>) </a:t>
            </a:r>
            <a:r>
              <a:rPr lang="en-US" altLang="en-US" sz="2800" dirty="0" smtClean="0"/>
              <a:t>and </a:t>
            </a:r>
            <a:r>
              <a:rPr lang="en-US" altLang="ja-JP" sz="2800" dirty="0"/>
              <a:t>Ω</a:t>
            </a:r>
            <a:r>
              <a:rPr lang="en-US" altLang="en-US" sz="2800" dirty="0" smtClean="0"/>
              <a:t>( </a:t>
            </a:r>
            <a:r>
              <a:rPr lang="en-US" altLang="en-US" sz="2800" i="1" dirty="0" smtClean="0"/>
              <a:t>f(n) </a:t>
            </a:r>
            <a:r>
              <a:rPr lang="en-US" altLang="en-US" sz="2800" dirty="0" smtClean="0"/>
              <a:t>)</a:t>
            </a:r>
            <a:endParaRPr lang="en-US" alt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O(n) is often abused in CS to mean the tight upper bound as well</a:t>
            </a:r>
          </a:p>
        </p:txBody>
      </p:sp>
    </p:spTree>
    <p:extLst>
      <p:ext uri="{BB962C8B-B14F-4D97-AF65-F5344CB8AC3E}">
        <p14:creationId xmlns:p14="http://schemas.microsoft.com/office/powerpoint/2010/main" val="8106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231" y="241633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Proving an algorithm / code snippet is O( </a:t>
            </a:r>
            <a:r>
              <a:rPr lang="en-US" sz="4000" i="1" dirty="0" smtClean="0"/>
              <a:t>f(n) 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172232" y="1891051"/>
            <a:ext cx="10058400" cy="45085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Determine a formula for the number of important operations in algorithm or snippet as a function of n.  Say </a:t>
            </a:r>
            <a:r>
              <a:rPr lang="en-US" sz="2400" i="1" dirty="0" smtClean="0"/>
              <a:t>g(n).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/>
              <a:t> </a:t>
            </a:r>
            <a:r>
              <a:rPr lang="en-US" sz="2400" i="1" dirty="0" smtClean="0"/>
              <a:t> </a:t>
            </a:r>
            <a:r>
              <a:rPr lang="en-US" sz="2400" dirty="0" smtClean="0"/>
              <a:t>Show there is a constant, k, such that k * </a:t>
            </a:r>
            <a:r>
              <a:rPr lang="en-US" sz="2400" i="1" dirty="0" smtClean="0"/>
              <a:t>f(n) &gt; g(n) </a:t>
            </a:r>
            <a:r>
              <a:rPr lang="en-US" sz="2400" dirty="0" smtClean="0"/>
              <a:t>for all n greater than some number.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Rejoice!</a:t>
            </a:r>
          </a:p>
        </p:txBody>
      </p:sp>
    </p:spTree>
    <p:extLst>
      <p:ext uri="{BB962C8B-B14F-4D97-AF65-F5344CB8AC3E}">
        <p14:creationId xmlns:p14="http://schemas.microsoft.com/office/powerpoint/2010/main" val="25073573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13361</TotalTime>
  <Words>1357</Words>
  <Application>Microsoft Office PowerPoint</Application>
  <PresentationFormat>Widescreen</PresentationFormat>
  <Paragraphs>321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MS PGothic</vt:lpstr>
      <vt:lpstr>MS PGothic</vt:lpstr>
      <vt:lpstr>Arial</vt:lpstr>
      <vt:lpstr>Calibri</vt:lpstr>
      <vt:lpstr>Calibri Light</vt:lpstr>
      <vt:lpstr>Cambria Math</vt:lpstr>
      <vt:lpstr>Consolas</vt:lpstr>
      <vt:lpstr>Courier New</vt:lpstr>
      <vt:lpstr>Symbol</vt:lpstr>
      <vt:lpstr>Times New Roman</vt:lpstr>
      <vt:lpstr>Retrospect</vt:lpstr>
      <vt:lpstr>CSS 342</vt:lpstr>
      <vt:lpstr>Agenda</vt:lpstr>
      <vt:lpstr>Quality Metrics</vt:lpstr>
      <vt:lpstr>Performance:  Where in the lifecycle?</vt:lpstr>
      <vt:lpstr>Execution Time: counting operations</vt:lpstr>
      <vt:lpstr> Counting operations</vt:lpstr>
      <vt:lpstr>Analysis and Big O Notation</vt:lpstr>
      <vt:lpstr>An aside… with more detail</vt:lpstr>
      <vt:lpstr>Proving an algorithm / code snippet is O( f(n) )</vt:lpstr>
      <vt:lpstr>Complexity calculations</vt:lpstr>
      <vt:lpstr>What is lower bound Big-O complexity of this snippet</vt:lpstr>
      <vt:lpstr>What is lower bound Big-O complexity of this algorithm</vt:lpstr>
      <vt:lpstr>Computer Scientist of the week</vt:lpstr>
      <vt:lpstr>PowerPoint Presentation</vt:lpstr>
      <vt:lpstr>Intuitive interpretation of growth-rate functions</vt:lpstr>
      <vt:lpstr>Order of growth of common functions</vt:lpstr>
      <vt:lpstr>Analysis and Big O Notation</vt:lpstr>
      <vt:lpstr>Analysis and Big O Notation</vt:lpstr>
      <vt:lpstr>Big O Simplifications</vt:lpstr>
      <vt:lpstr>Worst, Best, and Average-case Analysis</vt:lpstr>
      <vt:lpstr>Efficiency of Sequential Search</vt:lpstr>
      <vt:lpstr>Complexity of Binary Search</vt:lpstr>
      <vt:lpstr>PowerPoint Presentation</vt:lpstr>
      <vt:lpstr>Big-O complexity.  Lab3</vt:lpstr>
      <vt:lpstr>Minimum Element in an Array</vt:lpstr>
      <vt:lpstr>Closest Points in the Plane</vt:lpstr>
      <vt:lpstr>Intractable, Unsolvable, and NP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275</cp:revision>
  <dcterms:created xsi:type="dcterms:W3CDTF">2014-09-04T12:46:47Z</dcterms:created>
  <dcterms:modified xsi:type="dcterms:W3CDTF">2015-02-20T19:44:17Z</dcterms:modified>
</cp:coreProperties>
</file>