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86" r:id="rId4"/>
    <p:sldId id="464" r:id="rId5"/>
    <p:sldId id="465" r:id="rId6"/>
    <p:sldId id="442" r:id="rId7"/>
    <p:sldId id="467" r:id="rId8"/>
    <p:sldId id="468" r:id="rId9"/>
    <p:sldId id="469" r:id="rId10"/>
    <p:sldId id="473" r:id="rId11"/>
    <p:sldId id="474" r:id="rId12"/>
    <p:sldId id="475" r:id="rId13"/>
    <p:sldId id="476" r:id="rId14"/>
    <p:sldId id="477" r:id="rId15"/>
    <p:sldId id="438" r:id="rId16"/>
    <p:sldId id="478" r:id="rId17"/>
    <p:sldId id="479" r:id="rId18"/>
    <p:sldId id="485" r:id="rId19"/>
    <p:sldId id="480" r:id="rId20"/>
    <p:sldId id="481" r:id="rId21"/>
    <p:sldId id="482" r:id="rId22"/>
    <p:sldId id="48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6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sertion_sort#mediaviewer/File:Insertion-sort-example-300px.gif" TargetMode="External"/><Relationship Id="rId2" Type="http://schemas.openxmlformats.org/officeDocument/2006/relationships/hyperlink" Target="http://en.wikipedia.org/wiki/Bubble_sort#mediaviewer/File:Bubble-sort-example-300px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rge_sort#mediaviewer/File:Merge-sort-example-300px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css342/dimpsey/ProgramExamples/BigOwAnswer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12. 150223.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</a:t>
            </a:r>
            <a:r>
              <a:rPr lang="en-US" dirty="0" err="1" smtClean="0"/>
              <a:t>ChaPTER</a:t>
            </a:r>
            <a:r>
              <a:rPr lang="en-US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previously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Bubble Sort: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en.wikipedia.org/wiki/Bubble_sort#mediaviewer/File:Bubble-sort-example-300px.gif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let’s determine why it is O(n</a:t>
            </a:r>
            <a:r>
              <a:rPr lang="en-US" sz="2400" baseline="30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Insertion Sort: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en.wikipedia.org/wiki/Insertion_sort#mediaviewer/File:Insertion-sort-example-300px.gif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 smtClean="0">
                <a:sym typeface="Wingdings" panose="05000000000000000000" pitchFamily="2" charset="2"/>
              </a:rPr>
              <a:t> let’s determine why it is O(n</a:t>
            </a:r>
            <a:r>
              <a:rPr lang="en-US" sz="2400" baseline="30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77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88422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Efficiency of Bubble Sort:  O(n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7338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1910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46482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5626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1054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41910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7338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46482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55626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51054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46482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37338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41910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55626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51054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60" name="Rectangle 18"/>
          <p:cNvSpPr>
            <a:spLocks noChangeArrowheads="1"/>
          </p:cNvSpPr>
          <p:nvPr/>
        </p:nvSpPr>
        <p:spPr bwMode="auto">
          <a:xfrm>
            <a:off x="46482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37338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1910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63" name="Rectangle 21"/>
          <p:cNvSpPr>
            <a:spLocks noChangeArrowheads="1"/>
          </p:cNvSpPr>
          <p:nvPr/>
        </p:nvSpPr>
        <p:spPr bwMode="auto">
          <a:xfrm>
            <a:off x="5562600" y="40698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5105400" y="40698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46482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66" name="Rectangle 24"/>
          <p:cNvSpPr>
            <a:spLocks noChangeArrowheads="1"/>
          </p:cNvSpPr>
          <p:nvPr/>
        </p:nvSpPr>
        <p:spPr bwMode="auto">
          <a:xfrm>
            <a:off x="37338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41910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51054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55626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73152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64008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68580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77724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82296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73152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64008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68580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77724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82296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73152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64008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68580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77724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66" name="Rectangle 42"/>
          <p:cNvSpPr>
            <a:spLocks noChangeArrowheads="1"/>
          </p:cNvSpPr>
          <p:nvPr/>
        </p:nvSpPr>
        <p:spPr bwMode="auto">
          <a:xfrm>
            <a:off x="82296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3467" name="Rectangle 43"/>
          <p:cNvSpPr>
            <a:spLocks noChangeArrowheads="1"/>
          </p:cNvSpPr>
          <p:nvPr/>
        </p:nvSpPr>
        <p:spPr bwMode="auto">
          <a:xfrm>
            <a:off x="77724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29</a:t>
            </a:r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64008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68580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73152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71" name="Rectangle 47"/>
          <p:cNvSpPr>
            <a:spLocks noChangeArrowheads="1"/>
          </p:cNvSpPr>
          <p:nvPr/>
        </p:nvSpPr>
        <p:spPr bwMode="auto">
          <a:xfrm>
            <a:off x="82296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90" name="Text Box 48"/>
          <p:cNvSpPr txBox="1">
            <a:spLocks noChangeArrowheads="1"/>
          </p:cNvSpPr>
          <p:nvPr/>
        </p:nvSpPr>
        <p:spPr bwMode="auto">
          <a:xfrm>
            <a:off x="1752601" y="5289022"/>
            <a:ext cx="1920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Comparison</a:t>
            </a:r>
          </a:p>
          <a:p>
            <a:pPr algn="l" eaLnBrk="1" hangingPunct="1"/>
            <a:r>
              <a:rPr lang="en-US" altLang="ja-JP" sz="2800"/>
              <a:t>Swapping</a:t>
            </a:r>
          </a:p>
        </p:txBody>
      </p:sp>
      <p:sp>
        <p:nvSpPr>
          <p:cNvPr id="10291" name="Text Box 49"/>
          <p:cNvSpPr txBox="1">
            <a:spLocks noChangeArrowheads="1"/>
          </p:cNvSpPr>
          <p:nvPr/>
        </p:nvSpPr>
        <p:spPr bwMode="auto">
          <a:xfrm>
            <a:off x="3886200" y="5289022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N-1</a:t>
            </a:r>
          </a:p>
          <a:p>
            <a:pPr algn="l" eaLnBrk="1" hangingPunct="1"/>
            <a:r>
              <a:rPr lang="en-US" altLang="ja-JP" sz="2800"/>
              <a:t>N-1</a:t>
            </a:r>
          </a:p>
        </p:txBody>
      </p:sp>
      <p:sp>
        <p:nvSpPr>
          <p:cNvPr id="10292" name="Text Box 50"/>
          <p:cNvSpPr txBox="1">
            <a:spLocks noChangeArrowheads="1"/>
          </p:cNvSpPr>
          <p:nvPr/>
        </p:nvSpPr>
        <p:spPr bwMode="auto">
          <a:xfrm>
            <a:off x="6477000" y="5289022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N-2</a:t>
            </a:r>
          </a:p>
          <a:p>
            <a:pPr algn="l" eaLnBrk="1" hangingPunct="1"/>
            <a:r>
              <a:rPr lang="en-US" altLang="ja-JP" sz="2800"/>
              <a:t>N-2</a:t>
            </a:r>
          </a:p>
        </p:txBody>
      </p:sp>
      <p:sp>
        <p:nvSpPr>
          <p:cNvPr id="10293" name="Text Box 51"/>
          <p:cNvSpPr txBox="1">
            <a:spLocks noChangeArrowheads="1"/>
          </p:cNvSpPr>
          <p:nvPr/>
        </p:nvSpPr>
        <p:spPr bwMode="auto">
          <a:xfrm>
            <a:off x="10232034" y="5365222"/>
            <a:ext cx="361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1</a:t>
            </a:r>
          </a:p>
          <a:p>
            <a:pPr algn="l" eaLnBrk="1" hangingPunct="1"/>
            <a:r>
              <a:rPr lang="en-US" altLang="ja-JP" sz="2800" dirty="0"/>
              <a:t>1</a:t>
            </a:r>
          </a:p>
        </p:txBody>
      </p:sp>
      <p:sp>
        <p:nvSpPr>
          <p:cNvPr id="10294" name="Text Box 52"/>
          <p:cNvSpPr txBox="1">
            <a:spLocks noChangeArrowheads="1"/>
          </p:cNvSpPr>
          <p:nvPr/>
        </p:nvSpPr>
        <p:spPr bwMode="auto">
          <a:xfrm>
            <a:off x="9398831" y="5289022"/>
            <a:ext cx="45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…</a:t>
            </a:r>
          </a:p>
          <a:p>
            <a:pPr algn="l" eaLnBrk="1" hangingPunct="1"/>
            <a:r>
              <a:rPr lang="en-US" altLang="ja-JP" sz="2800" dirty="0"/>
              <a:t>…</a:t>
            </a:r>
          </a:p>
        </p:txBody>
      </p:sp>
      <p:sp>
        <p:nvSpPr>
          <p:cNvPr id="10297" name="Text Box 55"/>
          <p:cNvSpPr txBox="1">
            <a:spLocks noChangeArrowheads="1"/>
          </p:cNvSpPr>
          <p:nvPr/>
        </p:nvSpPr>
        <p:spPr bwMode="auto">
          <a:xfrm>
            <a:off x="3733801" y="1707623"/>
            <a:ext cx="1082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Pass 1</a:t>
            </a:r>
          </a:p>
        </p:txBody>
      </p:sp>
      <p:sp>
        <p:nvSpPr>
          <p:cNvPr id="10298" name="Text Box 56"/>
          <p:cNvSpPr txBox="1">
            <a:spLocks noChangeArrowheads="1"/>
          </p:cNvSpPr>
          <p:nvPr/>
        </p:nvSpPr>
        <p:spPr bwMode="auto">
          <a:xfrm>
            <a:off x="6400801" y="1707623"/>
            <a:ext cx="1082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Pass 2</a:t>
            </a:r>
          </a:p>
        </p:txBody>
      </p:sp>
    </p:spTree>
    <p:extLst>
      <p:ext uri="{BB962C8B-B14F-4D97-AF65-F5344CB8AC3E}">
        <p14:creationId xmlns:p14="http://schemas.microsoft.com/office/powerpoint/2010/main" val="267531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625" y="539644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Efficiency of Insertion Sort: O(n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811313" y="2136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268513" y="21360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7257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6401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1829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2268513" y="2669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811313" y="2669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27257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36401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1829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2268513" y="3202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1811313" y="3202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2725713" y="32028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3640113" y="32028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31" name="Rectangle 17"/>
          <p:cNvSpPr>
            <a:spLocks noChangeArrowheads="1"/>
          </p:cNvSpPr>
          <p:nvPr/>
        </p:nvSpPr>
        <p:spPr bwMode="auto">
          <a:xfrm>
            <a:off x="3182913" y="32028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22685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18113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27257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35" name="Rectangle 21"/>
          <p:cNvSpPr>
            <a:spLocks noChangeArrowheads="1"/>
          </p:cNvSpPr>
          <p:nvPr/>
        </p:nvSpPr>
        <p:spPr bwMode="auto">
          <a:xfrm>
            <a:off x="3640113" y="37362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3182913" y="37362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22685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18113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7257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40" name="Rectangle 26"/>
          <p:cNvSpPr>
            <a:spLocks noChangeArrowheads="1"/>
          </p:cNvSpPr>
          <p:nvPr/>
        </p:nvSpPr>
        <p:spPr bwMode="auto">
          <a:xfrm>
            <a:off x="3640113" y="42696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41" name="Rectangle 27"/>
          <p:cNvSpPr>
            <a:spLocks noChangeArrowheads="1"/>
          </p:cNvSpPr>
          <p:nvPr/>
        </p:nvSpPr>
        <p:spPr bwMode="auto">
          <a:xfrm>
            <a:off x="3182913" y="42696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2685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18113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27257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45" name="Rectangle 31"/>
          <p:cNvSpPr>
            <a:spLocks noChangeArrowheads="1"/>
          </p:cNvSpPr>
          <p:nvPr/>
        </p:nvSpPr>
        <p:spPr bwMode="auto">
          <a:xfrm>
            <a:off x="3640113" y="4803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31829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22685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82" name="Rectangle 34"/>
          <p:cNvSpPr>
            <a:spLocks noChangeArrowheads="1"/>
          </p:cNvSpPr>
          <p:nvPr/>
        </p:nvSpPr>
        <p:spPr bwMode="auto">
          <a:xfrm>
            <a:off x="18113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27257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50" name="Rectangle 36"/>
          <p:cNvSpPr>
            <a:spLocks noChangeArrowheads="1"/>
          </p:cNvSpPr>
          <p:nvPr/>
        </p:nvSpPr>
        <p:spPr bwMode="auto">
          <a:xfrm>
            <a:off x="3640113" y="53364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31829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86" name="Rectangle 38"/>
          <p:cNvSpPr>
            <a:spLocks noChangeArrowheads="1"/>
          </p:cNvSpPr>
          <p:nvPr/>
        </p:nvSpPr>
        <p:spPr bwMode="auto">
          <a:xfrm>
            <a:off x="22685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18113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88" name="Rectangle 40"/>
          <p:cNvSpPr>
            <a:spLocks noChangeArrowheads="1"/>
          </p:cNvSpPr>
          <p:nvPr/>
        </p:nvSpPr>
        <p:spPr bwMode="auto">
          <a:xfrm>
            <a:off x="27257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36401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90" name="Rectangle 42"/>
          <p:cNvSpPr>
            <a:spLocks noChangeArrowheads="1"/>
          </p:cNvSpPr>
          <p:nvPr/>
        </p:nvSpPr>
        <p:spPr bwMode="auto">
          <a:xfrm>
            <a:off x="31829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57" name="Text Box 43"/>
          <p:cNvSpPr txBox="1">
            <a:spLocks noChangeArrowheads="1"/>
          </p:cNvSpPr>
          <p:nvPr/>
        </p:nvSpPr>
        <p:spPr bwMode="auto">
          <a:xfrm>
            <a:off x="1190366" y="1683006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Sorted</a:t>
            </a:r>
          </a:p>
        </p:txBody>
      </p:sp>
      <p:sp>
        <p:nvSpPr>
          <p:cNvPr id="13358" name="Text Box 44"/>
          <p:cNvSpPr txBox="1">
            <a:spLocks noChangeArrowheads="1"/>
          </p:cNvSpPr>
          <p:nvPr/>
        </p:nvSpPr>
        <p:spPr bwMode="auto">
          <a:xfrm>
            <a:off x="2725713" y="1710130"/>
            <a:ext cx="148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Unsorted</a:t>
            </a:r>
          </a:p>
        </p:txBody>
      </p:sp>
      <p:sp>
        <p:nvSpPr>
          <p:cNvPr id="13359" name="Text Box 45"/>
          <p:cNvSpPr txBox="1">
            <a:spLocks noChangeArrowheads="1"/>
          </p:cNvSpPr>
          <p:nvPr/>
        </p:nvSpPr>
        <p:spPr bwMode="auto">
          <a:xfrm>
            <a:off x="4704414" y="1783829"/>
            <a:ext cx="5243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 smtClean="0"/>
              <a:t>Comp.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Shift	Insert    Operations</a:t>
            </a:r>
            <a:endParaRPr lang="en-US" altLang="ja-JP" sz="2800" dirty="0"/>
          </a:p>
        </p:txBody>
      </p:sp>
      <p:sp>
        <p:nvSpPr>
          <p:cNvPr id="13360" name="Text Box 46"/>
          <p:cNvSpPr txBox="1">
            <a:spLocks noChangeArrowheads="1"/>
          </p:cNvSpPr>
          <p:nvPr/>
        </p:nvSpPr>
        <p:spPr bwMode="auto">
          <a:xfrm>
            <a:off x="5305269" y="2624528"/>
            <a:ext cx="42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1		1		</a:t>
            </a:r>
            <a:r>
              <a:rPr lang="en-US" altLang="ja-JP" sz="2800" dirty="0" smtClean="0"/>
              <a:t>1           2+1     </a:t>
            </a:r>
            <a:endParaRPr lang="en-US" altLang="ja-JP" sz="2800" dirty="0"/>
          </a:p>
        </p:txBody>
      </p:sp>
      <p:sp>
        <p:nvSpPr>
          <p:cNvPr id="13361" name="Text Box 47"/>
          <p:cNvSpPr txBox="1">
            <a:spLocks noChangeArrowheads="1"/>
          </p:cNvSpPr>
          <p:nvPr/>
        </p:nvSpPr>
        <p:spPr bwMode="auto">
          <a:xfrm>
            <a:off x="5305269" y="3691328"/>
            <a:ext cx="3759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2		1		</a:t>
            </a:r>
            <a:r>
              <a:rPr lang="en-US" altLang="ja-JP" sz="2800" dirty="0" smtClean="0"/>
              <a:t>1           3+1</a:t>
            </a:r>
            <a:endParaRPr lang="en-US" altLang="ja-JP" sz="2800" dirty="0"/>
          </a:p>
        </p:txBody>
      </p:sp>
      <p:sp>
        <p:nvSpPr>
          <p:cNvPr id="13362" name="Text Box 48"/>
          <p:cNvSpPr txBox="1">
            <a:spLocks noChangeArrowheads="1"/>
          </p:cNvSpPr>
          <p:nvPr/>
        </p:nvSpPr>
        <p:spPr bwMode="auto">
          <a:xfrm>
            <a:off x="5318839" y="4758128"/>
            <a:ext cx="3669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3		1		</a:t>
            </a:r>
            <a:r>
              <a:rPr lang="en-US" altLang="ja-JP" sz="2800" dirty="0" smtClean="0"/>
              <a:t>1          4+1</a:t>
            </a:r>
            <a:endParaRPr lang="en-US" altLang="ja-JP" sz="2800" dirty="0"/>
          </a:p>
        </p:txBody>
      </p:sp>
      <p:sp>
        <p:nvSpPr>
          <p:cNvPr id="13363" name="Text Box 49"/>
          <p:cNvSpPr txBox="1">
            <a:spLocks noChangeArrowheads="1"/>
          </p:cNvSpPr>
          <p:nvPr/>
        </p:nvSpPr>
        <p:spPr bwMode="auto">
          <a:xfrm>
            <a:off x="5305269" y="5824928"/>
            <a:ext cx="3746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2	</a:t>
            </a:r>
            <a:r>
              <a:rPr lang="en-US" altLang="ja-JP" sz="2800" dirty="0" smtClean="0"/>
              <a:t>      3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      1          5+1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738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/>
              <a:t>CSS342: Sorting Algorithms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BFF1B-06EB-4F06-BE73-C817C3CE9093}" type="slidenum">
              <a:rPr lang="en-US" altLang="ja-JP" sz="1400"/>
              <a:pPr eaLnBrk="1" hangingPunct="1"/>
              <a:t>13</a:t>
            </a:fld>
            <a:endParaRPr lang="en-US" altLang="ja-JP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9144000" cy="167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dirty="0" err="1" smtClean="0"/>
              <a:t>MergeSort</a:t>
            </a:r>
            <a:endParaRPr lang="en-US" altLang="ja-JP" dirty="0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286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819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4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352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8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3886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4419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4953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20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5486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25</a:t>
            </a: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6477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</a:t>
            </a: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7010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</a:t>
            </a:r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7543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5</a:t>
            </a:r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8077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7</a:t>
            </a:r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8610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11</a:t>
            </a:r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9144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23</a:t>
            </a:r>
          </a:p>
        </p:txBody>
      </p:sp>
      <p:sp>
        <p:nvSpPr>
          <p:cNvPr id="18450" name="Text Box 16"/>
          <p:cNvSpPr txBox="1">
            <a:spLocks noChangeArrowheads="1"/>
          </p:cNvSpPr>
          <p:nvPr/>
        </p:nvSpPr>
        <p:spPr bwMode="auto">
          <a:xfrm>
            <a:off x="1524001" y="1813810"/>
            <a:ext cx="84931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 smtClean="0"/>
              <a:t>Key:  THE MERGE</a:t>
            </a:r>
            <a:r>
              <a:rPr lang="en-US" altLang="ja-JP" sz="2800" dirty="0"/>
              <a:t>!</a:t>
            </a:r>
            <a:endParaRPr lang="en-US" altLang="ja-JP" sz="2800" dirty="0" smtClean="0"/>
          </a:p>
          <a:p>
            <a:pPr algn="l" eaLnBrk="1" hangingPunct="1"/>
            <a:r>
              <a:rPr lang="en-US" altLang="ja-JP" sz="2800" dirty="0" smtClean="0"/>
              <a:t>Assuming </a:t>
            </a:r>
            <a:r>
              <a:rPr lang="en-US" altLang="ja-JP" sz="2800" dirty="0"/>
              <a:t>that we have already had two sorted array,</a:t>
            </a:r>
          </a:p>
          <a:p>
            <a:pPr algn="l" eaLnBrk="1" hangingPunct="1"/>
            <a:r>
              <a:rPr lang="en-US" altLang="ja-JP" sz="2800" dirty="0"/>
              <a:t>How can we merge them into one sorted array?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971800" y="3200400"/>
            <a:ext cx="4038600" cy="2590800"/>
            <a:chOff x="912" y="2016"/>
            <a:chExt cx="2544" cy="1632"/>
          </a:xfrm>
        </p:grpSpPr>
        <p:grpSp>
          <p:nvGrpSpPr>
            <p:cNvPr id="18513" name="Group 18"/>
            <p:cNvGrpSpPr>
              <a:grpSpLocks/>
            </p:cNvGrpSpPr>
            <p:nvPr/>
          </p:nvGrpSpPr>
          <p:grpSpPr bwMode="auto">
            <a:xfrm>
              <a:off x="912" y="2352"/>
              <a:ext cx="2352" cy="1296"/>
              <a:chOff x="912" y="2352"/>
              <a:chExt cx="2352" cy="1296"/>
            </a:xfrm>
          </p:grpSpPr>
          <p:sp>
            <p:nvSpPr>
              <p:cNvPr id="18515" name="Rectangle 19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</a:t>
                </a:r>
              </a:p>
            </p:txBody>
          </p:sp>
          <p:sp>
            <p:nvSpPr>
              <p:cNvPr id="18516" name="Line 20"/>
              <p:cNvSpPr>
                <a:spLocks noChangeShapeType="1"/>
              </p:cNvSpPr>
              <p:nvPr/>
            </p:nvSpPr>
            <p:spPr bwMode="auto">
              <a:xfrm flipH="1">
                <a:off x="1056" y="2352"/>
                <a:ext cx="22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4" name="Rectangle 21"/>
            <p:cNvSpPr>
              <a:spLocks noChangeArrowheads="1"/>
            </p:cNvSpPr>
            <p:nvPr/>
          </p:nvSpPr>
          <p:spPr bwMode="auto">
            <a:xfrm>
              <a:off x="312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505200" y="3200400"/>
            <a:ext cx="4038600" cy="2590800"/>
            <a:chOff x="1248" y="2016"/>
            <a:chExt cx="2544" cy="1632"/>
          </a:xfrm>
        </p:grpSpPr>
        <p:grpSp>
          <p:nvGrpSpPr>
            <p:cNvPr id="18509" name="Group 23"/>
            <p:cNvGrpSpPr>
              <a:grpSpLocks/>
            </p:cNvGrpSpPr>
            <p:nvPr/>
          </p:nvGrpSpPr>
          <p:grpSpPr bwMode="auto">
            <a:xfrm>
              <a:off x="1248" y="2352"/>
              <a:ext cx="2400" cy="1296"/>
              <a:chOff x="1248" y="2352"/>
              <a:chExt cx="2400" cy="1296"/>
            </a:xfrm>
          </p:grpSpPr>
          <p:sp>
            <p:nvSpPr>
              <p:cNvPr id="18511" name="Rectangle 24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3</a:t>
                </a:r>
              </a:p>
            </p:txBody>
          </p:sp>
          <p:sp>
            <p:nvSpPr>
              <p:cNvPr id="18512" name="Line 25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25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0" name="Rectangle 26"/>
            <p:cNvSpPr>
              <a:spLocks noChangeArrowheads="1"/>
            </p:cNvSpPr>
            <p:nvPr/>
          </p:nvSpPr>
          <p:spPr bwMode="auto">
            <a:xfrm>
              <a:off x="345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3200400"/>
            <a:ext cx="3505200" cy="2590800"/>
            <a:chOff x="1920" y="2016"/>
            <a:chExt cx="2208" cy="1632"/>
          </a:xfrm>
        </p:grpSpPr>
        <p:grpSp>
          <p:nvGrpSpPr>
            <p:cNvPr id="18505" name="Group 28"/>
            <p:cNvGrpSpPr>
              <a:grpSpLocks/>
            </p:cNvGrpSpPr>
            <p:nvPr/>
          </p:nvGrpSpPr>
          <p:grpSpPr bwMode="auto">
            <a:xfrm>
              <a:off x="1920" y="2352"/>
              <a:ext cx="2064" cy="1296"/>
              <a:chOff x="1920" y="2352"/>
              <a:chExt cx="2064" cy="1296"/>
            </a:xfrm>
          </p:grpSpPr>
          <p:sp>
            <p:nvSpPr>
              <p:cNvPr id="18507" name="Rectangle 29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5</a:t>
                </a:r>
              </a:p>
            </p:txBody>
          </p:sp>
          <p:sp>
            <p:nvSpPr>
              <p:cNvPr id="18508" name="Line 30"/>
              <p:cNvSpPr>
                <a:spLocks noChangeShapeType="1"/>
              </p:cNvSpPr>
              <p:nvPr/>
            </p:nvSpPr>
            <p:spPr bwMode="auto">
              <a:xfrm flipH="1">
                <a:off x="2064" y="2352"/>
                <a:ext cx="192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6" name="Rectangle 31"/>
            <p:cNvSpPr>
              <a:spLocks noChangeArrowheads="1"/>
            </p:cNvSpPr>
            <p:nvPr/>
          </p:nvSpPr>
          <p:spPr bwMode="auto">
            <a:xfrm>
              <a:off x="379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105400" y="3200400"/>
            <a:ext cx="3505200" cy="2590800"/>
            <a:chOff x="2256" y="2016"/>
            <a:chExt cx="2208" cy="1632"/>
          </a:xfrm>
        </p:grpSpPr>
        <p:grpSp>
          <p:nvGrpSpPr>
            <p:cNvPr id="18501" name="Group 33"/>
            <p:cNvGrpSpPr>
              <a:grpSpLocks/>
            </p:cNvGrpSpPr>
            <p:nvPr/>
          </p:nvGrpSpPr>
          <p:grpSpPr bwMode="auto">
            <a:xfrm>
              <a:off x="2256" y="2352"/>
              <a:ext cx="2016" cy="1296"/>
              <a:chOff x="2256" y="2352"/>
              <a:chExt cx="2016" cy="1296"/>
            </a:xfrm>
          </p:grpSpPr>
          <p:sp>
            <p:nvSpPr>
              <p:cNvPr id="18503" name="Rectangle 34"/>
              <p:cNvSpPr>
                <a:spLocks noChangeArrowheads="1"/>
              </p:cNvSpPr>
              <p:nvPr/>
            </p:nvSpPr>
            <p:spPr bwMode="auto">
              <a:xfrm>
                <a:off x="225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7</a:t>
                </a:r>
              </a:p>
            </p:txBody>
          </p:sp>
          <p:sp>
            <p:nvSpPr>
              <p:cNvPr id="18504" name="Line 35"/>
              <p:cNvSpPr>
                <a:spLocks noChangeShapeType="1"/>
              </p:cNvSpPr>
              <p:nvPr/>
            </p:nvSpPr>
            <p:spPr bwMode="auto">
              <a:xfrm flipH="1">
                <a:off x="2400" y="2352"/>
                <a:ext cx="187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2" name="Rectangle 36"/>
            <p:cNvSpPr>
              <a:spLocks noChangeArrowheads="1"/>
            </p:cNvSpPr>
            <p:nvPr/>
          </p:nvSpPr>
          <p:spPr bwMode="auto">
            <a:xfrm>
              <a:off x="412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6172200" y="3200400"/>
            <a:ext cx="2971800" cy="2590800"/>
            <a:chOff x="2928" y="2016"/>
            <a:chExt cx="1872" cy="1632"/>
          </a:xfrm>
        </p:grpSpPr>
        <p:grpSp>
          <p:nvGrpSpPr>
            <p:cNvPr id="18497" name="Group 38"/>
            <p:cNvGrpSpPr>
              <a:grpSpLocks/>
            </p:cNvGrpSpPr>
            <p:nvPr/>
          </p:nvGrpSpPr>
          <p:grpSpPr bwMode="auto">
            <a:xfrm>
              <a:off x="2928" y="2352"/>
              <a:ext cx="1680" cy="1296"/>
              <a:chOff x="2928" y="2352"/>
              <a:chExt cx="1680" cy="1296"/>
            </a:xfrm>
          </p:grpSpPr>
          <p:sp>
            <p:nvSpPr>
              <p:cNvPr id="18499" name="Rectangle 39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11</a:t>
                </a:r>
              </a:p>
            </p:txBody>
          </p:sp>
          <p:sp>
            <p:nvSpPr>
              <p:cNvPr id="18500" name="Line 40"/>
              <p:cNvSpPr>
                <a:spLocks noChangeShapeType="1"/>
              </p:cNvSpPr>
              <p:nvPr/>
            </p:nvSpPr>
            <p:spPr bwMode="auto">
              <a:xfrm flipH="1">
                <a:off x="3072" y="2352"/>
                <a:ext cx="153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8" name="Rectangle 41"/>
            <p:cNvSpPr>
              <a:spLocks noChangeArrowheads="1"/>
            </p:cNvSpPr>
            <p:nvPr/>
          </p:nvSpPr>
          <p:spPr bwMode="auto">
            <a:xfrm>
              <a:off x="446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8305800" y="3200400"/>
            <a:ext cx="1371600" cy="2590800"/>
            <a:chOff x="4272" y="2016"/>
            <a:chExt cx="864" cy="1632"/>
          </a:xfrm>
        </p:grpSpPr>
        <p:grpSp>
          <p:nvGrpSpPr>
            <p:cNvPr id="18493" name="Group 43"/>
            <p:cNvGrpSpPr>
              <a:grpSpLocks/>
            </p:cNvGrpSpPr>
            <p:nvPr/>
          </p:nvGrpSpPr>
          <p:grpSpPr bwMode="auto">
            <a:xfrm>
              <a:off x="4272" y="2352"/>
              <a:ext cx="720" cy="1296"/>
              <a:chOff x="4272" y="2352"/>
              <a:chExt cx="720" cy="1296"/>
            </a:xfrm>
          </p:grpSpPr>
          <p:sp>
            <p:nvSpPr>
              <p:cNvPr id="18495" name="Rectangle 44"/>
              <p:cNvSpPr>
                <a:spLocks noChangeArrowheads="1"/>
              </p:cNvSpPr>
              <p:nvPr/>
            </p:nvSpPr>
            <p:spPr bwMode="auto">
              <a:xfrm>
                <a:off x="427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23</a:t>
                </a:r>
              </a:p>
            </p:txBody>
          </p:sp>
          <p:sp>
            <p:nvSpPr>
              <p:cNvPr id="18496" name="Line 45"/>
              <p:cNvSpPr>
                <a:spLocks noChangeShapeType="1"/>
              </p:cNvSpPr>
              <p:nvPr/>
            </p:nvSpPr>
            <p:spPr bwMode="auto">
              <a:xfrm flipH="1">
                <a:off x="4416" y="2352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4" name="Rectangle 46"/>
            <p:cNvSpPr>
              <a:spLocks noChangeArrowheads="1"/>
            </p:cNvSpPr>
            <p:nvPr/>
          </p:nvSpPr>
          <p:spPr bwMode="auto">
            <a:xfrm>
              <a:off x="480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5486400" y="3200400"/>
            <a:ext cx="3886200" cy="2590800"/>
            <a:chOff x="2496" y="2016"/>
            <a:chExt cx="2448" cy="1632"/>
          </a:xfrm>
        </p:grpSpPr>
        <p:grpSp>
          <p:nvGrpSpPr>
            <p:cNvPr id="18489" name="Group 48"/>
            <p:cNvGrpSpPr>
              <a:grpSpLocks/>
            </p:cNvGrpSpPr>
            <p:nvPr/>
          </p:nvGrpSpPr>
          <p:grpSpPr bwMode="auto">
            <a:xfrm>
              <a:off x="2688" y="2352"/>
              <a:ext cx="2256" cy="1296"/>
              <a:chOff x="2688" y="2352"/>
              <a:chExt cx="2256" cy="1296"/>
            </a:xfrm>
          </p:grpSpPr>
          <p:sp>
            <p:nvSpPr>
              <p:cNvPr id="18491" name="Rectangle 49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25</a:t>
                </a:r>
              </a:p>
            </p:txBody>
          </p:sp>
          <p:sp>
            <p:nvSpPr>
              <p:cNvPr id="18492" name="Line 50"/>
              <p:cNvSpPr>
                <a:spLocks noChangeShapeType="1"/>
              </p:cNvSpPr>
              <p:nvPr/>
            </p:nvSpPr>
            <p:spPr bwMode="auto">
              <a:xfrm>
                <a:off x="2688" y="2352"/>
                <a:ext cx="211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0" name="Rectangle 51"/>
            <p:cNvSpPr>
              <a:spLocks noChangeArrowheads="1"/>
            </p:cNvSpPr>
            <p:nvPr/>
          </p:nvSpPr>
          <p:spPr bwMode="auto">
            <a:xfrm>
              <a:off x="249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4953000" y="3200400"/>
            <a:ext cx="3352800" cy="2590800"/>
            <a:chOff x="2160" y="2016"/>
            <a:chExt cx="2112" cy="1632"/>
          </a:xfrm>
        </p:grpSpPr>
        <p:grpSp>
          <p:nvGrpSpPr>
            <p:cNvPr id="18485" name="Group 53"/>
            <p:cNvGrpSpPr>
              <a:grpSpLocks/>
            </p:cNvGrpSpPr>
            <p:nvPr/>
          </p:nvGrpSpPr>
          <p:grpSpPr bwMode="auto">
            <a:xfrm>
              <a:off x="2352" y="2352"/>
              <a:ext cx="1920" cy="1296"/>
              <a:chOff x="2352" y="2352"/>
              <a:chExt cx="1920" cy="1296"/>
            </a:xfrm>
          </p:grpSpPr>
          <p:sp>
            <p:nvSpPr>
              <p:cNvPr id="18487" name="Rectangle 54"/>
              <p:cNvSpPr>
                <a:spLocks noChangeArrowheads="1"/>
              </p:cNvSpPr>
              <p:nvPr/>
            </p:nvSpPr>
            <p:spPr bwMode="auto">
              <a:xfrm>
                <a:off x="393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20</a:t>
                </a:r>
              </a:p>
            </p:txBody>
          </p:sp>
          <p:sp>
            <p:nvSpPr>
              <p:cNvPr id="18488" name="Line 55"/>
              <p:cNvSpPr>
                <a:spLocks noChangeShapeType="1"/>
              </p:cNvSpPr>
              <p:nvPr/>
            </p:nvSpPr>
            <p:spPr bwMode="auto">
              <a:xfrm>
                <a:off x="2352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Rectangle 56"/>
            <p:cNvSpPr>
              <a:spLocks noChangeArrowheads="1"/>
            </p:cNvSpPr>
            <p:nvPr/>
          </p:nvSpPr>
          <p:spPr bwMode="auto">
            <a:xfrm>
              <a:off x="216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19600" y="3200400"/>
            <a:ext cx="3352800" cy="2590800"/>
            <a:chOff x="1824" y="2016"/>
            <a:chExt cx="2112" cy="1632"/>
          </a:xfrm>
        </p:grpSpPr>
        <p:grpSp>
          <p:nvGrpSpPr>
            <p:cNvPr id="18481" name="Group 58"/>
            <p:cNvGrpSpPr>
              <a:grpSpLocks/>
            </p:cNvGrpSpPr>
            <p:nvPr/>
          </p:nvGrpSpPr>
          <p:grpSpPr bwMode="auto">
            <a:xfrm>
              <a:off x="2016" y="2352"/>
              <a:ext cx="1920" cy="1296"/>
              <a:chOff x="2016" y="2352"/>
              <a:chExt cx="1920" cy="1296"/>
            </a:xfrm>
          </p:grpSpPr>
          <p:sp>
            <p:nvSpPr>
              <p:cNvPr id="18483" name="Rectangle 59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14</a:t>
                </a:r>
              </a:p>
            </p:txBody>
          </p:sp>
          <p:sp>
            <p:nvSpPr>
              <p:cNvPr id="18484" name="Line 60"/>
              <p:cNvSpPr>
                <a:spLocks noChangeShapeType="1"/>
              </p:cNvSpPr>
              <p:nvPr/>
            </p:nvSpPr>
            <p:spPr bwMode="auto">
              <a:xfrm>
                <a:off x="2016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2" name="Rectangle 61"/>
            <p:cNvSpPr>
              <a:spLocks noChangeArrowheads="1"/>
            </p:cNvSpPr>
            <p:nvPr/>
          </p:nvSpPr>
          <p:spPr bwMode="auto">
            <a:xfrm>
              <a:off x="182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3886200" y="3200400"/>
            <a:ext cx="3352800" cy="2590800"/>
            <a:chOff x="1488" y="2016"/>
            <a:chExt cx="2112" cy="1632"/>
          </a:xfrm>
        </p:grpSpPr>
        <p:grpSp>
          <p:nvGrpSpPr>
            <p:cNvPr id="18477" name="Group 63"/>
            <p:cNvGrpSpPr>
              <a:grpSpLocks/>
            </p:cNvGrpSpPr>
            <p:nvPr/>
          </p:nvGrpSpPr>
          <p:grpSpPr bwMode="auto">
            <a:xfrm>
              <a:off x="1680" y="2352"/>
              <a:ext cx="1920" cy="1296"/>
              <a:chOff x="1680" y="2352"/>
              <a:chExt cx="1920" cy="1296"/>
            </a:xfrm>
          </p:grpSpPr>
          <p:sp>
            <p:nvSpPr>
              <p:cNvPr id="18479" name="Rectangle 64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13</a:t>
                </a:r>
              </a:p>
            </p:txBody>
          </p:sp>
          <p:sp>
            <p:nvSpPr>
              <p:cNvPr id="18480" name="Line 65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8" name="Rectangle 66"/>
            <p:cNvSpPr>
              <a:spLocks noChangeArrowheads="1"/>
            </p:cNvSpPr>
            <p:nvPr/>
          </p:nvSpPr>
          <p:spPr bwMode="auto">
            <a:xfrm>
              <a:off x="148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3352800" y="3200400"/>
            <a:ext cx="2819400" cy="2590800"/>
            <a:chOff x="1152" y="2016"/>
            <a:chExt cx="1776" cy="1632"/>
          </a:xfrm>
        </p:grpSpPr>
        <p:grpSp>
          <p:nvGrpSpPr>
            <p:cNvPr id="18473" name="Group 68"/>
            <p:cNvGrpSpPr>
              <a:grpSpLocks/>
            </p:cNvGrpSpPr>
            <p:nvPr/>
          </p:nvGrpSpPr>
          <p:grpSpPr bwMode="auto">
            <a:xfrm>
              <a:off x="1344" y="2352"/>
              <a:ext cx="1584" cy="1296"/>
              <a:chOff x="1344" y="2352"/>
              <a:chExt cx="1584" cy="1296"/>
            </a:xfrm>
          </p:grpSpPr>
          <p:sp>
            <p:nvSpPr>
              <p:cNvPr id="18475" name="Rectangle 69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8</a:t>
                </a:r>
              </a:p>
            </p:txBody>
          </p:sp>
          <p:sp>
            <p:nvSpPr>
              <p:cNvPr id="18476" name="Line 70"/>
              <p:cNvSpPr>
                <a:spLocks noChangeShapeType="1"/>
              </p:cNvSpPr>
              <p:nvPr/>
            </p:nvSpPr>
            <p:spPr bwMode="auto">
              <a:xfrm>
                <a:off x="1344" y="2352"/>
                <a:ext cx="139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4" name="Rectangle 71"/>
            <p:cNvSpPr>
              <a:spLocks noChangeArrowheads="1"/>
            </p:cNvSpPr>
            <p:nvPr/>
          </p:nvSpPr>
          <p:spPr bwMode="auto">
            <a:xfrm>
              <a:off x="115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2819400" y="3200400"/>
            <a:ext cx="1752600" cy="2590800"/>
            <a:chOff x="816" y="2016"/>
            <a:chExt cx="1104" cy="1632"/>
          </a:xfrm>
        </p:grpSpPr>
        <p:grpSp>
          <p:nvGrpSpPr>
            <p:cNvPr id="18469" name="Group 73"/>
            <p:cNvGrpSpPr>
              <a:grpSpLocks/>
            </p:cNvGrpSpPr>
            <p:nvPr/>
          </p:nvGrpSpPr>
          <p:grpSpPr bwMode="auto">
            <a:xfrm>
              <a:off x="960" y="2352"/>
              <a:ext cx="960" cy="1296"/>
              <a:chOff x="960" y="2352"/>
              <a:chExt cx="960" cy="1296"/>
            </a:xfrm>
          </p:grpSpPr>
          <p:sp>
            <p:nvSpPr>
              <p:cNvPr id="18471" name="Rectangle 74"/>
              <p:cNvSpPr>
                <a:spLocks noChangeArrowheads="1"/>
              </p:cNvSpPr>
              <p:nvPr/>
            </p:nvSpPr>
            <p:spPr bwMode="auto">
              <a:xfrm>
                <a:off x="158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4</a:t>
                </a:r>
              </a:p>
            </p:txBody>
          </p:sp>
          <p:sp>
            <p:nvSpPr>
              <p:cNvPr id="18472" name="Line 75"/>
              <p:cNvSpPr>
                <a:spLocks noChangeShapeType="1"/>
              </p:cNvSpPr>
              <p:nvPr/>
            </p:nvSpPr>
            <p:spPr bwMode="auto">
              <a:xfrm>
                <a:off x="960" y="2352"/>
                <a:ext cx="76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0" name="Rectangle 76"/>
            <p:cNvSpPr>
              <a:spLocks noChangeArrowheads="1"/>
            </p:cNvSpPr>
            <p:nvPr/>
          </p:nvSpPr>
          <p:spPr bwMode="auto">
            <a:xfrm>
              <a:off x="81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2286000" y="3200400"/>
            <a:ext cx="685800" cy="2590800"/>
            <a:chOff x="480" y="2016"/>
            <a:chExt cx="432" cy="1632"/>
          </a:xfrm>
        </p:grpSpPr>
        <p:grpSp>
          <p:nvGrpSpPr>
            <p:cNvPr id="18465" name="Group 78"/>
            <p:cNvGrpSpPr>
              <a:grpSpLocks/>
            </p:cNvGrpSpPr>
            <p:nvPr/>
          </p:nvGrpSpPr>
          <p:grpSpPr bwMode="auto">
            <a:xfrm>
              <a:off x="576" y="2352"/>
              <a:ext cx="336" cy="1296"/>
              <a:chOff x="576" y="2352"/>
              <a:chExt cx="336" cy="1296"/>
            </a:xfrm>
          </p:grpSpPr>
          <p:sp>
            <p:nvSpPr>
              <p:cNvPr id="18467" name="Rectangle 79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</a:t>
                </a:r>
              </a:p>
            </p:txBody>
          </p:sp>
          <p:sp>
            <p:nvSpPr>
              <p:cNvPr id="18468" name="Line 80"/>
              <p:cNvSpPr>
                <a:spLocks noChangeShapeType="1"/>
              </p:cNvSpPr>
              <p:nvPr/>
            </p:nvSpPr>
            <p:spPr bwMode="auto">
              <a:xfrm>
                <a:off x="624" y="2352"/>
                <a:ext cx="9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6" name="Rectangle 81"/>
            <p:cNvSpPr>
              <a:spLocks noChangeArrowheads="1"/>
            </p:cNvSpPr>
            <p:nvPr/>
          </p:nvSpPr>
          <p:spPr bwMode="auto">
            <a:xfrm>
              <a:off x="48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206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4364" y="557384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3B0DB9-4A20-452B-99F2-A145F92227A5}" type="slidenum">
              <a:rPr lang="en-US" altLang="ja-JP" sz="1400"/>
              <a:pPr eaLnBrk="1" hangingPunct="1"/>
              <a:t>14</a:t>
            </a:fld>
            <a:endParaRPr lang="en-US" altLang="ja-JP" sz="140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4541477" y="1306642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4617677" y="1306642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970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256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400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114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28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542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86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972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116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7830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5544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258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268427" y="773242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487627" y="773242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873514" y="849442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 flipV="1">
            <a:off x="5068527" y="27794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 rot="16200000" flipV="1">
            <a:off x="6440127" y="27794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801827" y="46844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173427" y="46844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6200000">
            <a:off x="4270808" y="13804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first1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16200000">
            <a:off x="5439208" y="13550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 rot="16200000">
            <a:off x="5642408" y="13804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first2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 rot="16200000">
            <a:off x="6810808" y="13550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last2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506427" y="1001842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65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93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608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796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1510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9224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836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0654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979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751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5226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2940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3398477" y="2373442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tempArray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465277" y="19162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074877" y="1840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693877" y="1840042"/>
            <a:ext cx="31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&lt;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303477" y="1763842"/>
            <a:ext cx="441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&gt;=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 rot="16200000">
            <a:off x="4226358" y="2764761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index</a:t>
            </a:r>
          </a:p>
        </p:txBody>
      </p:sp>
      <p:sp>
        <p:nvSpPr>
          <p:cNvPr id="49" name="AutoShape 48"/>
          <p:cNvSpPr>
            <a:spLocks noChangeArrowheads="1"/>
          </p:cNvSpPr>
          <p:nvPr/>
        </p:nvSpPr>
        <p:spPr bwMode="auto">
          <a:xfrm>
            <a:off x="6065477" y="15352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auto">
          <a:xfrm>
            <a:off x="4693877" y="15352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AutoShape 50"/>
          <p:cNvSpPr>
            <a:spLocks noChangeArrowheads="1"/>
          </p:cNvSpPr>
          <p:nvPr/>
        </p:nvSpPr>
        <p:spPr bwMode="auto">
          <a:xfrm>
            <a:off x="4693877" y="29068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55877" y="4126042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546364" y="38910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317764" y="38910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4403364" y="3586292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5622564" y="3586292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</a:t>
            </a:r>
          </a:p>
        </p:txBody>
      </p:sp>
      <p:sp>
        <p:nvSpPr>
          <p:cNvPr id="57" name="AutoShape 56"/>
          <p:cNvSpPr>
            <a:spLocks/>
          </p:cNvSpPr>
          <p:nvPr/>
        </p:nvSpPr>
        <p:spPr bwMode="auto">
          <a:xfrm rot="16200000" flipV="1">
            <a:off x="5203464" y="309099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AutoShape 57"/>
          <p:cNvSpPr>
            <a:spLocks/>
          </p:cNvSpPr>
          <p:nvPr/>
        </p:nvSpPr>
        <p:spPr bwMode="auto">
          <a:xfrm rot="16200000" flipV="1">
            <a:off x="6575064" y="309099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4936764" y="328149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308364" y="328149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 rot="16200000">
            <a:off x="5077258" y="41998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first1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 rot="16200000">
            <a:off x="5574146" y="416811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last1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 rot="16200000">
            <a:off x="6858433" y="45808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first2</a:t>
            </a: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 rot="16200000">
            <a:off x="6883833" y="40982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last2</a:t>
            </a: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3641364" y="3814892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46002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48288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7432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5146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2860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574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9718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2004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1148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8862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6576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4290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auto">
          <a:xfrm>
            <a:off x="3533414" y="5186492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tempArray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217877" y="47356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 rot="16200000">
            <a:off x="6374246" y="565401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index</a:t>
            </a:r>
          </a:p>
        </p:txBody>
      </p:sp>
      <p:sp>
        <p:nvSpPr>
          <p:cNvPr id="81" name="AutoShape 80"/>
          <p:cNvSpPr>
            <a:spLocks noChangeArrowheads="1"/>
          </p:cNvSpPr>
          <p:nvPr/>
        </p:nvSpPr>
        <p:spPr bwMode="auto">
          <a:xfrm>
            <a:off x="5532077" y="43546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" name="AutoShape 81"/>
          <p:cNvSpPr>
            <a:spLocks noChangeArrowheads="1"/>
          </p:cNvSpPr>
          <p:nvPr/>
        </p:nvSpPr>
        <p:spPr bwMode="auto">
          <a:xfrm>
            <a:off x="6903677" y="56500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760677" y="38974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5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br>
              <a:rPr lang="en-US" dirty="0" smtClean="0"/>
            </a:br>
            <a:r>
              <a:rPr lang="en-US" dirty="0" smtClean="0"/>
              <a:t>(very difficult…. possibly NP-Complete)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7031" y="2143593"/>
            <a:ext cx="232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Stephen Cook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67071" y="2938072"/>
            <a:ext cx="4955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Forefather of computational complexity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Theory of NP-Completeness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Prof. at University of Toronto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1982: Turing award winner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524" y="1915183"/>
            <a:ext cx="3162024" cy="3826049"/>
          </a:xfrm>
        </p:spPr>
      </p:pic>
    </p:spTree>
    <p:extLst>
      <p:ext uri="{BB962C8B-B14F-4D97-AF65-F5344CB8AC3E}">
        <p14:creationId xmlns:p14="http://schemas.microsoft.com/office/powerpoint/2010/main" val="201738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11" y="-1"/>
            <a:ext cx="900908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Merge(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first1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last1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first2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last2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index 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((first1 &lt;= last1) &amp;&amp; (first2 &lt;= last2))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 &lt;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0" y="215925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(first1 &lt;= last1)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(first2 &lt;= last2)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(index = 0; index &lt; size; index++)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[index];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22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37084"/>
            <a:ext cx="3429000" cy="3905250"/>
          </a:xfrm>
        </p:spPr>
      </p:pic>
      <p:sp>
        <p:nvSpPr>
          <p:cNvPr id="8" name="TextBox 7"/>
          <p:cNvSpPr txBox="1"/>
          <p:nvPr/>
        </p:nvSpPr>
        <p:spPr>
          <a:xfrm>
            <a:off x="4812633" y="1937084"/>
            <a:ext cx="6455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John Von Neumann!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05137" y="2759243"/>
            <a:ext cx="6262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Innovations in Set theory, Geometry, Quantum Mechanics, Economics,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Founded Game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Monte Carlo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EDVAC:  data and program both in same address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ENIAC: First computer to use a stored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Von Neumann Architecture!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Manhattan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MAD: Mutually Assured Destruction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Merge Sort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9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3471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successive merges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352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3962399" y="1981200"/>
            <a:ext cx="457199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68580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62484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5410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4800600" y="1981200"/>
            <a:ext cx="45719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7696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83058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2362200"/>
            <a:ext cx="685800" cy="914400"/>
            <a:chOff x="1248" y="1488"/>
            <a:chExt cx="432" cy="576"/>
          </a:xfrm>
        </p:grpSpPr>
        <p:sp>
          <p:nvSpPr>
            <p:cNvPr id="20566" name="Rectangle 12"/>
            <p:cNvSpPr>
              <a:spLocks noChangeArrowheads="1"/>
            </p:cNvSpPr>
            <p:nvPr/>
          </p:nvSpPr>
          <p:spPr bwMode="auto">
            <a:xfrm>
              <a:off x="144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67" name="Line 13"/>
            <p:cNvSpPr>
              <a:spLocks noChangeShapeType="1"/>
            </p:cNvSpPr>
            <p:nvPr/>
          </p:nvSpPr>
          <p:spPr bwMode="auto">
            <a:xfrm>
              <a:off x="1248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429000" y="2362200"/>
            <a:ext cx="685800" cy="914400"/>
            <a:chOff x="1200" y="1488"/>
            <a:chExt cx="432" cy="576"/>
          </a:xfrm>
        </p:grpSpPr>
        <p:sp>
          <p:nvSpPr>
            <p:cNvPr id="20564" name="Rectangle 15"/>
            <p:cNvSpPr>
              <a:spLocks noChangeArrowheads="1"/>
            </p:cNvSpPr>
            <p:nvPr/>
          </p:nvSpPr>
          <p:spPr bwMode="auto">
            <a:xfrm>
              <a:off x="120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65" name="Line 16"/>
            <p:cNvSpPr>
              <a:spLocks noChangeShapeType="1"/>
            </p:cNvSpPr>
            <p:nvPr/>
          </p:nvSpPr>
          <p:spPr bwMode="auto">
            <a:xfrm flipH="1">
              <a:off x="1296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6800" y="2362200"/>
            <a:ext cx="381000" cy="914400"/>
            <a:chOff x="2112" y="1488"/>
            <a:chExt cx="240" cy="576"/>
          </a:xfrm>
        </p:grpSpPr>
        <p:sp>
          <p:nvSpPr>
            <p:cNvPr id="20562" name="Rectangle 18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63" name="Line 19"/>
            <p:cNvSpPr>
              <a:spLocks noChangeShapeType="1"/>
            </p:cNvSpPr>
            <p:nvPr/>
          </p:nvSpPr>
          <p:spPr bwMode="auto">
            <a:xfrm>
              <a:off x="2160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257800" y="2362200"/>
            <a:ext cx="381000" cy="914400"/>
            <a:chOff x="2352" y="1488"/>
            <a:chExt cx="240" cy="576"/>
          </a:xfrm>
        </p:grpSpPr>
        <p:sp>
          <p:nvSpPr>
            <p:cNvPr id="20560" name="Rectangle 21"/>
            <p:cNvSpPr>
              <a:spLocks noChangeArrowheads="1"/>
            </p:cNvSpPr>
            <p:nvPr/>
          </p:nvSpPr>
          <p:spPr bwMode="auto">
            <a:xfrm>
              <a:off x="235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61" name="Line 22"/>
            <p:cNvSpPr>
              <a:spLocks noChangeShapeType="1"/>
            </p:cNvSpPr>
            <p:nvPr/>
          </p:nvSpPr>
          <p:spPr bwMode="auto">
            <a:xfrm flipH="1">
              <a:off x="2496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324600" y="2362200"/>
            <a:ext cx="381000" cy="914400"/>
            <a:chOff x="3024" y="1488"/>
            <a:chExt cx="240" cy="576"/>
          </a:xfrm>
        </p:grpSpPr>
        <p:sp>
          <p:nvSpPr>
            <p:cNvPr id="20558" name="Rectangle 24"/>
            <p:cNvSpPr>
              <a:spLocks noChangeArrowheads="1"/>
            </p:cNvSpPr>
            <p:nvPr/>
          </p:nvSpPr>
          <p:spPr bwMode="auto">
            <a:xfrm>
              <a:off x="30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59" name="Line 25"/>
            <p:cNvSpPr>
              <a:spLocks noChangeShapeType="1"/>
            </p:cNvSpPr>
            <p:nvPr/>
          </p:nvSpPr>
          <p:spPr bwMode="auto">
            <a:xfrm>
              <a:off x="3072" y="1488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705600" y="2362200"/>
            <a:ext cx="381000" cy="914400"/>
            <a:chOff x="3264" y="1488"/>
            <a:chExt cx="240" cy="576"/>
          </a:xfrm>
        </p:grpSpPr>
        <p:sp>
          <p:nvSpPr>
            <p:cNvPr id="20556" name="Rectangle 27"/>
            <p:cNvSpPr>
              <a:spLocks noChangeArrowheads="1"/>
            </p:cNvSpPr>
            <p:nvPr/>
          </p:nvSpPr>
          <p:spPr bwMode="auto">
            <a:xfrm>
              <a:off x="326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57" name="Line 28"/>
            <p:cNvSpPr>
              <a:spLocks noChangeShapeType="1"/>
            </p:cNvSpPr>
            <p:nvPr/>
          </p:nvSpPr>
          <p:spPr bwMode="auto">
            <a:xfrm flipH="1">
              <a:off x="3408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7848600" y="2362200"/>
            <a:ext cx="685800" cy="914400"/>
            <a:chOff x="3984" y="1488"/>
            <a:chExt cx="432" cy="576"/>
          </a:xfrm>
        </p:grpSpPr>
        <p:sp>
          <p:nvSpPr>
            <p:cNvPr id="20554" name="Rectangle 30"/>
            <p:cNvSpPr>
              <a:spLocks noChangeArrowheads="1"/>
            </p:cNvSpPr>
            <p:nvPr/>
          </p:nvSpPr>
          <p:spPr bwMode="auto">
            <a:xfrm>
              <a:off x="41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55" name="Line 31"/>
            <p:cNvSpPr>
              <a:spLocks noChangeShapeType="1"/>
            </p:cNvSpPr>
            <p:nvPr/>
          </p:nvSpPr>
          <p:spPr bwMode="auto">
            <a:xfrm>
              <a:off x="3984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772400" y="2362200"/>
            <a:ext cx="762000" cy="914400"/>
            <a:chOff x="3936" y="1488"/>
            <a:chExt cx="480" cy="576"/>
          </a:xfrm>
        </p:grpSpPr>
        <p:sp>
          <p:nvSpPr>
            <p:cNvPr id="20552" name="Rectangle 33"/>
            <p:cNvSpPr>
              <a:spLocks noChangeArrowheads="1"/>
            </p:cNvSpPr>
            <p:nvPr/>
          </p:nvSpPr>
          <p:spPr bwMode="auto">
            <a:xfrm>
              <a:off x="39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53" name="Line 34"/>
            <p:cNvSpPr>
              <a:spLocks noChangeShapeType="1"/>
            </p:cNvSpPr>
            <p:nvPr/>
          </p:nvSpPr>
          <p:spPr bwMode="auto">
            <a:xfrm flipH="1">
              <a:off x="4032" y="148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3657600" y="3276600"/>
            <a:ext cx="609600" cy="990600"/>
            <a:chOff x="1344" y="2064"/>
            <a:chExt cx="384" cy="624"/>
          </a:xfrm>
        </p:grpSpPr>
        <p:sp>
          <p:nvSpPr>
            <p:cNvPr id="20550" name="Rectangle 36"/>
            <p:cNvSpPr>
              <a:spLocks noChangeArrowheads="1"/>
            </p:cNvSpPr>
            <p:nvPr/>
          </p:nvSpPr>
          <p:spPr bwMode="auto">
            <a:xfrm>
              <a:off x="1440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51" name="Line 37"/>
            <p:cNvSpPr>
              <a:spLocks noChangeShapeType="1"/>
            </p:cNvSpPr>
            <p:nvPr/>
          </p:nvSpPr>
          <p:spPr bwMode="auto">
            <a:xfrm>
              <a:off x="1344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4038600" y="3276600"/>
            <a:ext cx="914400" cy="990600"/>
            <a:chOff x="1584" y="2064"/>
            <a:chExt cx="576" cy="624"/>
          </a:xfrm>
        </p:grpSpPr>
        <p:sp>
          <p:nvSpPr>
            <p:cNvPr id="20548" name="Rectangle 39"/>
            <p:cNvSpPr>
              <a:spLocks noChangeArrowheads="1"/>
            </p:cNvSpPr>
            <p:nvPr/>
          </p:nvSpPr>
          <p:spPr bwMode="auto">
            <a:xfrm>
              <a:off x="192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49" name="Line 40"/>
            <p:cNvSpPr>
              <a:spLocks noChangeShapeType="1"/>
            </p:cNvSpPr>
            <p:nvPr/>
          </p:nvSpPr>
          <p:spPr bwMode="auto">
            <a:xfrm>
              <a:off x="1584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191000" y="3276600"/>
            <a:ext cx="838200" cy="990600"/>
            <a:chOff x="1680" y="2064"/>
            <a:chExt cx="528" cy="624"/>
          </a:xfrm>
        </p:grpSpPr>
        <p:sp>
          <p:nvSpPr>
            <p:cNvPr id="20546" name="Rectangle 42"/>
            <p:cNvSpPr>
              <a:spLocks noChangeArrowheads="1"/>
            </p:cNvSpPr>
            <p:nvPr/>
          </p:nvSpPr>
          <p:spPr bwMode="auto">
            <a:xfrm>
              <a:off x="168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47" name="Line 43"/>
            <p:cNvSpPr>
              <a:spLocks noChangeShapeType="1"/>
            </p:cNvSpPr>
            <p:nvPr/>
          </p:nvSpPr>
          <p:spPr bwMode="auto">
            <a:xfrm flipH="1">
              <a:off x="1776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953000" y="3276600"/>
            <a:ext cx="457200" cy="990600"/>
            <a:chOff x="2160" y="2064"/>
            <a:chExt cx="288" cy="624"/>
          </a:xfrm>
        </p:grpSpPr>
        <p:sp>
          <p:nvSpPr>
            <p:cNvPr id="20544" name="Rectangle 45"/>
            <p:cNvSpPr>
              <a:spLocks noChangeArrowheads="1"/>
            </p:cNvSpPr>
            <p:nvPr/>
          </p:nvSpPr>
          <p:spPr bwMode="auto">
            <a:xfrm>
              <a:off x="216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45" name="Line 46"/>
            <p:cNvSpPr>
              <a:spLocks noChangeShapeType="1"/>
            </p:cNvSpPr>
            <p:nvPr/>
          </p:nvSpPr>
          <p:spPr bwMode="auto">
            <a:xfrm flipH="1">
              <a:off x="2256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6705600" y="3276600"/>
            <a:ext cx="1219200" cy="990600"/>
            <a:chOff x="3264" y="2064"/>
            <a:chExt cx="768" cy="624"/>
          </a:xfrm>
        </p:grpSpPr>
        <p:sp>
          <p:nvSpPr>
            <p:cNvPr id="20542" name="Rectangle 48"/>
            <p:cNvSpPr>
              <a:spLocks noChangeArrowheads="1"/>
            </p:cNvSpPr>
            <p:nvPr/>
          </p:nvSpPr>
          <p:spPr bwMode="auto">
            <a:xfrm>
              <a:off x="326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43" name="Line 49"/>
            <p:cNvSpPr>
              <a:spLocks noChangeShapeType="1"/>
            </p:cNvSpPr>
            <p:nvPr/>
          </p:nvSpPr>
          <p:spPr bwMode="auto">
            <a:xfrm flipH="1">
              <a:off x="3408" y="206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6553200" y="3276600"/>
            <a:ext cx="914400" cy="990600"/>
            <a:chOff x="3168" y="2064"/>
            <a:chExt cx="576" cy="624"/>
          </a:xfrm>
        </p:grpSpPr>
        <p:sp>
          <p:nvSpPr>
            <p:cNvPr id="20540" name="Rectangle 51"/>
            <p:cNvSpPr>
              <a:spLocks noChangeArrowheads="1"/>
            </p:cNvSpPr>
            <p:nvPr/>
          </p:nvSpPr>
          <p:spPr bwMode="auto">
            <a:xfrm>
              <a:off x="350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 smtClean="0"/>
                <a:t>12</a:t>
              </a:r>
              <a:endParaRPr lang="en-US" altLang="en-US" sz="2400" dirty="0"/>
            </a:p>
          </p:txBody>
        </p:sp>
        <p:sp>
          <p:nvSpPr>
            <p:cNvPr id="20541" name="Line 52"/>
            <p:cNvSpPr>
              <a:spLocks noChangeShapeType="1"/>
            </p:cNvSpPr>
            <p:nvPr/>
          </p:nvSpPr>
          <p:spPr bwMode="auto">
            <a:xfrm>
              <a:off x="3168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7848600" y="3276600"/>
            <a:ext cx="457200" cy="990600"/>
            <a:chOff x="3984" y="2064"/>
            <a:chExt cx="288" cy="624"/>
          </a:xfrm>
        </p:grpSpPr>
        <p:sp>
          <p:nvSpPr>
            <p:cNvPr id="20538" name="Rectangle 54"/>
            <p:cNvSpPr>
              <a:spLocks noChangeArrowheads="1"/>
            </p:cNvSpPr>
            <p:nvPr/>
          </p:nvSpPr>
          <p:spPr bwMode="auto">
            <a:xfrm>
              <a:off x="3984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39" name="Line 55"/>
            <p:cNvSpPr>
              <a:spLocks noChangeShapeType="1"/>
            </p:cNvSpPr>
            <p:nvPr/>
          </p:nvSpPr>
          <p:spPr bwMode="auto">
            <a:xfrm flipH="1">
              <a:off x="4080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6934200" y="3276600"/>
            <a:ext cx="914400" cy="990600"/>
            <a:chOff x="3408" y="2064"/>
            <a:chExt cx="576" cy="624"/>
          </a:xfrm>
        </p:grpSpPr>
        <p:sp>
          <p:nvSpPr>
            <p:cNvPr id="20536" name="Rectangle 57"/>
            <p:cNvSpPr>
              <a:spLocks noChangeArrowheads="1"/>
            </p:cNvSpPr>
            <p:nvPr/>
          </p:nvSpPr>
          <p:spPr bwMode="auto">
            <a:xfrm>
              <a:off x="374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37" name="Line 58"/>
            <p:cNvSpPr>
              <a:spLocks noChangeShapeType="1"/>
            </p:cNvSpPr>
            <p:nvPr/>
          </p:nvSpPr>
          <p:spPr bwMode="auto">
            <a:xfrm>
              <a:off x="3408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4495800" y="4267200"/>
            <a:ext cx="2362200" cy="1066800"/>
            <a:chOff x="1872" y="2688"/>
            <a:chExt cx="1488" cy="672"/>
          </a:xfrm>
        </p:grpSpPr>
        <p:sp>
          <p:nvSpPr>
            <p:cNvPr id="20534" name="Rectangle 60"/>
            <p:cNvSpPr>
              <a:spLocks noChangeArrowheads="1"/>
            </p:cNvSpPr>
            <p:nvPr/>
          </p:nvSpPr>
          <p:spPr bwMode="auto">
            <a:xfrm>
              <a:off x="18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35" name="Line 61"/>
            <p:cNvSpPr>
              <a:spLocks noChangeShapeType="1"/>
            </p:cNvSpPr>
            <p:nvPr/>
          </p:nvSpPr>
          <p:spPr bwMode="auto">
            <a:xfrm flipH="1">
              <a:off x="1968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4876800" y="4267200"/>
            <a:ext cx="2362200" cy="1066800"/>
            <a:chOff x="2112" y="2688"/>
            <a:chExt cx="1488" cy="672"/>
          </a:xfrm>
        </p:grpSpPr>
        <p:sp>
          <p:nvSpPr>
            <p:cNvPr id="20532" name="Rectangle 63"/>
            <p:cNvSpPr>
              <a:spLocks noChangeArrowheads="1"/>
            </p:cNvSpPr>
            <p:nvPr/>
          </p:nvSpPr>
          <p:spPr bwMode="auto">
            <a:xfrm>
              <a:off x="21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33" name="Line 64"/>
            <p:cNvSpPr>
              <a:spLocks noChangeShapeType="1"/>
            </p:cNvSpPr>
            <p:nvPr/>
          </p:nvSpPr>
          <p:spPr bwMode="auto">
            <a:xfrm flipH="1">
              <a:off x="2256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4038600" y="4267200"/>
            <a:ext cx="1600200" cy="1066800"/>
            <a:chOff x="1584" y="2688"/>
            <a:chExt cx="1008" cy="672"/>
          </a:xfrm>
        </p:grpSpPr>
        <p:sp>
          <p:nvSpPr>
            <p:cNvPr id="20530" name="Rectangle 66"/>
            <p:cNvSpPr>
              <a:spLocks noChangeArrowheads="1"/>
            </p:cNvSpPr>
            <p:nvPr/>
          </p:nvSpPr>
          <p:spPr bwMode="auto">
            <a:xfrm>
              <a:off x="23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31" name="Line 67"/>
            <p:cNvSpPr>
              <a:spLocks noChangeShapeType="1"/>
            </p:cNvSpPr>
            <p:nvPr/>
          </p:nvSpPr>
          <p:spPr bwMode="auto">
            <a:xfrm>
              <a:off x="1584" y="26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68"/>
          <p:cNvGrpSpPr>
            <a:grpSpLocks/>
          </p:cNvGrpSpPr>
          <p:nvPr/>
        </p:nvGrpSpPr>
        <p:grpSpPr bwMode="auto">
          <a:xfrm>
            <a:off x="5638800" y="4267200"/>
            <a:ext cx="1981200" cy="1066800"/>
            <a:chOff x="2592" y="2688"/>
            <a:chExt cx="1248" cy="672"/>
          </a:xfrm>
        </p:grpSpPr>
        <p:sp>
          <p:nvSpPr>
            <p:cNvPr id="20528" name="Rectangle 69"/>
            <p:cNvSpPr>
              <a:spLocks noChangeArrowheads="1"/>
            </p:cNvSpPr>
            <p:nvPr/>
          </p:nvSpPr>
          <p:spPr bwMode="auto">
            <a:xfrm>
              <a:off x="259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29" name="Line 70"/>
            <p:cNvSpPr>
              <a:spLocks noChangeShapeType="1"/>
            </p:cNvSpPr>
            <p:nvPr/>
          </p:nvSpPr>
          <p:spPr bwMode="auto">
            <a:xfrm flipH="1">
              <a:off x="2736" y="268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6019800" y="4267200"/>
            <a:ext cx="2057400" cy="1066800"/>
            <a:chOff x="2832" y="2688"/>
            <a:chExt cx="1296" cy="672"/>
          </a:xfrm>
        </p:grpSpPr>
        <p:sp>
          <p:nvSpPr>
            <p:cNvPr id="20526" name="Rectangle 72"/>
            <p:cNvSpPr>
              <a:spLocks noChangeArrowheads="1"/>
            </p:cNvSpPr>
            <p:nvPr/>
          </p:nvSpPr>
          <p:spPr bwMode="auto">
            <a:xfrm>
              <a:off x="283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27" name="Line 73"/>
            <p:cNvSpPr>
              <a:spLocks noChangeShapeType="1"/>
            </p:cNvSpPr>
            <p:nvPr/>
          </p:nvSpPr>
          <p:spPr bwMode="auto">
            <a:xfrm flipH="1">
              <a:off x="2976" y="2688"/>
              <a:ext cx="11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74"/>
          <p:cNvGrpSpPr>
            <a:grpSpLocks/>
          </p:cNvGrpSpPr>
          <p:nvPr/>
        </p:nvGrpSpPr>
        <p:grpSpPr bwMode="auto">
          <a:xfrm>
            <a:off x="4419600" y="4267200"/>
            <a:ext cx="3124200" cy="1066800"/>
            <a:chOff x="1824" y="2688"/>
            <a:chExt cx="1968" cy="672"/>
          </a:xfrm>
        </p:grpSpPr>
        <p:sp>
          <p:nvSpPr>
            <p:cNvPr id="20520" name="Rectangle 75"/>
            <p:cNvSpPr>
              <a:spLocks noChangeArrowheads="1"/>
            </p:cNvSpPr>
            <p:nvPr/>
          </p:nvSpPr>
          <p:spPr bwMode="auto">
            <a:xfrm>
              <a:off x="33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21" name="Rectangle 76"/>
            <p:cNvSpPr>
              <a:spLocks noChangeArrowheads="1"/>
            </p:cNvSpPr>
            <p:nvPr/>
          </p:nvSpPr>
          <p:spPr bwMode="auto">
            <a:xfrm>
              <a:off x="35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22" name="Rectangle 77"/>
            <p:cNvSpPr>
              <a:spLocks noChangeArrowheads="1"/>
            </p:cNvSpPr>
            <p:nvPr/>
          </p:nvSpPr>
          <p:spPr bwMode="auto">
            <a:xfrm>
              <a:off x="30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1824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2064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80"/>
            <p:cNvSpPr>
              <a:spLocks noChangeShapeType="1"/>
            </p:cNvSpPr>
            <p:nvPr/>
          </p:nvSpPr>
          <p:spPr bwMode="auto">
            <a:xfrm>
              <a:off x="2256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81"/>
          <p:cNvGrpSpPr>
            <a:grpSpLocks/>
          </p:cNvGrpSpPr>
          <p:nvPr/>
        </p:nvGrpSpPr>
        <p:grpSpPr bwMode="auto">
          <a:xfrm>
            <a:off x="1931987" y="1645443"/>
            <a:ext cx="7086600" cy="4486276"/>
            <a:chOff x="288" y="1056"/>
            <a:chExt cx="4464" cy="2826"/>
          </a:xfrm>
        </p:grpSpPr>
        <p:sp>
          <p:nvSpPr>
            <p:cNvPr id="20517" name="Text Box 82"/>
            <p:cNvSpPr txBox="1">
              <a:spLocks noChangeArrowheads="1"/>
            </p:cNvSpPr>
            <p:nvPr/>
          </p:nvSpPr>
          <p:spPr bwMode="auto">
            <a:xfrm>
              <a:off x="720" y="3552"/>
              <a:ext cx="237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800" dirty="0" smtClean="0"/>
                <a:t>Use recursion to get here</a:t>
              </a:r>
              <a:endParaRPr lang="en-US" altLang="en-US" sz="2800" dirty="0"/>
            </a:p>
          </p:txBody>
        </p:sp>
        <p:sp>
          <p:nvSpPr>
            <p:cNvPr id="20518" name="Freeform 83"/>
            <p:cNvSpPr>
              <a:spLocks/>
            </p:cNvSpPr>
            <p:nvPr/>
          </p:nvSpPr>
          <p:spPr bwMode="auto">
            <a:xfrm>
              <a:off x="288" y="1296"/>
              <a:ext cx="720" cy="2448"/>
            </a:xfrm>
            <a:custGeom>
              <a:avLst/>
              <a:gdLst>
                <a:gd name="T0" fmla="*/ 480 w 720"/>
                <a:gd name="T1" fmla="*/ 2448 h 2448"/>
                <a:gd name="T2" fmla="*/ 144 w 720"/>
                <a:gd name="T3" fmla="*/ 1824 h 2448"/>
                <a:gd name="T4" fmla="*/ 96 w 720"/>
                <a:gd name="T5" fmla="*/ 576 h 2448"/>
                <a:gd name="T6" fmla="*/ 720 w 720"/>
                <a:gd name="T7" fmla="*/ 0 h 24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448"/>
                <a:gd name="T14" fmla="*/ 720 w 720"/>
                <a:gd name="T15" fmla="*/ 2448 h 24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448">
                  <a:moveTo>
                    <a:pt x="480" y="2448"/>
                  </a:moveTo>
                  <a:cubicBezTo>
                    <a:pt x="344" y="2292"/>
                    <a:pt x="208" y="2136"/>
                    <a:pt x="144" y="1824"/>
                  </a:cubicBezTo>
                  <a:cubicBezTo>
                    <a:pt x="80" y="1512"/>
                    <a:pt x="0" y="880"/>
                    <a:pt x="96" y="576"/>
                  </a:cubicBezTo>
                  <a:cubicBezTo>
                    <a:pt x="192" y="272"/>
                    <a:pt x="456" y="136"/>
                    <a:pt x="720" y="0"/>
                  </a:cubicBezTo>
                </a:path>
              </a:pathLst>
            </a:custGeom>
            <a:noFill/>
            <a:ln w="28575" cap="flat" cmpd="sng">
              <a:solidFill>
                <a:srgbClr val="9999FF"/>
              </a:solidFill>
              <a:prstDash val="dash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84"/>
            <p:cNvSpPr>
              <a:spLocks noChangeArrowheads="1"/>
            </p:cNvSpPr>
            <p:nvPr/>
          </p:nvSpPr>
          <p:spPr bwMode="auto">
            <a:xfrm>
              <a:off x="912" y="1056"/>
              <a:ext cx="3840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500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HW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Review Big O notation.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Sorts, </a:t>
            </a:r>
            <a:r>
              <a:rPr lang="en-US" sz="2400" dirty="0" err="1" smtClean="0"/>
              <a:t>MergeSort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Hand Back Midterm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1933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572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4953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6477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096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715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5334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smtClean="0"/>
              <a:t>27</a:t>
            </a:r>
            <a:endParaRPr lang="en-US" altLang="en-US" sz="2400" dirty="0"/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6858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7239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3657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8" name="Rectangle 12"/>
          <p:cNvSpPr>
            <a:spLocks noChangeArrowheads="1"/>
          </p:cNvSpPr>
          <p:nvPr/>
        </p:nvSpPr>
        <p:spPr bwMode="auto">
          <a:xfrm>
            <a:off x="4267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705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20" name="Rectangle 14"/>
          <p:cNvSpPr>
            <a:spLocks noChangeArrowheads="1"/>
          </p:cNvSpPr>
          <p:nvPr/>
        </p:nvSpPr>
        <p:spPr bwMode="auto">
          <a:xfrm>
            <a:off x="60960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21" name="Rectangle 15"/>
          <p:cNvSpPr>
            <a:spLocks noChangeArrowheads="1"/>
          </p:cNvSpPr>
          <p:nvPr/>
        </p:nvSpPr>
        <p:spPr bwMode="auto">
          <a:xfrm>
            <a:off x="54864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22" name="Rectangle 16"/>
          <p:cNvSpPr>
            <a:spLocks noChangeArrowheads="1"/>
          </p:cNvSpPr>
          <p:nvPr/>
        </p:nvSpPr>
        <p:spPr bwMode="auto">
          <a:xfrm>
            <a:off x="4876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23" name="Rectangle 17"/>
          <p:cNvSpPr>
            <a:spLocks noChangeArrowheads="1"/>
          </p:cNvSpPr>
          <p:nvPr/>
        </p:nvSpPr>
        <p:spPr bwMode="auto">
          <a:xfrm>
            <a:off x="7315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24" name="Rectangle 18"/>
          <p:cNvSpPr>
            <a:spLocks noChangeArrowheads="1"/>
          </p:cNvSpPr>
          <p:nvPr/>
        </p:nvSpPr>
        <p:spPr bwMode="auto">
          <a:xfrm>
            <a:off x="7924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4495800" y="20798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26" name="Text Box 20"/>
          <p:cNvSpPr txBox="1">
            <a:spLocks noChangeArrowheads="1"/>
          </p:cNvSpPr>
          <p:nvPr/>
        </p:nvSpPr>
        <p:spPr bwMode="auto">
          <a:xfrm>
            <a:off x="5715001" y="18512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7239000" y="20798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3581400" y="246088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21529" name="AutoShape 23"/>
          <p:cNvSpPr>
            <a:spLocks noChangeArrowheads="1"/>
          </p:cNvSpPr>
          <p:nvPr/>
        </p:nvSpPr>
        <p:spPr bwMode="auto">
          <a:xfrm>
            <a:off x="5867400" y="21560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0" name="Rectangle 24"/>
          <p:cNvSpPr>
            <a:spLocks noChangeArrowheads="1"/>
          </p:cNvSpPr>
          <p:nvPr/>
        </p:nvSpPr>
        <p:spPr bwMode="auto">
          <a:xfrm>
            <a:off x="4267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31" name="Rectangle 25"/>
          <p:cNvSpPr>
            <a:spLocks noChangeArrowheads="1"/>
          </p:cNvSpPr>
          <p:nvPr/>
        </p:nvSpPr>
        <p:spPr bwMode="auto">
          <a:xfrm>
            <a:off x="4648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32" name="Rectangle 26"/>
          <p:cNvSpPr>
            <a:spLocks noChangeArrowheads="1"/>
          </p:cNvSpPr>
          <p:nvPr/>
        </p:nvSpPr>
        <p:spPr bwMode="auto">
          <a:xfrm>
            <a:off x="5410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5029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6781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6400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7162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37" name="Rectangle 31"/>
          <p:cNvSpPr>
            <a:spLocks noChangeArrowheads="1"/>
          </p:cNvSpPr>
          <p:nvPr/>
        </p:nvSpPr>
        <p:spPr bwMode="auto">
          <a:xfrm>
            <a:off x="7543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41910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53340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0" name="Text Box 34"/>
          <p:cNvSpPr txBox="1">
            <a:spLocks noChangeArrowheads="1"/>
          </p:cNvSpPr>
          <p:nvPr/>
        </p:nvSpPr>
        <p:spPr bwMode="auto">
          <a:xfrm>
            <a:off x="63246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41" name="Text Box 35"/>
          <p:cNvSpPr txBox="1">
            <a:spLocks noChangeArrowheads="1"/>
          </p:cNvSpPr>
          <p:nvPr/>
        </p:nvSpPr>
        <p:spPr bwMode="auto">
          <a:xfrm>
            <a:off x="74676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2" name="Text Box 36"/>
          <p:cNvSpPr txBox="1">
            <a:spLocks noChangeArrowheads="1"/>
          </p:cNvSpPr>
          <p:nvPr/>
        </p:nvSpPr>
        <p:spPr bwMode="auto">
          <a:xfrm>
            <a:off x="67818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3" name="AutoShape 37"/>
          <p:cNvSpPr>
            <a:spLocks noChangeArrowheads="1"/>
          </p:cNvSpPr>
          <p:nvPr/>
        </p:nvSpPr>
        <p:spPr bwMode="auto">
          <a:xfrm>
            <a:off x="69342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4" name="Text Box 38"/>
          <p:cNvSpPr txBox="1">
            <a:spLocks noChangeArrowheads="1"/>
          </p:cNvSpPr>
          <p:nvPr/>
        </p:nvSpPr>
        <p:spPr bwMode="auto">
          <a:xfrm>
            <a:off x="46482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5" name="AutoShape 39"/>
          <p:cNvSpPr>
            <a:spLocks noChangeArrowheads="1"/>
          </p:cNvSpPr>
          <p:nvPr/>
        </p:nvSpPr>
        <p:spPr bwMode="auto">
          <a:xfrm>
            <a:off x="48006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6" name="Rectangle 40"/>
          <p:cNvSpPr>
            <a:spLocks noChangeArrowheads="1"/>
          </p:cNvSpPr>
          <p:nvPr/>
        </p:nvSpPr>
        <p:spPr bwMode="auto">
          <a:xfrm>
            <a:off x="4114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47" name="Rectangle 41"/>
          <p:cNvSpPr>
            <a:spLocks noChangeArrowheads="1"/>
          </p:cNvSpPr>
          <p:nvPr/>
        </p:nvSpPr>
        <p:spPr bwMode="auto">
          <a:xfrm>
            <a:off x="4495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16</a:t>
            </a:r>
          </a:p>
        </p:txBody>
      </p:sp>
      <p:sp>
        <p:nvSpPr>
          <p:cNvPr id="21548" name="Rectangle 42"/>
          <p:cNvSpPr>
            <a:spLocks noChangeArrowheads="1"/>
          </p:cNvSpPr>
          <p:nvPr/>
        </p:nvSpPr>
        <p:spPr bwMode="auto">
          <a:xfrm>
            <a:off x="5562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49" name="Rectangle 43"/>
          <p:cNvSpPr>
            <a:spLocks noChangeArrowheads="1"/>
          </p:cNvSpPr>
          <p:nvPr/>
        </p:nvSpPr>
        <p:spPr bwMode="auto">
          <a:xfrm>
            <a:off x="5181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50" name="Rectangle 44"/>
          <p:cNvSpPr>
            <a:spLocks noChangeArrowheads="1"/>
          </p:cNvSpPr>
          <p:nvPr/>
        </p:nvSpPr>
        <p:spPr bwMode="auto">
          <a:xfrm>
            <a:off x="6629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51" name="Rectangle 45"/>
          <p:cNvSpPr>
            <a:spLocks noChangeArrowheads="1"/>
          </p:cNvSpPr>
          <p:nvPr/>
        </p:nvSpPr>
        <p:spPr bwMode="auto">
          <a:xfrm>
            <a:off x="6248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52" name="Rectangle 46"/>
          <p:cNvSpPr>
            <a:spLocks noChangeArrowheads="1"/>
          </p:cNvSpPr>
          <p:nvPr/>
        </p:nvSpPr>
        <p:spPr bwMode="auto">
          <a:xfrm>
            <a:off x="7315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53" name="Rectangle 47"/>
          <p:cNvSpPr>
            <a:spLocks noChangeArrowheads="1"/>
          </p:cNvSpPr>
          <p:nvPr/>
        </p:nvSpPr>
        <p:spPr bwMode="auto">
          <a:xfrm>
            <a:off x="7696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54" name="Line 48"/>
          <p:cNvSpPr>
            <a:spLocks noChangeShapeType="1"/>
          </p:cNvSpPr>
          <p:nvPr/>
        </p:nvSpPr>
        <p:spPr bwMode="auto">
          <a:xfrm flipH="1">
            <a:off x="4267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49"/>
          <p:cNvSpPr>
            <a:spLocks noChangeShapeType="1"/>
          </p:cNvSpPr>
          <p:nvPr/>
        </p:nvSpPr>
        <p:spPr bwMode="auto">
          <a:xfrm flipH="1">
            <a:off x="5791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50"/>
          <p:cNvSpPr>
            <a:spLocks noChangeShapeType="1"/>
          </p:cNvSpPr>
          <p:nvPr/>
        </p:nvSpPr>
        <p:spPr bwMode="auto">
          <a:xfrm>
            <a:off x="7620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51"/>
          <p:cNvSpPr>
            <a:spLocks noChangeShapeType="1"/>
          </p:cNvSpPr>
          <p:nvPr/>
        </p:nvSpPr>
        <p:spPr bwMode="auto">
          <a:xfrm>
            <a:off x="6096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2"/>
          <p:cNvSpPr>
            <a:spLocks noChangeShapeType="1"/>
          </p:cNvSpPr>
          <p:nvPr/>
        </p:nvSpPr>
        <p:spPr bwMode="auto">
          <a:xfrm flipH="1">
            <a:off x="411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3"/>
          <p:cNvSpPr>
            <a:spLocks noChangeShapeType="1"/>
          </p:cNvSpPr>
          <p:nvPr/>
        </p:nvSpPr>
        <p:spPr bwMode="auto">
          <a:xfrm flipH="1">
            <a:off x="4876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4"/>
          <p:cNvSpPr>
            <a:spLocks noChangeShapeType="1"/>
          </p:cNvSpPr>
          <p:nvPr/>
        </p:nvSpPr>
        <p:spPr bwMode="auto">
          <a:xfrm>
            <a:off x="5791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55"/>
          <p:cNvSpPr>
            <a:spLocks noChangeShapeType="1"/>
          </p:cNvSpPr>
          <p:nvPr/>
        </p:nvSpPr>
        <p:spPr bwMode="auto">
          <a:xfrm>
            <a:off x="5029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6"/>
          <p:cNvSpPr>
            <a:spLocks noChangeShapeType="1"/>
          </p:cNvSpPr>
          <p:nvPr/>
        </p:nvSpPr>
        <p:spPr bwMode="auto">
          <a:xfrm flipH="1">
            <a:off x="6248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Line 57"/>
          <p:cNvSpPr>
            <a:spLocks noChangeShapeType="1"/>
          </p:cNvSpPr>
          <p:nvPr/>
        </p:nvSpPr>
        <p:spPr bwMode="auto">
          <a:xfrm flipH="1">
            <a:off x="7010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Line 58"/>
          <p:cNvSpPr>
            <a:spLocks noChangeShapeType="1"/>
          </p:cNvSpPr>
          <p:nvPr/>
        </p:nvSpPr>
        <p:spPr bwMode="auto">
          <a:xfrm>
            <a:off x="792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59"/>
          <p:cNvSpPr>
            <a:spLocks noChangeShapeType="1"/>
          </p:cNvSpPr>
          <p:nvPr/>
        </p:nvSpPr>
        <p:spPr bwMode="auto">
          <a:xfrm>
            <a:off x="7162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0"/>
          <p:cNvSpPr>
            <a:spLocks noChangeShapeType="1"/>
          </p:cNvSpPr>
          <p:nvPr/>
        </p:nvSpPr>
        <p:spPr bwMode="auto">
          <a:xfrm flipH="1">
            <a:off x="3657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1"/>
          <p:cNvSpPr>
            <a:spLocks noChangeShapeType="1"/>
          </p:cNvSpPr>
          <p:nvPr/>
        </p:nvSpPr>
        <p:spPr bwMode="auto">
          <a:xfrm flipH="1">
            <a:off x="4038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2"/>
          <p:cNvSpPr>
            <a:spLocks noChangeShapeType="1"/>
          </p:cNvSpPr>
          <p:nvPr/>
        </p:nvSpPr>
        <p:spPr bwMode="auto">
          <a:xfrm flipH="1">
            <a:off x="426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3"/>
          <p:cNvSpPr>
            <a:spLocks noChangeShapeType="1"/>
          </p:cNvSpPr>
          <p:nvPr/>
        </p:nvSpPr>
        <p:spPr bwMode="auto">
          <a:xfrm flipH="1">
            <a:off x="4648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4"/>
          <p:cNvSpPr>
            <a:spLocks noChangeShapeType="1"/>
          </p:cNvSpPr>
          <p:nvPr/>
        </p:nvSpPr>
        <p:spPr bwMode="auto">
          <a:xfrm flipH="1">
            <a:off x="4876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5"/>
          <p:cNvSpPr>
            <a:spLocks noChangeShapeType="1"/>
          </p:cNvSpPr>
          <p:nvPr/>
        </p:nvSpPr>
        <p:spPr bwMode="auto">
          <a:xfrm flipH="1">
            <a:off x="5257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6"/>
          <p:cNvSpPr>
            <a:spLocks noChangeShapeType="1"/>
          </p:cNvSpPr>
          <p:nvPr/>
        </p:nvSpPr>
        <p:spPr bwMode="auto">
          <a:xfrm flipH="1">
            <a:off x="5867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7"/>
          <p:cNvSpPr>
            <a:spLocks noChangeShapeType="1"/>
          </p:cNvSpPr>
          <p:nvPr/>
        </p:nvSpPr>
        <p:spPr bwMode="auto">
          <a:xfrm flipH="1">
            <a:off x="5486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68"/>
          <p:cNvSpPr>
            <a:spLocks noChangeShapeType="1"/>
          </p:cNvSpPr>
          <p:nvPr/>
        </p:nvSpPr>
        <p:spPr bwMode="auto">
          <a:xfrm flipH="1">
            <a:off x="6096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69"/>
          <p:cNvSpPr>
            <a:spLocks noChangeShapeType="1"/>
          </p:cNvSpPr>
          <p:nvPr/>
        </p:nvSpPr>
        <p:spPr bwMode="auto">
          <a:xfrm flipH="1">
            <a:off x="6477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Line 70"/>
          <p:cNvSpPr>
            <a:spLocks noChangeShapeType="1"/>
          </p:cNvSpPr>
          <p:nvPr/>
        </p:nvSpPr>
        <p:spPr bwMode="auto">
          <a:xfrm>
            <a:off x="7010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Line 71"/>
          <p:cNvSpPr>
            <a:spLocks noChangeShapeType="1"/>
          </p:cNvSpPr>
          <p:nvPr/>
        </p:nvSpPr>
        <p:spPr bwMode="auto">
          <a:xfrm>
            <a:off x="6629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Line 72"/>
          <p:cNvSpPr>
            <a:spLocks noChangeShapeType="1"/>
          </p:cNvSpPr>
          <p:nvPr/>
        </p:nvSpPr>
        <p:spPr bwMode="auto">
          <a:xfrm>
            <a:off x="7315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73"/>
          <p:cNvSpPr>
            <a:spLocks noChangeShapeType="1"/>
          </p:cNvSpPr>
          <p:nvPr/>
        </p:nvSpPr>
        <p:spPr bwMode="auto">
          <a:xfrm>
            <a:off x="7696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4"/>
          <p:cNvSpPr>
            <a:spLocks noChangeShapeType="1"/>
          </p:cNvSpPr>
          <p:nvPr/>
        </p:nvSpPr>
        <p:spPr bwMode="auto">
          <a:xfrm>
            <a:off x="807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75"/>
          <p:cNvSpPr>
            <a:spLocks noChangeShapeType="1"/>
          </p:cNvSpPr>
          <p:nvPr/>
        </p:nvSpPr>
        <p:spPr bwMode="auto">
          <a:xfrm>
            <a:off x="7696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Text Box 76"/>
          <p:cNvSpPr txBox="1">
            <a:spLocks noChangeArrowheads="1"/>
          </p:cNvSpPr>
          <p:nvPr/>
        </p:nvSpPr>
        <p:spPr bwMode="auto">
          <a:xfrm>
            <a:off x="4038600" y="44420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3" name="Text Box 77"/>
          <p:cNvSpPr txBox="1">
            <a:spLocks noChangeArrowheads="1"/>
          </p:cNvSpPr>
          <p:nvPr/>
        </p:nvSpPr>
        <p:spPr bwMode="auto">
          <a:xfrm>
            <a:off x="3581400" y="53564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4" name="Text Box 78"/>
          <p:cNvSpPr txBox="1">
            <a:spLocks noChangeArrowheads="1"/>
          </p:cNvSpPr>
          <p:nvPr/>
        </p:nvSpPr>
        <p:spPr bwMode="auto">
          <a:xfrm>
            <a:off x="4495800" y="4442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5" name="Text Box 79"/>
          <p:cNvSpPr txBox="1">
            <a:spLocks noChangeArrowheads="1"/>
          </p:cNvSpPr>
          <p:nvPr/>
        </p:nvSpPr>
        <p:spPr bwMode="auto">
          <a:xfrm>
            <a:off x="3581400" y="5585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6" name="AutoShape 80"/>
          <p:cNvSpPr>
            <a:spLocks/>
          </p:cNvSpPr>
          <p:nvPr/>
        </p:nvSpPr>
        <p:spPr bwMode="auto">
          <a:xfrm>
            <a:off x="3200400" y="2384684"/>
            <a:ext cx="457200" cy="2819400"/>
          </a:xfrm>
          <a:prstGeom prst="leftBrace">
            <a:avLst>
              <a:gd name="adj1" fmla="val 51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7" name="Text Box 81"/>
          <p:cNvSpPr txBox="1">
            <a:spLocks noChangeArrowheads="1"/>
          </p:cNvSpPr>
          <p:nvPr/>
        </p:nvSpPr>
        <p:spPr bwMode="auto">
          <a:xfrm>
            <a:off x="2082800" y="3603885"/>
            <a:ext cx="1112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 &lt; last</a:t>
            </a:r>
          </a:p>
        </p:txBody>
      </p:sp>
    </p:spTree>
    <p:extLst>
      <p:ext uri="{BB962C8B-B14F-4D97-AF65-F5344CB8AC3E}">
        <p14:creationId xmlns:p14="http://schemas.microsoft.com/office/powerpoint/2010/main" val="27217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52499"/>
            <a:ext cx="9144000" cy="1222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 Overview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7659969" y="583370"/>
            <a:ext cx="4191000" cy="5562600"/>
            <a:chOff x="2880" y="432"/>
            <a:chExt cx="2640" cy="3504"/>
          </a:xfrm>
        </p:grpSpPr>
        <p:sp>
          <p:nvSpPr>
            <p:cNvPr id="22536" name="Rectangle 4"/>
            <p:cNvSpPr>
              <a:spLocks noChangeArrowheads="1"/>
            </p:cNvSpPr>
            <p:nvPr/>
          </p:nvSpPr>
          <p:spPr bwMode="auto">
            <a:xfrm>
              <a:off x="3456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37" name="Rectangle 5"/>
            <p:cNvSpPr>
              <a:spLocks noChangeArrowheads="1"/>
            </p:cNvSpPr>
            <p:nvPr/>
          </p:nvSpPr>
          <p:spPr bwMode="auto">
            <a:xfrm>
              <a:off x="3652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4435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4240" y="723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4044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3848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4631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4827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44" name="Text Box 12"/>
            <p:cNvSpPr txBox="1">
              <a:spLocks noChangeArrowheads="1"/>
            </p:cNvSpPr>
            <p:nvPr/>
          </p:nvSpPr>
          <p:spPr bwMode="auto">
            <a:xfrm>
              <a:off x="3385" y="541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45" name="Text Box 13"/>
            <p:cNvSpPr txBox="1">
              <a:spLocks noChangeArrowheads="1"/>
            </p:cNvSpPr>
            <p:nvPr/>
          </p:nvSpPr>
          <p:spPr bwMode="auto">
            <a:xfrm>
              <a:off x="3937" y="432"/>
              <a:ext cx="11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mid=(fist + last)/2</a:t>
              </a:r>
            </a:p>
          </p:txBody>
        </p:sp>
        <p:sp>
          <p:nvSpPr>
            <p:cNvPr id="22546" name="Text Box 14"/>
            <p:cNvSpPr txBox="1">
              <a:spLocks noChangeArrowheads="1"/>
            </p:cNvSpPr>
            <p:nvPr/>
          </p:nvSpPr>
          <p:spPr bwMode="auto">
            <a:xfrm>
              <a:off x="4798" y="541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sp>
          <p:nvSpPr>
            <p:cNvPr id="22547" name="Text Box 15"/>
            <p:cNvSpPr txBox="1">
              <a:spLocks noChangeArrowheads="1"/>
            </p:cNvSpPr>
            <p:nvPr/>
          </p:nvSpPr>
          <p:spPr bwMode="auto">
            <a:xfrm>
              <a:off x="2889" y="723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theArray</a:t>
              </a:r>
            </a:p>
          </p:txBody>
        </p:sp>
        <p:sp>
          <p:nvSpPr>
            <p:cNvPr id="22548" name="AutoShape 16"/>
            <p:cNvSpPr>
              <a:spLocks noChangeArrowheads="1"/>
            </p:cNvSpPr>
            <p:nvPr/>
          </p:nvSpPr>
          <p:spPr bwMode="auto">
            <a:xfrm>
              <a:off x="4122" y="578"/>
              <a:ext cx="78" cy="145"/>
            </a:xfrm>
            <a:prstGeom prst="downArrow">
              <a:avLst>
                <a:gd name="adj1" fmla="val 50000"/>
                <a:gd name="adj2" fmla="val 46474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9" name="Rectangle 17"/>
            <p:cNvSpPr>
              <a:spLocks noChangeArrowheads="1"/>
            </p:cNvSpPr>
            <p:nvPr/>
          </p:nvSpPr>
          <p:spPr bwMode="auto">
            <a:xfrm>
              <a:off x="3299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0" name="Rectangle 18"/>
            <p:cNvSpPr>
              <a:spLocks noChangeArrowheads="1"/>
            </p:cNvSpPr>
            <p:nvPr/>
          </p:nvSpPr>
          <p:spPr bwMode="auto">
            <a:xfrm>
              <a:off x="3495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1" name="Rectangle 19"/>
            <p:cNvSpPr>
              <a:spLocks noChangeArrowheads="1"/>
            </p:cNvSpPr>
            <p:nvPr/>
          </p:nvSpPr>
          <p:spPr bwMode="auto">
            <a:xfrm>
              <a:off x="3887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52" name="Rectangle 20"/>
            <p:cNvSpPr>
              <a:spLocks noChangeArrowheads="1"/>
            </p:cNvSpPr>
            <p:nvPr/>
          </p:nvSpPr>
          <p:spPr bwMode="auto">
            <a:xfrm>
              <a:off x="3691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53" name="Rectangle 21"/>
            <p:cNvSpPr>
              <a:spLocks noChangeArrowheads="1"/>
            </p:cNvSpPr>
            <p:nvPr/>
          </p:nvSpPr>
          <p:spPr bwMode="auto">
            <a:xfrm>
              <a:off x="4592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54" name="Rectangle 22"/>
            <p:cNvSpPr>
              <a:spLocks noChangeArrowheads="1"/>
            </p:cNvSpPr>
            <p:nvPr/>
          </p:nvSpPr>
          <p:spPr bwMode="auto">
            <a:xfrm>
              <a:off x="4396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55" name="Rectangle 23"/>
            <p:cNvSpPr>
              <a:spLocks noChangeArrowheads="1"/>
            </p:cNvSpPr>
            <p:nvPr/>
          </p:nvSpPr>
          <p:spPr bwMode="auto">
            <a:xfrm>
              <a:off x="4788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56" name="Rectangle 24"/>
            <p:cNvSpPr>
              <a:spLocks noChangeArrowheads="1"/>
            </p:cNvSpPr>
            <p:nvPr/>
          </p:nvSpPr>
          <p:spPr bwMode="auto">
            <a:xfrm>
              <a:off x="4984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57" name="Rectangle 25"/>
            <p:cNvSpPr>
              <a:spLocks noChangeArrowheads="1"/>
            </p:cNvSpPr>
            <p:nvPr/>
          </p:nvSpPr>
          <p:spPr bwMode="auto">
            <a:xfrm>
              <a:off x="3221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8" name="Rectangle 26"/>
            <p:cNvSpPr>
              <a:spLocks noChangeArrowheads="1"/>
            </p:cNvSpPr>
            <p:nvPr/>
          </p:nvSpPr>
          <p:spPr bwMode="auto">
            <a:xfrm>
              <a:off x="3417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9" name="Rectangle 27"/>
            <p:cNvSpPr>
              <a:spLocks noChangeArrowheads="1"/>
            </p:cNvSpPr>
            <p:nvPr/>
          </p:nvSpPr>
          <p:spPr bwMode="auto">
            <a:xfrm>
              <a:off x="3965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60" name="Rectangle 28"/>
            <p:cNvSpPr>
              <a:spLocks noChangeArrowheads="1"/>
            </p:cNvSpPr>
            <p:nvPr/>
          </p:nvSpPr>
          <p:spPr bwMode="auto">
            <a:xfrm>
              <a:off x="3769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61" name="Rectangle 29"/>
            <p:cNvSpPr>
              <a:spLocks noChangeArrowheads="1"/>
            </p:cNvSpPr>
            <p:nvPr/>
          </p:nvSpPr>
          <p:spPr bwMode="auto">
            <a:xfrm>
              <a:off x="4514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62" name="Rectangle 30"/>
            <p:cNvSpPr>
              <a:spLocks noChangeArrowheads="1"/>
            </p:cNvSpPr>
            <p:nvPr/>
          </p:nvSpPr>
          <p:spPr bwMode="auto">
            <a:xfrm>
              <a:off x="4318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4867" y="1852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5062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65" name="Line 33"/>
            <p:cNvSpPr>
              <a:spLocks noChangeShapeType="1"/>
            </p:cNvSpPr>
            <p:nvPr/>
          </p:nvSpPr>
          <p:spPr bwMode="auto">
            <a:xfrm flipH="1">
              <a:off x="3299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4"/>
            <p:cNvSpPr>
              <a:spLocks noChangeShapeType="1"/>
            </p:cNvSpPr>
            <p:nvPr/>
          </p:nvSpPr>
          <p:spPr bwMode="auto">
            <a:xfrm flipH="1">
              <a:off x="408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5"/>
            <p:cNvSpPr>
              <a:spLocks noChangeShapeType="1"/>
            </p:cNvSpPr>
            <p:nvPr/>
          </p:nvSpPr>
          <p:spPr bwMode="auto">
            <a:xfrm>
              <a:off x="502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36"/>
            <p:cNvSpPr>
              <a:spLocks noChangeShapeType="1"/>
            </p:cNvSpPr>
            <p:nvPr/>
          </p:nvSpPr>
          <p:spPr bwMode="auto">
            <a:xfrm>
              <a:off x="4240" y="905"/>
              <a:ext cx="156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37"/>
            <p:cNvSpPr>
              <a:spLocks noChangeShapeType="1"/>
            </p:cNvSpPr>
            <p:nvPr/>
          </p:nvSpPr>
          <p:spPr bwMode="auto">
            <a:xfrm flipH="1">
              <a:off x="322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38"/>
            <p:cNvSpPr>
              <a:spLocks noChangeShapeType="1"/>
            </p:cNvSpPr>
            <p:nvPr/>
          </p:nvSpPr>
          <p:spPr bwMode="auto">
            <a:xfrm flipH="1">
              <a:off x="361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39"/>
            <p:cNvSpPr>
              <a:spLocks noChangeShapeType="1"/>
            </p:cNvSpPr>
            <p:nvPr/>
          </p:nvSpPr>
          <p:spPr bwMode="auto">
            <a:xfrm>
              <a:off x="408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0"/>
            <p:cNvSpPr>
              <a:spLocks noChangeShapeType="1"/>
            </p:cNvSpPr>
            <p:nvPr/>
          </p:nvSpPr>
          <p:spPr bwMode="auto">
            <a:xfrm>
              <a:off x="369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1"/>
            <p:cNvSpPr>
              <a:spLocks noChangeShapeType="1"/>
            </p:cNvSpPr>
            <p:nvPr/>
          </p:nvSpPr>
          <p:spPr bwMode="auto">
            <a:xfrm flipH="1">
              <a:off x="4318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2"/>
            <p:cNvSpPr>
              <a:spLocks noChangeShapeType="1"/>
            </p:cNvSpPr>
            <p:nvPr/>
          </p:nvSpPr>
          <p:spPr bwMode="auto">
            <a:xfrm flipH="1">
              <a:off x="471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3"/>
            <p:cNvSpPr>
              <a:spLocks noChangeShapeType="1"/>
            </p:cNvSpPr>
            <p:nvPr/>
          </p:nvSpPr>
          <p:spPr bwMode="auto">
            <a:xfrm>
              <a:off x="518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4"/>
            <p:cNvSpPr>
              <a:spLocks noChangeShapeType="1"/>
            </p:cNvSpPr>
            <p:nvPr/>
          </p:nvSpPr>
          <p:spPr bwMode="auto">
            <a:xfrm>
              <a:off x="4788" y="1524"/>
              <a:ext cx="79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5"/>
            <p:cNvSpPr>
              <a:spLocks noChangeShapeType="1"/>
            </p:cNvSpPr>
            <p:nvPr/>
          </p:nvSpPr>
          <p:spPr bwMode="auto">
            <a:xfrm flipH="1">
              <a:off x="2880" y="2034"/>
              <a:ext cx="34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46"/>
            <p:cNvSpPr>
              <a:spLocks noChangeShapeType="1"/>
            </p:cNvSpPr>
            <p:nvPr/>
          </p:nvSpPr>
          <p:spPr bwMode="auto">
            <a:xfrm flipH="1">
              <a:off x="3072" y="2034"/>
              <a:ext cx="34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Line 47"/>
            <p:cNvSpPr>
              <a:spLocks noChangeShapeType="1"/>
            </p:cNvSpPr>
            <p:nvPr/>
          </p:nvSpPr>
          <p:spPr bwMode="auto">
            <a:xfrm flipH="1">
              <a:off x="3168" y="2034"/>
              <a:ext cx="24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48"/>
            <p:cNvSpPr>
              <a:spLocks noChangeShapeType="1"/>
            </p:cNvSpPr>
            <p:nvPr/>
          </p:nvSpPr>
          <p:spPr bwMode="auto">
            <a:xfrm flipH="1">
              <a:off x="3360" y="2034"/>
              <a:ext cx="25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49"/>
            <p:cNvSpPr>
              <a:spLocks noChangeShapeType="1"/>
            </p:cNvSpPr>
            <p:nvPr/>
          </p:nvSpPr>
          <p:spPr bwMode="auto">
            <a:xfrm flipH="1">
              <a:off x="3613" y="2034"/>
              <a:ext cx="156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50"/>
            <p:cNvSpPr>
              <a:spLocks noChangeShapeType="1"/>
            </p:cNvSpPr>
            <p:nvPr/>
          </p:nvSpPr>
          <p:spPr bwMode="auto">
            <a:xfrm flipH="1">
              <a:off x="3808" y="2034"/>
              <a:ext cx="157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51"/>
            <p:cNvSpPr>
              <a:spLocks noChangeShapeType="1"/>
            </p:cNvSpPr>
            <p:nvPr/>
          </p:nvSpPr>
          <p:spPr bwMode="auto">
            <a:xfrm flipH="1">
              <a:off x="4080" y="2034"/>
              <a:ext cx="8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52"/>
            <p:cNvSpPr>
              <a:spLocks noChangeShapeType="1"/>
            </p:cNvSpPr>
            <p:nvPr/>
          </p:nvSpPr>
          <p:spPr bwMode="auto">
            <a:xfrm flipH="1">
              <a:off x="3888" y="2034"/>
              <a:ext cx="77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53"/>
            <p:cNvSpPr>
              <a:spLocks noChangeShapeType="1"/>
            </p:cNvSpPr>
            <p:nvPr/>
          </p:nvSpPr>
          <p:spPr bwMode="auto">
            <a:xfrm>
              <a:off x="4318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54"/>
            <p:cNvSpPr>
              <a:spLocks noChangeShapeType="1"/>
            </p:cNvSpPr>
            <p:nvPr/>
          </p:nvSpPr>
          <p:spPr bwMode="auto">
            <a:xfrm flipH="1">
              <a:off x="4512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5"/>
            <p:cNvSpPr>
              <a:spLocks noChangeShapeType="1"/>
            </p:cNvSpPr>
            <p:nvPr/>
          </p:nvSpPr>
          <p:spPr bwMode="auto">
            <a:xfrm>
              <a:off x="4710" y="2034"/>
              <a:ext cx="9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56"/>
            <p:cNvSpPr>
              <a:spLocks noChangeShapeType="1"/>
            </p:cNvSpPr>
            <p:nvPr/>
          </p:nvSpPr>
          <p:spPr bwMode="auto">
            <a:xfrm>
              <a:off x="4514" y="2034"/>
              <a:ext cx="9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57"/>
            <p:cNvSpPr>
              <a:spLocks noChangeShapeType="1"/>
            </p:cNvSpPr>
            <p:nvPr/>
          </p:nvSpPr>
          <p:spPr bwMode="auto">
            <a:xfrm>
              <a:off x="4867" y="2034"/>
              <a:ext cx="1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58"/>
            <p:cNvSpPr>
              <a:spLocks noChangeShapeType="1"/>
            </p:cNvSpPr>
            <p:nvPr/>
          </p:nvSpPr>
          <p:spPr bwMode="auto">
            <a:xfrm>
              <a:off x="5062" y="2034"/>
              <a:ext cx="17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Line 59"/>
            <p:cNvSpPr>
              <a:spLocks noChangeShapeType="1"/>
            </p:cNvSpPr>
            <p:nvPr/>
          </p:nvSpPr>
          <p:spPr bwMode="auto">
            <a:xfrm>
              <a:off x="5258" y="2034"/>
              <a:ext cx="26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Line 60"/>
            <p:cNvSpPr>
              <a:spLocks noChangeShapeType="1"/>
            </p:cNvSpPr>
            <p:nvPr/>
          </p:nvSpPr>
          <p:spPr bwMode="auto">
            <a:xfrm>
              <a:off x="5062" y="2034"/>
              <a:ext cx="26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Text Box 61"/>
            <p:cNvSpPr txBox="1">
              <a:spLocks noChangeArrowheads="1"/>
            </p:cNvSpPr>
            <p:nvPr/>
          </p:nvSpPr>
          <p:spPr bwMode="auto">
            <a:xfrm>
              <a:off x="3150" y="1670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94" name="Text Box 62"/>
            <p:cNvSpPr txBox="1">
              <a:spLocks noChangeArrowheads="1"/>
            </p:cNvSpPr>
            <p:nvPr/>
          </p:nvSpPr>
          <p:spPr bwMode="auto">
            <a:xfrm>
              <a:off x="3388" y="1670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grpSp>
          <p:nvGrpSpPr>
            <p:cNvPr id="22595" name="Group 63"/>
            <p:cNvGrpSpPr>
              <a:grpSpLocks/>
            </p:cNvGrpSpPr>
            <p:nvPr/>
          </p:nvGrpSpPr>
          <p:grpSpPr bwMode="auto">
            <a:xfrm>
              <a:off x="2880" y="2352"/>
              <a:ext cx="2640" cy="1584"/>
              <a:chOff x="1152" y="1248"/>
              <a:chExt cx="3360" cy="2112"/>
            </a:xfrm>
          </p:grpSpPr>
          <p:sp>
            <p:nvSpPr>
              <p:cNvPr id="22596" name="Rectangle 64"/>
              <p:cNvSpPr>
                <a:spLocks noChangeArrowheads="1"/>
              </p:cNvSpPr>
              <p:nvPr/>
            </p:nvSpPr>
            <p:spPr bwMode="auto">
              <a:xfrm>
                <a:off x="115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2597" name="Rectangle 65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2598" name="Rectangle 6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2599" name="Rectangle 67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2600" name="Rectangle 68"/>
              <p:cNvSpPr>
                <a:spLocks noChangeArrowheads="1"/>
              </p:cNvSpPr>
              <p:nvPr/>
            </p:nvSpPr>
            <p:spPr bwMode="auto">
              <a:xfrm>
                <a:off x="244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2601" name="Rectangle 69"/>
              <p:cNvSpPr>
                <a:spLocks noChangeArrowheads="1"/>
              </p:cNvSpPr>
              <p:nvPr/>
            </p:nvSpPr>
            <p:spPr bwMode="auto">
              <a:xfrm>
                <a:off x="2064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2602" name="Rectangle 70"/>
              <p:cNvSpPr>
                <a:spLocks noChangeArrowheads="1"/>
              </p:cNvSpPr>
              <p:nvPr/>
            </p:nvSpPr>
            <p:spPr bwMode="auto">
              <a:xfrm>
                <a:off x="388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2603" name="Rectangle 71"/>
              <p:cNvSpPr>
                <a:spLocks noChangeArrowheads="1"/>
              </p:cNvSpPr>
              <p:nvPr/>
            </p:nvSpPr>
            <p:spPr bwMode="auto">
              <a:xfrm>
                <a:off x="427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grpSp>
            <p:nvGrpSpPr>
              <p:cNvPr id="22604" name="Group 72"/>
              <p:cNvGrpSpPr>
                <a:grpSpLocks/>
              </p:cNvGrpSpPr>
              <p:nvPr/>
            </p:nvGrpSpPr>
            <p:grpSpPr bwMode="auto">
              <a:xfrm>
                <a:off x="1248" y="1488"/>
                <a:ext cx="432" cy="576"/>
                <a:chOff x="1248" y="1488"/>
                <a:chExt cx="432" cy="576"/>
              </a:xfrm>
            </p:grpSpPr>
            <p:sp>
              <p:nvSpPr>
                <p:cNvPr id="22672" name="Rectangle 73"/>
                <p:cNvSpPr>
                  <a:spLocks noChangeArrowheads="1"/>
                </p:cNvSpPr>
                <p:nvPr/>
              </p:nvSpPr>
              <p:spPr bwMode="auto">
                <a:xfrm>
                  <a:off x="144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73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5" name="Group 75"/>
              <p:cNvGrpSpPr>
                <a:grpSpLocks/>
              </p:cNvGrpSpPr>
              <p:nvPr/>
            </p:nvGrpSpPr>
            <p:grpSpPr bwMode="auto">
              <a:xfrm>
                <a:off x="1200" y="1488"/>
                <a:ext cx="432" cy="576"/>
                <a:chOff x="1200" y="1488"/>
                <a:chExt cx="432" cy="576"/>
              </a:xfrm>
            </p:grpSpPr>
            <p:sp>
              <p:nvSpPr>
                <p:cNvPr id="22670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71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296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6" name="Group 78"/>
              <p:cNvGrpSpPr>
                <a:grpSpLocks/>
              </p:cNvGrpSpPr>
              <p:nvPr/>
            </p:nvGrpSpPr>
            <p:grpSpPr bwMode="auto">
              <a:xfrm>
                <a:off x="2112" y="1488"/>
                <a:ext cx="240" cy="576"/>
                <a:chOff x="2112" y="1488"/>
                <a:chExt cx="240" cy="576"/>
              </a:xfrm>
            </p:grpSpPr>
            <p:sp>
              <p:nvSpPr>
                <p:cNvPr id="22668" name="Rectangle 79"/>
                <p:cNvSpPr>
                  <a:spLocks noChangeArrowheads="1"/>
                </p:cNvSpPr>
                <p:nvPr/>
              </p:nvSpPr>
              <p:spPr bwMode="auto">
                <a:xfrm>
                  <a:off x="211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69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81"/>
              <p:cNvGrpSpPr>
                <a:grpSpLocks/>
              </p:cNvGrpSpPr>
              <p:nvPr/>
            </p:nvGrpSpPr>
            <p:grpSpPr bwMode="auto">
              <a:xfrm>
                <a:off x="2352" y="1488"/>
                <a:ext cx="240" cy="576"/>
                <a:chOff x="2352" y="1488"/>
                <a:chExt cx="240" cy="576"/>
              </a:xfrm>
            </p:grpSpPr>
            <p:sp>
              <p:nvSpPr>
                <p:cNvPr id="22666" name="Rectangle 82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6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496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8" name="Group 84"/>
              <p:cNvGrpSpPr>
                <a:grpSpLocks/>
              </p:cNvGrpSpPr>
              <p:nvPr/>
            </p:nvGrpSpPr>
            <p:grpSpPr bwMode="auto">
              <a:xfrm>
                <a:off x="3024" y="1488"/>
                <a:ext cx="240" cy="576"/>
                <a:chOff x="3024" y="1488"/>
                <a:chExt cx="240" cy="576"/>
              </a:xfrm>
            </p:grpSpPr>
            <p:sp>
              <p:nvSpPr>
                <p:cNvPr id="22664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65" name="Line 86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9" name="Group 87"/>
              <p:cNvGrpSpPr>
                <a:grpSpLocks/>
              </p:cNvGrpSpPr>
              <p:nvPr/>
            </p:nvGrpSpPr>
            <p:grpSpPr bwMode="auto">
              <a:xfrm>
                <a:off x="3264" y="1488"/>
                <a:ext cx="240" cy="576"/>
                <a:chOff x="3264" y="1488"/>
                <a:chExt cx="240" cy="576"/>
              </a:xfrm>
            </p:grpSpPr>
            <p:sp>
              <p:nvSpPr>
                <p:cNvPr id="22662" name="Rectangle 88"/>
                <p:cNvSpPr>
                  <a:spLocks noChangeArrowheads="1"/>
                </p:cNvSpPr>
                <p:nvPr/>
              </p:nvSpPr>
              <p:spPr bwMode="auto">
                <a:xfrm>
                  <a:off x="326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63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3408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0" name="Group 90"/>
              <p:cNvGrpSpPr>
                <a:grpSpLocks/>
              </p:cNvGrpSpPr>
              <p:nvPr/>
            </p:nvGrpSpPr>
            <p:grpSpPr bwMode="auto">
              <a:xfrm>
                <a:off x="3984" y="1488"/>
                <a:ext cx="432" cy="576"/>
                <a:chOff x="3984" y="1488"/>
                <a:chExt cx="432" cy="576"/>
              </a:xfrm>
            </p:grpSpPr>
            <p:sp>
              <p:nvSpPr>
                <p:cNvPr id="22660" name="Rectangle 91"/>
                <p:cNvSpPr>
                  <a:spLocks noChangeArrowheads="1"/>
                </p:cNvSpPr>
                <p:nvPr/>
              </p:nvSpPr>
              <p:spPr bwMode="auto">
                <a:xfrm>
                  <a:off x="417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61" name="Line 92"/>
                <p:cNvSpPr>
                  <a:spLocks noChangeShapeType="1"/>
                </p:cNvSpPr>
                <p:nvPr/>
              </p:nvSpPr>
              <p:spPr bwMode="auto">
                <a:xfrm>
                  <a:off x="3984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1" name="Group 93"/>
              <p:cNvGrpSpPr>
                <a:grpSpLocks/>
              </p:cNvGrpSpPr>
              <p:nvPr/>
            </p:nvGrpSpPr>
            <p:grpSpPr bwMode="auto">
              <a:xfrm>
                <a:off x="3936" y="1488"/>
                <a:ext cx="480" cy="576"/>
                <a:chOff x="3936" y="1488"/>
                <a:chExt cx="480" cy="576"/>
              </a:xfrm>
            </p:grpSpPr>
            <p:sp>
              <p:nvSpPr>
                <p:cNvPr id="22658" name="Rectangle 94"/>
                <p:cNvSpPr>
                  <a:spLocks noChangeArrowheads="1"/>
                </p:cNvSpPr>
                <p:nvPr/>
              </p:nvSpPr>
              <p:spPr bwMode="auto">
                <a:xfrm>
                  <a:off x="393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59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4032" y="1488"/>
                  <a:ext cx="384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2" name="Group 96"/>
              <p:cNvGrpSpPr>
                <a:grpSpLocks/>
              </p:cNvGrpSpPr>
              <p:nvPr/>
            </p:nvGrpSpPr>
            <p:grpSpPr bwMode="auto">
              <a:xfrm>
                <a:off x="1344" y="2064"/>
                <a:ext cx="336" cy="624"/>
                <a:chOff x="1344" y="2064"/>
                <a:chExt cx="336" cy="624"/>
              </a:xfrm>
            </p:grpSpPr>
            <p:sp>
              <p:nvSpPr>
                <p:cNvPr id="22656" name="Rectangle 97"/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57" name="Line 98"/>
                <p:cNvSpPr>
                  <a:spLocks noChangeShapeType="1"/>
                </p:cNvSpPr>
                <p:nvPr/>
              </p:nvSpPr>
              <p:spPr bwMode="auto">
                <a:xfrm>
                  <a:off x="1344" y="2064"/>
                  <a:ext cx="24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3" name="Group 99"/>
              <p:cNvGrpSpPr>
                <a:grpSpLocks/>
              </p:cNvGrpSpPr>
              <p:nvPr/>
            </p:nvGrpSpPr>
            <p:grpSpPr bwMode="auto">
              <a:xfrm>
                <a:off x="1584" y="2064"/>
                <a:ext cx="576" cy="624"/>
                <a:chOff x="1584" y="2064"/>
                <a:chExt cx="576" cy="624"/>
              </a:xfrm>
            </p:grpSpPr>
            <p:sp>
              <p:nvSpPr>
                <p:cNvPr id="2265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92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55" name="Line 101"/>
                <p:cNvSpPr>
                  <a:spLocks noChangeShapeType="1"/>
                </p:cNvSpPr>
                <p:nvPr/>
              </p:nvSpPr>
              <p:spPr bwMode="auto">
                <a:xfrm>
                  <a:off x="1584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4" name="Group 102"/>
              <p:cNvGrpSpPr>
                <a:grpSpLocks/>
              </p:cNvGrpSpPr>
              <p:nvPr/>
            </p:nvGrpSpPr>
            <p:grpSpPr bwMode="auto">
              <a:xfrm>
                <a:off x="1680" y="2064"/>
                <a:ext cx="528" cy="624"/>
                <a:chOff x="1680" y="2064"/>
                <a:chExt cx="528" cy="624"/>
              </a:xfrm>
            </p:grpSpPr>
            <p:sp>
              <p:nvSpPr>
                <p:cNvPr id="22652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8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53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776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5" name="Group 105"/>
              <p:cNvGrpSpPr>
                <a:grpSpLocks/>
              </p:cNvGrpSpPr>
              <p:nvPr/>
            </p:nvGrpSpPr>
            <p:grpSpPr bwMode="auto">
              <a:xfrm>
                <a:off x="2160" y="2064"/>
                <a:ext cx="288" cy="624"/>
                <a:chOff x="2160" y="2064"/>
                <a:chExt cx="288" cy="624"/>
              </a:xfrm>
            </p:grpSpPr>
            <p:sp>
              <p:nvSpPr>
                <p:cNvPr id="2265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5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256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6" name="Group 108"/>
              <p:cNvGrpSpPr>
                <a:grpSpLocks/>
              </p:cNvGrpSpPr>
              <p:nvPr/>
            </p:nvGrpSpPr>
            <p:grpSpPr bwMode="auto">
              <a:xfrm>
                <a:off x="3264" y="2064"/>
                <a:ext cx="768" cy="624"/>
                <a:chOff x="3264" y="2064"/>
                <a:chExt cx="768" cy="624"/>
              </a:xfrm>
            </p:grpSpPr>
            <p:sp>
              <p:nvSpPr>
                <p:cNvPr id="2264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26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9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62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7" name="Group 111"/>
              <p:cNvGrpSpPr>
                <a:grpSpLocks/>
              </p:cNvGrpSpPr>
              <p:nvPr/>
            </p:nvGrpSpPr>
            <p:grpSpPr bwMode="auto">
              <a:xfrm>
                <a:off x="3168" y="2064"/>
                <a:ext cx="576" cy="624"/>
                <a:chOff x="3168" y="2064"/>
                <a:chExt cx="576" cy="624"/>
              </a:xfrm>
            </p:grpSpPr>
            <p:sp>
              <p:nvSpPr>
                <p:cNvPr id="2264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0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47" name="Line 113"/>
                <p:cNvSpPr>
                  <a:spLocks noChangeShapeType="1"/>
                </p:cNvSpPr>
                <p:nvPr/>
              </p:nvSpPr>
              <p:spPr bwMode="auto">
                <a:xfrm>
                  <a:off x="3168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8" name="Group 114"/>
              <p:cNvGrpSpPr>
                <a:grpSpLocks/>
              </p:cNvGrpSpPr>
              <p:nvPr/>
            </p:nvGrpSpPr>
            <p:grpSpPr bwMode="auto">
              <a:xfrm>
                <a:off x="3984" y="2064"/>
                <a:ext cx="288" cy="624"/>
                <a:chOff x="3984" y="2064"/>
                <a:chExt cx="288" cy="624"/>
              </a:xfrm>
            </p:grpSpPr>
            <p:sp>
              <p:nvSpPr>
                <p:cNvPr id="22644" name="Rectangle 115"/>
                <p:cNvSpPr>
                  <a:spLocks noChangeArrowheads="1"/>
                </p:cNvSpPr>
                <p:nvPr/>
              </p:nvSpPr>
              <p:spPr bwMode="auto">
                <a:xfrm>
                  <a:off x="398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45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080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9" name="Group 117"/>
              <p:cNvGrpSpPr>
                <a:grpSpLocks/>
              </p:cNvGrpSpPr>
              <p:nvPr/>
            </p:nvGrpSpPr>
            <p:grpSpPr bwMode="auto">
              <a:xfrm>
                <a:off x="3408" y="2064"/>
                <a:ext cx="576" cy="624"/>
                <a:chOff x="3408" y="2064"/>
                <a:chExt cx="576" cy="624"/>
              </a:xfrm>
            </p:grpSpPr>
            <p:sp>
              <p:nvSpPr>
                <p:cNvPr id="22642" name="Rectangle 118"/>
                <p:cNvSpPr>
                  <a:spLocks noChangeArrowheads="1"/>
                </p:cNvSpPr>
                <p:nvPr/>
              </p:nvSpPr>
              <p:spPr bwMode="auto">
                <a:xfrm>
                  <a:off x="374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43" name="Line 119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0" name="Group 120"/>
              <p:cNvGrpSpPr>
                <a:grpSpLocks/>
              </p:cNvGrpSpPr>
              <p:nvPr/>
            </p:nvGrpSpPr>
            <p:grpSpPr bwMode="auto">
              <a:xfrm>
                <a:off x="1872" y="2688"/>
                <a:ext cx="1488" cy="672"/>
                <a:chOff x="1872" y="2688"/>
                <a:chExt cx="1488" cy="672"/>
              </a:xfrm>
            </p:grpSpPr>
            <p:sp>
              <p:nvSpPr>
                <p:cNvPr id="22640" name="Rectangle 121"/>
                <p:cNvSpPr>
                  <a:spLocks noChangeArrowheads="1"/>
                </p:cNvSpPr>
                <p:nvPr/>
              </p:nvSpPr>
              <p:spPr bwMode="auto">
                <a:xfrm>
                  <a:off x="18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1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968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1" name="Group 123"/>
              <p:cNvGrpSpPr>
                <a:grpSpLocks/>
              </p:cNvGrpSpPr>
              <p:nvPr/>
            </p:nvGrpSpPr>
            <p:grpSpPr bwMode="auto">
              <a:xfrm>
                <a:off x="2112" y="2688"/>
                <a:ext cx="1488" cy="672"/>
                <a:chOff x="2112" y="2688"/>
                <a:chExt cx="1488" cy="672"/>
              </a:xfrm>
            </p:grpSpPr>
            <p:sp>
              <p:nvSpPr>
                <p:cNvPr id="22638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39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2256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2" name="Group 126"/>
              <p:cNvGrpSpPr>
                <a:grpSpLocks/>
              </p:cNvGrpSpPr>
              <p:nvPr/>
            </p:nvGrpSpPr>
            <p:grpSpPr bwMode="auto">
              <a:xfrm>
                <a:off x="1584" y="2688"/>
                <a:ext cx="1008" cy="672"/>
                <a:chOff x="1584" y="2688"/>
                <a:chExt cx="1008" cy="672"/>
              </a:xfrm>
            </p:grpSpPr>
            <p:sp>
              <p:nvSpPr>
                <p:cNvPr id="22636" name="Rectangle 127"/>
                <p:cNvSpPr>
                  <a:spLocks noChangeArrowheads="1"/>
                </p:cNvSpPr>
                <p:nvPr/>
              </p:nvSpPr>
              <p:spPr bwMode="auto">
                <a:xfrm>
                  <a:off x="23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37" name="Line 128"/>
                <p:cNvSpPr>
                  <a:spLocks noChangeShapeType="1"/>
                </p:cNvSpPr>
                <p:nvPr/>
              </p:nvSpPr>
              <p:spPr bwMode="auto">
                <a:xfrm>
                  <a:off x="1584" y="2688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3" name="Group 129"/>
              <p:cNvGrpSpPr>
                <a:grpSpLocks/>
              </p:cNvGrpSpPr>
              <p:nvPr/>
            </p:nvGrpSpPr>
            <p:grpSpPr bwMode="auto">
              <a:xfrm>
                <a:off x="2592" y="2688"/>
                <a:ext cx="1248" cy="672"/>
                <a:chOff x="2592" y="2688"/>
                <a:chExt cx="1248" cy="672"/>
              </a:xfrm>
            </p:grpSpPr>
            <p:sp>
              <p:nvSpPr>
                <p:cNvPr id="22634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35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2736" y="2688"/>
                  <a:ext cx="110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4" name="Group 132"/>
              <p:cNvGrpSpPr>
                <a:grpSpLocks/>
              </p:cNvGrpSpPr>
              <p:nvPr/>
            </p:nvGrpSpPr>
            <p:grpSpPr bwMode="auto">
              <a:xfrm>
                <a:off x="2832" y="2688"/>
                <a:ext cx="1296" cy="672"/>
                <a:chOff x="2832" y="2688"/>
                <a:chExt cx="1296" cy="672"/>
              </a:xfrm>
            </p:grpSpPr>
            <p:sp>
              <p:nvSpPr>
                <p:cNvPr id="22632" name="Rectangle 133"/>
                <p:cNvSpPr>
                  <a:spLocks noChangeArrowheads="1"/>
                </p:cNvSpPr>
                <p:nvPr/>
              </p:nvSpPr>
              <p:spPr bwMode="auto">
                <a:xfrm>
                  <a:off x="283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33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2976" y="2688"/>
                  <a:ext cx="115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5" name="Group 135"/>
              <p:cNvGrpSpPr>
                <a:grpSpLocks/>
              </p:cNvGrpSpPr>
              <p:nvPr/>
            </p:nvGrpSpPr>
            <p:grpSpPr bwMode="auto">
              <a:xfrm>
                <a:off x="1824" y="2688"/>
                <a:ext cx="1968" cy="672"/>
                <a:chOff x="1824" y="2688"/>
                <a:chExt cx="1968" cy="672"/>
              </a:xfrm>
            </p:grpSpPr>
            <p:sp>
              <p:nvSpPr>
                <p:cNvPr id="2262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3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2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5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2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29" name="Line 139"/>
                <p:cNvSpPr>
                  <a:spLocks noChangeShapeType="1"/>
                </p:cNvSpPr>
                <p:nvPr/>
              </p:nvSpPr>
              <p:spPr bwMode="auto">
                <a:xfrm>
                  <a:off x="1824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0" name="Line 140"/>
                <p:cNvSpPr>
                  <a:spLocks noChangeShapeType="1"/>
                </p:cNvSpPr>
                <p:nvPr/>
              </p:nvSpPr>
              <p:spPr bwMode="auto">
                <a:xfrm>
                  <a:off x="2064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1" name="Line 141"/>
                <p:cNvSpPr>
                  <a:spLocks noChangeShapeType="1"/>
                </p:cNvSpPr>
                <p:nvPr/>
              </p:nvSpPr>
              <p:spPr bwMode="auto">
                <a:xfrm>
                  <a:off x="2256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259831" y="1859340"/>
            <a:ext cx="7776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mid);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 + 1,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831" y="5345870"/>
            <a:ext cx="6500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en.wikipedia.org/wiki/Merge_sort#mediaviewer/File:Merge-sort-example-300px.gif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69624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(Efficiency Analysis)</a:t>
            </a:r>
          </a:p>
        </p:txBody>
      </p:sp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6400800" y="2286000"/>
            <a:ext cx="4191000" cy="2362200"/>
            <a:chOff x="1152" y="1248"/>
            <a:chExt cx="3360" cy="2112"/>
          </a:xfrm>
        </p:grpSpPr>
        <p:sp>
          <p:nvSpPr>
            <p:cNvPr id="23586" name="Rectangle 4"/>
            <p:cNvSpPr>
              <a:spLocks noChangeArrowheads="1"/>
            </p:cNvSpPr>
            <p:nvPr/>
          </p:nvSpPr>
          <p:spPr bwMode="auto">
            <a:xfrm>
              <a:off x="115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3587" name="Rectangle 5"/>
            <p:cNvSpPr>
              <a:spLocks noChangeArrowheads="1"/>
            </p:cNvSpPr>
            <p:nvPr/>
          </p:nvSpPr>
          <p:spPr bwMode="auto">
            <a:xfrm>
              <a:off x="153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3588" name="Rectangle 6"/>
            <p:cNvSpPr>
              <a:spLocks noChangeArrowheads="1"/>
            </p:cNvSpPr>
            <p:nvPr/>
          </p:nvSpPr>
          <p:spPr bwMode="auto">
            <a:xfrm>
              <a:off x="3360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3589" name="Rectangle 7"/>
            <p:cNvSpPr>
              <a:spLocks noChangeArrowheads="1"/>
            </p:cNvSpPr>
            <p:nvPr/>
          </p:nvSpPr>
          <p:spPr bwMode="auto">
            <a:xfrm>
              <a:off x="297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3590" name="Rectangle 8"/>
            <p:cNvSpPr>
              <a:spLocks noChangeArrowheads="1"/>
            </p:cNvSpPr>
            <p:nvPr/>
          </p:nvSpPr>
          <p:spPr bwMode="auto">
            <a:xfrm>
              <a:off x="244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3591" name="Rectangle 9"/>
            <p:cNvSpPr>
              <a:spLocks noChangeArrowheads="1"/>
            </p:cNvSpPr>
            <p:nvPr/>
          </p:nvSpPr>
          <p:spPr bwMode="auto">
            <a:xfrm>
              <a:off x="2064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3592" name="Rectangle 10"/>
            <p:cNvSpPr>
              <a:spLocks noChangeArrowheads="1"/>
            </p:cNvSpPr>
            <p:nvPr/>
          </p:nvSpPr>
          <p:spPr bwMode="auto">
            <a:xfrm>
              <a:off x="388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3593" name="Rectangle 11"/>
            <p:cNvSpPr>
              <a:spLocks noChangeArrowheads="1"/>
            </p:cNvSpPr>
            <p:nvPr/>
          </p:nvSpPr>
          <p:spPr bwMode="auto">
            <a:xfrm>
              <a:off x="427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grpSp>
          <p:nvGrpSpPr>
            <p:cNvPr id="23594" name="Group 12"/>
            <p:cNvGrpSpPr>
              <a:grpSpLocks/>
            </p:cNvGrpSpPr>
            <p:nvPr/>
          </p:nvGrpSpPr>
          <p:grpSpPr bwMode="auto">
            <a:xfrm>
              <a:off x="1248" y="1488"/>
              <a:ext cx="432" cy="576"/>
              <a:chOff x="1248" y="1488"/>
              <a:chExt cx="432" cy="576"/>
            </a:xfrm>
          </p:grpSpPr>
          <p:sp>
            <p:nvSpPr>
              <p:cNvPr id="23662" name="Rectangle 13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63" name="Line 14"/>
              <p:cNvSpPr>
                <a:spLocks noChangeShapeType="1"/>
              </p:cNvSpPr>
              <p:nvPr/>
            </p:nvSpPr>
            <p:spPr bwMode="auto">
              <a:xfrm>
                <a:off x="1248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5" name="Group 15"/>
            <p:cNvGrpSpPr>
              <a:grpSpLocks/>
            </p:cNvGrpSpPr>
            <p:nvPr/>
          </p:nvGrpSpPr>
          <p:grpSpPr bwMode="auto">
            <a:xfrm>
              <a:off x="1200" y="1488"/>
              <a:ext cx="432" cy="576"/>
              <a:chOff x="1200" y="1488"/>
              <a:chExt cx="432" cy="576"/>
            </a:xfrm>
          </p:grpSpPr>
          <p:sp>
            <p:nvSpPr>
              <p:cNvPr id="23660" name="Rectangle 16"/>
              <p:cNvSpPr>
                <a:spLocks noChangeArrowheads="1"/>
              </p:cNvSpPr>
              <p:nvPr/>
            </p:nvSpPr>
            <p:spPr bwMode="auto">
              <a:xfrm>
                <a:off x="120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61" name="Line 17"/>
              <p:cNvSpPr>
                <a:spLocks noChangeShapeType="1"/>
              </p:cNvSpPr>
              <p:nvPr/>
            </p:nvSpPr>
            <p:spPr bwMode="auto">
              <a:xfrm flipH="1">
                <a:off x="1296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6" name="Group 18"/>
            <p:cNvGrpSpPr>
              <a:grpSpLocks/>
            </p:cNvGrpSpPr>
            <p:nvPr/>
          </p:nvGrpSpPr>
          <p:grpSpPr bwMode="auto">
            <a:xfrm>
              <a:off x="2112" y="1488"/>
              <a:ext cx="240" cy="576"/>
              <a:chOff x="2112" y="1488"/>
              <a:chExt cx="240" cy="576"/>
            </a:xfrm>
          </p:grpSpPr>
          <p:sp>
            <p:nvSpPr>
              <p:cNvPr id="23658" name="Rectangle 19"/>
              <p:cNvSpPr>
                <a:spLocks noChangeArrowheads="1"/>
              </p:cNvSpPr>
              <p:nvPr/>
            </p:nvSpPr>
            <p:spPr bwMode="auto">
              <a:xfrm>
                <a:off x="211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59" name="Line 20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7" name="Group 21"/>
            <p:cNvGrpSpPr>
              <a:grpSpLocks/>
            </p:cNvGrpSpPr>
            <p:nvPr/>
          </p:nvGrpSpPr>
          <p:grpSpPr bwMode="auto">
            <a:xfrm>
              <a:off x="2352" y="1488"/>
              <a:ext cx="240" cy="576"/>
              <a:chOff x="2352" y="1488"/>
              <a:chExt cx="240" cy="576"/>
            </a:xfrm>
          </p:grpSpPr>
          <p:sp>
            <p:nvSpPr>
              <p:cNvPr id="23656" name="Rectangle 22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57" name="Line 23"/>
              <p:cNvSpPr>
                <a:spLocks noChangeShapeType="1"/>
              </p:cNvSpPr>
              <p:nvPr/>
            </p:nvSpPr>
            <p:spPr bwMode="auto">
              <a:xfrm flipH="1">
                <a:off x="2496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8" name="Group 24"/>
            <p:cNvGrpSpPr>
              <a:grpSpLocks/>
            </p:cNvGrpSpPr>
            <p:nvPr/>
          </p:nvGrpSpPr>
          <p:grpSpPr bwMode="auto">
            <a:xfrm>
              <a:off x="3024" y="1488"/>
              <a:ext cx="240" cy="576"/>
              <a:chOff x="3024" y="1488"/>
              <a:chExt cx="240" cy="576"/>
            </a:xfrm>
          </p:grpSpPr>
          <p:sp>
            <p:nvSpPr>
              <p:cNvPr id="23654" name="Rectangle 25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55" name="Line 26"/>
              <p:cNvSpPr>
                <a:spLocks noChangeShapeType="1"/>
              </p:cNvSpPr>
              <p:nvPr/>
            </p:nvSpPr>
            <p:spPr bwMode="auto">
              <a:xfrm>
                <a:off x="3072" y="148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9" name="Group 27"/>
            <p:cNvGrpSpPr>
              <a:grpSpLocks/>
            </p:cNvGrpSpPr>
            <p:nvPr/>
          </p:nvGrpSpPr>
          <p:grpSpPr bwMode="auto">
            <a:xfrm>
              <a:off x="3264" y="1488"/>
              <a:ext cx="240" cy="576"/>
              <a:chOff x="3264" y="1488"/>
              <a:chExt cx="240" cy="576"/>
            </a:xfrm>
          </p:grpSpPr>
          <p:sp>
            <p:nvSpPr>
              <p:cNvPr id="23652" name="Rectangle 28"/>
              <p:cNvSpPr>
                <a:spLocks noChangeArrowheads="1"/>
              </p:cNvSpPr>
              <p:nvPr/>
            </p:nvSpPr>
            <p:spPr bwMode="auto">
              <a:xfrm>
                <a:off x="326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53" name="Line 29"/>
              <p:cNvSpPr>
                <a:spLocks noChangeShapeType="1"/>
              </p:cNvSpPr>
              <p:nvPr/>
            </p:nvSpPr>
            <p:spPr bwMode="auto">
              <a:xfrm flipH="1">
                <a:off x="3408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0" name="Group 30"/>
            <p:cNvGrpSpPr>
              <a:grpSpLocks/>
            </p:cNvGrpSpPr>
            <p:nvPr/>
          </p:nvGrpSpPr>
          <p:grpSpPr bwMode="auto">
            <a:xfrm>
              <a:off x="3984" y="1488"/>
              <a:ext cx="432" cy="576"/>
              <a:chOff x="3984" y="1488"/>
              <a:chExt cx="432" cy="576"/>
            </a:xfrm>
          </p:grpSpPr>
          <p:sp>
            <p:nvSpPr>
              <p:cNvPr id="23650" name="Rectangle 31"/>
              <p:cNvSpPr>
                <a:spLocks noChangeArrowheads="1"/>
              </p:cNvSpPr>
              <p:nvPr/>
            </p:nvSpPr>
            <p:spPr bwMode="auto">
              <a:xfrm>
                <a:off x="417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51" name="Line 32"/>
              <p:cNvSpPr>
                <a:spLocks noChangeShapeType="1"/>
              </p:cNvSpPr>
              <p:nvPr/>
            </p:nvSpPr>
            <p:spPr bwMode="auto">
              <a:xfrm>
                <a:off x="3984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1" name="Group 33"/>
            <p:cNvGrpSpPr>
              <a:grpSpLocks/>
            </p:cNvGrpSpPr>
            <p:nvPr/>
          </p:nvGrpSpPr>
          <p:grpSpPr bwMode="auto">
            <a:xfrm>
              <a:off x="3936" y="1488"/>
              <a:ext cx="480" cy="576"/>
              <a:chOff x="3936" y="1488"/>
              <a:chExt cx="480" cy="576"/>
            </a:xfrm>
          </p:grpSpPr>
          <p:sp>
            <p:nvSpPr>
              <p:cNvPr id="23648" name="Rectangle 34"/>
              <p:cNvSpPr>
                <a:spLocks noChangeArrowheads="1"/>
              </p:cNvSpPr>
              <p:nvPr/>
            </p:nvSpPr>
            <p:spPr bwMode="auto">
              <a:xfrm>
                <a:off x="393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49" name="Line 35"/>
              <p:cNvSpPr>
                <a:spLocks noChangeShapeType="1"/>
              </p:cNvSpPr>
              <p:nvPr/>
            </p:nvSpPr>
            <p:spPr bwMode="auto">
              <a:xfrm flipH="1">
                <a:off x="4032" y="148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36"/>
            <p:cNvGrpSpPr>
              <a:grpSpLocks/>
            </p:cNvGrpSpPr>
            <p:nvPr/>
          </p:nvGrpSpPr>
          <p:grpSpPr bwMode="auto">
            <a:xfrm>
              <a:off x="1344" y="2064"/>
              <a:ext cx="336" cy="624"/>
              <a:chOff x="1344" y="2064"/>
              <a:chExt cx="336" cy="624"/>
            </a:xfrm>
          </p:grpSpPr>
          <p:sp>
            <p:nvSpPr>
              <p:cNvPr id="23646" name="Rectangle 37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47" name="Line 38"/>
              <p:cNvSpPr>
                <a:spLocks noChangeShapeType="1"/>
              </p:cNvSpPr>
              <p:nvPr/>
            </p:nvSpPr>
            <p:spPr bwMode="auto">
              <a:xfrm>
                <a:off x="1344" y="206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3" name="Group 39"/>
            <p:cNvGrpSpPr>
              <a:grpSpLocks/>
            </p:cNvGrpSpPr>
            <p:nvPr/>
          </p:nvGrpSpPr>
          <p:grpSpPr bwMode="auto">
            <a:xfrm>
              <a:off x="1584" y="2064"/>
              <a:ext cx="576" cy="624"/>
              <a:chOff x="1584" y="2064"/>
              <a:chExt cx="576" cy="624"/>
            </a:xfrm>
          </p:grpSpPr>
          <p:sp>
            <p:nvSpPr>
              <p:cNvPr id="23644" name="Rectangle 40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45" name="Line 41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4" name="Group 42"/>
            <p:cNvGrpSpPr>
              <a:grpSpLocks/>
            </p:cNvGrpSpPr>
            <p:nvPr/>
          </p:nvGrpSpPr>
          <p:grpSpPr bwMode="auto">
            <a:xfrm>
              <a:off x="1680" y="2064"/>
              <a:ext cx="528" cy="624"/>
              <a:chOff x="1680" y="2064"/>
              <a:chExt cx="528" cy="624"/>
            </a:xfrm>
          </p:grpSpPr>
          <p:sp>
            <p:nvSpPr>
              <p:cNvPr id="23642" name="Rectangle 43"/>
              <p:cNvSpPr>
                <a:spLocks noChangeArrowheads="1"/>
              </p:cNvSpPr>
              <p:nvPr/>
            </p:nvSpPr>
            <p:spPr bwMode="auto">
              <a:xfrm>
                <a:off x="168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43" name="Line 44"/>
              <p:cNvSpPr>
                <a:spLocks noChangeShapeType="1"/>
              </p:cNvSpPr>
              <p:nvPr/>
            </p:nvSpPr>
            <p:spPr bwMode="auto">
              <a:xfrm flipH="1">
                <a:off x="1776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5" name="Group 45"/>
            <p:cNvGrpSpPr>
              <a:grpSpLocks/>
            </p:cNvGrpSpPr>
            <p:nvPr/>
          </p:nvGrpSpPr>
          <p:grpSpPr bwMode="auto">
            <a:xfrm>
              <a:off x="2160" y="2064"/>
              <a:ext cx="288" cy="624"/>
              <a:chOff x="2160" y="2064"/>
              <a:chExt cx="288" cy="624"/>
            </a:xfrm>
          </p:grpSpPr>
          <p:sp>
            <p:nvSpPr>
              <p:cNvPr id="23640" name="Rectangle 46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41" name="Line 47"/>
              <p:cNvSpPr>
                <a:spLocks noChangeShapeType="1"/>
              </p:cNvSpPr>
              <p:nvPr/>
            </p:nvSpPr>
            <p:spPr bwMode="auto">
              <a:xfrm flipH="1">
                <a:off x="2256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6" name="Group 48"/>
            <p:cNvGrpSpPr>
              <a:grpSpLocks/>
            </p:cNvGrpSpPr>
            <p:nvPr/>
          </p:nvGrpSpPr>
          <p:grpSpPr bwMode="auto">
            <a:xfrm>
              <a:off x="3264" y="2064"/>
              <a:ext cx="768" cy="624"/>
              <a:chOff x="3264" y="2064"/>
              <a:chExt cx="768" cy="624"/>
            </a:xfrm>
          </p:grpSpPr>
          <p:sp>
            <p:nvSpPr>
              <p:cNvPr id="23638" name="Rectangle 49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9" name="Line 50"/>
              <p:cNvSpPr>
                <a:spLocks noChangeShapeType="1"/>
              </p:cNvSpPr>
              <p:nvPr/>
            </p:nvSpPr>
            <p:spPr bwMode="auto">
              <a:xfrm flipH="1">
                <a:off x="3408" y="206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7" name="Group 51"/>
            <p:cNvGrpSpPr>
              <a:grpSpLocks/>
            </p:cNvGrpSpPr>
            <p:nvPr/>
          </p:nvGrpSpPr>
          <p:grpSpPr bwMode="auto">
            <a:xfrm>
              <a:off x="3168" y="2064"/>
              <a:ext cx="576" cy="624"/>
              <a:chOff x="3168" y="2064"/>
              <a:chExt cx="576" cy="624"/>
            </a:xfrm>
          </p:grpSpPr>
          <p:sp>
            <p:nvSpPr>
              <p:cNvPr id="23636" name="Rectangle 52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37" name="Line 53"/>
              <p:cNvSpPr>
                <a:spLocks noChangeShapeType="1"/>
              </p:cNvSpPr>
              <p:nvPr/>
            </p:nvSpPr>
            <p:spPr bwMode="auto">
              <a:xfrm>
                <a:off x="3168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8" name="Group 54"/>
            <p:cNvGrpSpPr>
              <a:grpSpLocks/>
            </p:cNvGrpSpPr>
            <p:nvPr/>
          </p:nvGrpSpPr>
          <p:grpSpPr bwMode="auto">
            <a:xfrm>
              <a:off x="3984" y="2064"/>
              <a:ext cx="288" cy="624"/>
              <a:chOff x="3984" y="2064"/>
              <a:chExt cx="288" cy="624"/>
            </a:xfrm>
          </p:grpSpPr>
          <p:sp>
            <p:nvSpPr>
              <p:cNvPr id="23634" name="Rectangle 55"/>
              <p:cNvSpPr>
                <a:spLocks noChangeArrowheads="1"/>
              </p:cNvSpPr>
              <p:nvPr/>
            </p:nvSpPr>
            <p:spPr bwMode="auto">
              <a:xfrm>
                <a:off x="398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35" name="Line 56"/>
              <p:cNvSpPr>
                <a:spLocks noChangeShapeType="1"/>
              </p:cNvSpPr>
              <p:nvPr/>
            </p:nvSpPr>
            <p:spPr bwMode="auto">
              <a:xfrm flipH="1">
                <a:off x="4080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9" name="Group 57"/>
            <p:cNvGrpSpPr>
              <a:grpSpLocks/>
            </p:cNvGrpSpPr>
            <p:nvPr/>
          </p:nvGrpSpPr>
          <p:grpSpPr bwMode="auto">
            <a:xfrm>
              <a:off x="3408" y="2064"/>
              <a:ext cx="576" cy="624"/>
              <a:chOff x="3408" y="2064"/>
              <a:chExt cx="576" cy="624"/>
            </a:xfrm>
          </p:grpSpPr>
          <p:sp>
            <p:nvSpPr>
              <p:cNvPr id="23632" name="Rectangle 58"/>
              <p:cNvSpPr>
                <a:spLocks noChangeArrowheads="1"/>
              </p:cNvSpPr>
              <p:nvPr/>
            </p:nvSpPr>
            <p:spPr bwMode="auto">
              <a:xfrm>
                <a:off x="374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33" name="Line 59"/>
              <p:cNvSpPr>
                <a:spLocks noChangeShapeType="1"/>
              </p:cNvSpPr>
              <p:nvPr/>
            </p:nvSpPr>
            <p:spPr bwMode="auto">
              <a:xfrm>
                <a:off x="3408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0" name="Group 60"/>
            <p:cNvGrpSpPr>
              <a:grpSpLocks/>
            </p:cNvGrpSpPr>
            <p:nvPr/>
          </p:nvGrpSpPr>
          <p:grpSpPr bwMode="auto">
            <a:xfrm>
              <a:off x="1872" y="2688"/>
              <a:ext cx="1488" cy="672"/>
              <a:chOff x="1872" y="2688"/>
              <a:chExt cx="1488" cy="672"/>
            </a:xfrm>
          </p:grpSpPr>
          <p:sp>
            <p:nvSpPr>
              <p:cNvPr id="23630" name="Rectangle 61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1" name="Line 62"/>
              <p:cNvSpPr>
                <a:spLocks noChangeShapeType="1"/>
              </p:cNvSpPr>
              <p:nvPr/>
            </p:nvSpPr>
            <p:spPr bwMode="auto">
              <a:xfrm flipH="1">
                <a:off x="1968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1" name="Group 63"/>
            <p:cNvGrpSpPr>
              <a:grpSpLocks/>
            </p:cNvGrpSpPr>
            <p:nvPr/>
          </p:nvGrpSpPr>
          <p:grpSpPr bwMode="auto">
            <a:xfrm>
              <a:off x="2112" y="2688"/>
              <a:ext cx="1488" cy="672"/>
              <a:chOff x="2112" y="2688"/>
              <a:chExt cx="1488" cy="672"/>
            </a:xfrm>
          </p:grpSpPr>
          <p:sp>
            <p:nvSpPr>
              <p:cNvPr id="23628" name="Rectangle 64"/>
              <p:cNvSpPr>
                <a:spLocks noChangeArrowheads="1"/>
              </p:cNvSpPr>
              <p:nvPr/>
            </p:nvSpPr>
            <p:spPr bwMode="auto">
              <a:xfrm>
                <a:off x="21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29" name="Line 65"/>
              <p:cNvSpPr>
                <a:spLocks noChangeShapeType="1"/>
              </p:cNvSpPr>
              <p:nvPr/>
            </p:nvSpPr>
            <p:spPr bwMode="auto">
              <a:xfrm flipH="1">
                <a:off x="2256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2" name="Group 66"/>
            <p:cNvGrpSpPr>
              <a:grpSpLocks/>
            </p:cNvGrpSpPr>
            <p:nvPr/>
          </p:nvGrpSpPr>
          <p:grpSpPr bwMode="auto">
            <a:xfrm>
              <a:off x="1584" y="2688"/>
              <a:ext cx="1008" cy="672"/>
              <a:chOff x="1584" y="2688"/>
              <a:chExt cx="1008" cy="672"/>
            </a:xfrm>
          </p:grpSpPr>
          <p:sp>
            <p:nvSpPr>
              <p:cNvPr id="23626" name="Rectangle 67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27" name="Line 68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91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3" name="Group 69"/>
            <p:cNvGrpSpPr>
              <a:grpSpLocks/>
            </p:cNvGrpSpPr>
            <p:nvPr/>
          </p:nvGrpSpPr>
          <p:grpSpPr bwMode="auto">
            <a:xfrm>
              <a:off x="2592" y="2688"/>
              <a:ext cx="1248" cy="672"/>
              <a:chOff x="2592" y="2688"/>
              <a:chExt cx="1248" cy="672"/>
            </a:xfrm>
          </p:grpSpPr>
          <p:sp>
            <p:nvSpPr>
              <p:cNvPr id="23624" name="Rectangle 70"/>
              <p:cNvSpPr>
                <a:spLocks noChangeArrowheads="1"/>
              </p:cNvSpPr>
              <p:nvPr/>
            </p:nvSpPr>
            <p:spPr bwMode="auto">
              <a:xfrm>
                <a:off x="259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25" name="Line 71"/>
              <p:cNvSpPr>
                <a:spLocks noChangeShapeType="1"/>
              </p:cNvSpPr>
              <p:nvPr/>
            </p:nvSpPr>
            <p:spPr bwMode="auto">
              <a:xfrm flipH="1">
                <a:off x="2736" y="2688"/>
                <a:ext cx="110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4" name="Group 72"/>
            <p:cNvGrpSpPr>
              <a:grpSpLocks/>
            </p:cNvGrpSpPr>
            <p:nvPr/>
          </p:nvGrpSpPr>
          <p:grpSpPr bwMode="auto">
            <a:xfrm>
              <a:off x="2832" y="2688"/>
              <a:ext cx="1296" cy="672"/>
              <a:chOff x="2832" y="2688"/>
              <a:chExt cx="1296" cy="672"/>
            </a:xfrm>
          </p:grpSpPr>
          <p:sp>
            <p:nvSpPr>
              <p:cNvPr id="23622" name="Rectangle 73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23" name="Line 74"/>
              <p:cNvSpPr>
                <a:spLocks noChangeShapeType="1"/>
              </p:cNvSpPr>
              <p:nvPr/>
            </p:nvSpPr>
            <p:spPr bwMode="auto">
              <a:xfrm flipH="1">
                <a:off x="2976" y="2688"/>
                <a:ext cx="115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5" name="Group 75"/>
            <p:cNvGrpSpPr>
              <a:grpSpLocks/>
            </p:cNvGrpSpPr>
            <p:nvPr/>
          </p:nvGrpSpPr>
          <p:grpSpPr bwMode="auto">
            <a:xfrm>
              <a:off x="1824" y="2688"/>
              <a:ext cx="1968" cy="672"/>
              <a:chOff x="1824" y="2688"/>
              <a:chExt cx="1968" cy="672"/>
            </a:xfrm>
          </p:grpSpPr>
          <p:sp>
            <p:nvSpPr>
              <p:cNvPr id="23616" name="Rectangle 76"/>
              <p:cNvSpPr>
                <a:spLocks noChangeArrowheads="1"/>
              </p:cNvSpPr>
              <p:nvPr/>
            </p:nvSpPr>
            <p:spPr bwMode="auto">
              <a:xfrm>
                <a:off x="33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17" name="Rectangle 77"/>
              <p:cNvSpPr>
                <a:spLocks noChangeArrowheads="1"/>
              </p:cNvSpPr>
              <p:nvPr/>
            </p:nvSpPr>
            <p:spPr bwMode="auto">
              <a:xfrm>
                <a:off x="35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18" name="Rectangle 78"/>
              <p:cNvSpPr>
                <a:spLocks noChangeArrowheads="1"/>
              </p:cNvSpPr>
              <p:nvPr/>
            </p:nvSpPr>
            <p:spPr bwMode="auto">
              <a:xfrm>
                <a:off x="30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19" name="Line 79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Line 80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1" name="Line 81"/>
              <p:cNvSpPr>
                <a:spLocks noChangeShapeType="1"/>
              </p:cNvSpPr>
              <p:nvPr/>
            </p:nvSpPr>
            <p:spPr bwMode="auto">
              <a:xfrm>
                <a:off x="2256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8917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00275"/>
              </p:ext>
            </p:extLst>
          </p:nvPr>
        </p:nvGraphicFramePr>
        <p:xfrm>
          <a:off x="1150500" y="1808813"/>
          <a:ext cx="4800600" cy="3432367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sub-arrays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#comparisons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copies per merge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 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* 2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8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n/2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Text Box 108"/>
          <p:cNvSpPr txBox="1">
            <a:spLocks noChangeArrowheads="1"/>
          </p:cNvSpPr>
          <p:nvPr/>
        </p:nvSpPr>
        <p:spPr bwMode="auto">
          <a:xfrm>
            <a:off x="5993562" y="4814341"/>
            <a:ext cx="624722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dirty="0"/>
              <a:t>At level X, #nodes in each </a:t>
            </a:r>
            <a:r>
              <a:rPr lang="en-US" altLang="en-US" sz="1800" dirty="0" smtClean="0"/>
              <a:t>sub-array </a:t>
            </a:r>
            <a:r>
              <a:rPr lang="en-US" altLang="en-US" sz="1800" dirty="0"/>
              <a:t>= 2</a:t>
            </a:r>
            <a:r>
              <a:rPr lang="en-US" altLang="en-US" sz="1800" baseline="30000" dirty="0"/>
              <a:t>x</a:t>
            </a:r>
          </a:p>
          <a:p>
            <a:pPr algn="l" eaLnBrk="1" hangingPunct="1"/>
            <a:r>
              <a:rPr lang="en-US" altLang="en-US" sz="1800" dirty="0"/>
              <a:t>At level X, # major operations = </a:t>
            </a:r>
            <a:r>
              <a:rPr lang="en-US" altLang="en-US" sz="1800" dirty="0" smtClean="0"/>
              <a:t>n/2</a:t>
            </a:r>
            <a:r>
              <a:rPr lang="en-US" altLang="en-US" sz="1800" baseline="30000" dirty="0" smtClean="0"/>
              <a:t>x  </a:t>
            </a:r>
            <a:r>
              <a:rPr lang="en-US" altLang="en-US" sz="1800" dirty="0" smtClean="0"/>
              <a:t>*  (</a:t>
            </a:r>
            <a:r>
              <a:rPr lang="en-US" altLang="en-US" sz="1800" dirty="0"/>
              <a:t>3 * 2</a:t>
            </a:r>
            <a:r>
              <a:rPr lang="en-US" altLang="en-US" sz="1800" baseline="30000" dirty="0"/>
              <a:t>x</a:t>
            </a:r>
            <a:r>
              <a:rPr lang="en-US" altLang="en-US" sz="1800" dirty="0"/>
              <a:t> – 1) = O(3n)</a:t>
            </a:r>
          </a:p>
          <a:p>
            <a:pPr algn="l" eaLnBrk="1" hangingPunct="1"/>
            <a:r>
              <a:rPr lang="en-US" altLang="en-US" sz="1800" dirty="0"/>
              <a:t>#levels = log n, where n = # array elements ( if n is a power of 2 )</a:t>
            </a:r>
          </a:p>
          <a:p>
            <a:pPr algn="l" eaLnBrk="1" hangingPunct="1"/>
            <a:r>
              <a:rPr lang="en-US" altLang="en-US" sz="1800" dirty="0"/>
              <a:t>#levels = log n + 1 if n is not a power of 2</a:t>
            </a:r>
          </a:p>
          <a:p>
            <a:pPr algn="l" eaLnBrk="1" hangingPunct="1"/>
            <a:r>
              <a:rPr lang="en-US" altLang="en-US" sz="1800" dirty="0"/>
              <a:t># operations = O(3n) * (log n + 1) = O(3 n log n) = O(n log n)</a:t>
            </a:r>
          </a:p>
        </p:txBody>
      </p:sp>
    </p:spTree>
    <p:extLst>
      <p:ext uri="{BB962C8B-B14F-4D97-AF65-F5344CB8AC3E}">
        <p14:creationId xmlns:p14="http://schemas.microsoft.com/office/powerpoint/2010/main" val="1627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Passing in command line arguments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Iterative Merge Sort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What to turn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Other questions, </a:t>
            </a:r>
            <a:r>
              <a:rPr lang="en-US" sz="2400" dirty="0" smtClean="0"/>
              <a:t>clarifications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Due </a:t>
            </a:r>
            <a:r>
              <a:rPr lang="en-US" sz="2400" dirty="0" smtClean="0"/>
              <a:t>date p</a:t>
            </a:r>
            <a:r>
              <a:rPr lang="en-US" sz="2400" dirty="0" smtClean="0"/>
              <a:t>ostponed until Friday 2.27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16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Command lines arguments to a C++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Program.exe param1 param2 param3</a:t>
            </a:r>
          </a:p>
          <a:p>
            <a:pPr marL="0" indent="0">
              <a:buNone/>
            </a:pPr>
            <a:r>
              <a:rPr lang="en-US" sz="2400" dirty="0" smtClean="0"/>
              <a:t>	main(</a:t>
            </a:r>
            <a:r>
              <a:rPr lang="en-US" sz="2400" dirty="0" err="1" smtClean="0"/>
              <a:t>argc</a:t>
            </a:r>
            <a:r>
              <a:rPr lang="en-US" sz="2400" dirty="0" smtClean="0"/>
              <a:t>, *</a:t>
            </a:r>
            <a:r>
              <a:rPr lang="en-US" sz="2400" dirty="0" err="1" smtClean="0"/>
              <a:t>argv</a:t>
            </a:r>
            <a:r>
              <a:rPr lang="en-US" sz="2400" dirty="0" smtClean="0"/>
              <a:t>[])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:  number of command line arguments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argv</a:t>
            </a:r>
            <a:r>
              <a:rPr lang="en-US" sz="2400" dirty="0" smtClean="0"/>
              <a:t>[]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Array of pointers to characters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err="1"/>
              <a:t>argv</a:t>
            </a:r>
            <a:r>
              <a:rPr lang="en-US" sz="2200" dirty="0"/>
              <a:t>[0] being the program </a:t>
            </a:r>
            <a:r>
              <a:rPr lang="en-US" sz="2200" dirty="0" smtClean="0"/>
              <a:t>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Others each hold a command line argument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Quick/simple programming example:  write a program which outputs the command line arguments if there are 3 of them </a:t>
            </a:r>
          </a:p>
        </p:txBody>
      </p:sp>
    </p:spTree>
    <p:extLst>
      <p:ext uri="{BB962C8B-B14F-4D97-AF65-F5344CB8AC3E}">
        <p14:creationId xmlns:p14="http://schemas.microsoft.com/office/powerpoint/2010/main" val="18777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397" y="182936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4)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1; i &lt; </a:t>
            </a:r>
            <a:r>
              <a:rPr lang="nn-NO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argc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command line </a:t>
            </a:r>
            <a:r>
              <a:rPr lang="en-US" dirty="0" err="1" smtClean="0"/>
              <a:t>arg</a:t>
            </a:r>
            <a:r>
              <a:rPr lang="en-US" dirty="0" smtClean="0"/>
              <a:t>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Review: Analysis and Big O Notation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97280" y="1903750"/>
            <a:ext cx="10840720" cy="4420849"/>
          </a:xfrm>
        </p:spPr>
        <p:txBody>
          <a:bodyPr>
            <a:normAutofit/>
          </a:bodyPr>
          <a:lstStyle/>
          <a:p>
            <a:pPr lvl="1"/>
            <a:r>
              <a:rPr lang="en-US" altLang="en-US" sz="3200" dirty="0" smtClean="0"/>
              <a:t>Algorithm </a:t>
            </a:r>
            <a:r>
              <a:rPr lang="en-US" altLang="en-US" sz="3200" i="1" dirty="0" smtClean="0"/>
              <a:t>A </a:t>
            </a:r>
            <a:r>
              <a:rPr lang="en-US" altLang="en-US" sz="3200" dirty="0" smtClean="0"/>
              <a:t>is order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), denoted O(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))</a:t>
            </a:r>
          </a:p>
          <a:p>
            <a:pPr lvl="2"/>
            <a:r>
              <a:rPr lang="en-US" altLang="en-US" sz="2800" dirty="0" smtClean="0"/>
              <a:t>If constants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/>
              <a:t>and 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0</a:t>
            </a:r>
            <a:r>
              <a:rPr lang="en-US" altLang="en-US" sz="2800" dirty="0" smtClean="0"/>
              <a:t> exist </a:t>
            </a:r>
          </a:p>
          <a:p>
            <a:pPr lvl="2"/>
            <a:r>
              <a:rPr lang="en-US" altLang="en-US" sz="2800" dirty="0" smtClean="0"/>
              <a:t>Such that </a:t>
            </a:r>
            <a:r>
              <a:rPr lang="en-US" altLang="en-US" sz="2800" i="1" dirty="0" smtClean="0"/>
              <a:t>A </a:t>
            </a:r>
            <a:r>
              <a:rPr lang="en-US" altLang="en-US" sz="2800" dirty="0" smtClean="0"/>
              <a:t>requires no more than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>
                <a:sym typeface="Symbol" panose="05050102010706020507" pitchFamily="18" charset="2"/>
              </a:rPr>
              <a:t>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) time units to solve a problem of size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≥ </a:t>
            </a:r>
            <a:r>
              <a:rPr lang="en-US" altLang="en-US" sz="2800" i="1" dirty="0" smtClean="0"/>
              <a:t>n</a:t>
            </a:r>
            <a:r>
              <a:rPr lang="en-US" altLang="en-US" sz="2800" baseline="-25000" dirty="0" smtClean="0"/>
              <a:t>0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0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class problem(s)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8364"/>
            <a:ext cx="10058400" cy="1761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What is the Big-O complexity of an algorithm which requires 7n + 5n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+ 9 operations for a data set of size 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Prove your answer</a:t>
            </a:r>
            <a:r>
              <a:rPr lang="en-US" sz="2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9621" y="3256547"/>
            <a:ext cx="77002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n;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j = </a:t>
            </a:r>
            <a:r>
              <a:rPr lang="en-US" dirty="0" err="1"/>
              <a:t>i</a:t>
            </a:r>
            <a:r>
              <a:rPr lang="en-US" dirty="0"/>
              <a:t>; j &lt; </a:t>
            </a:r>
            <a:r>
              <a:rPr lang="en-US" dirty="0" err="1"/>
              <a:t>i</a:t>
            </a:r>
            <a:r>
              <a:rPr lang="en-US" dirty="0"/>
              <a:t> * n; j++)</a:t>
            </a:r>
          </a:p>
          <a:p>
            <a:r>
              <a:rPr lang="en-US" dirty="0"/>
              <a:t>	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		</a:t>
            </a:r>
            <a:r>
              <a:rPr lang="en-US" dirty="0" err="1" smtClean="0"/>
              <a:t>FuncX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5379564"/>
            <a:ext cx="9330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courses.washington.edu/css342/dimpsey/ProgramExamples/BigOwAnswers.pdf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8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and sorting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28" b="209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88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/>
              <a:t>Selection Sort	</a:t>
            </a:r>
            <a:r>
              <a:rPr lang="en-US" altLang="ja-JP" sz="2400" dirty="0"/>
              <a:t>	worst/average 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Bubble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Insertion Sort	</a:t>
            </a:r>
            <a:r>
              <a:rPr lang="en-US" altLang="ja-JP" sz="2400" dirty="0"/>
              <a:t>	worst/average 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  <a:endParaRPr lang="en-US" altLang="ja-JP" sz="24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Shell Sort	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O(n</a:t>
            </a:r>
            <a:r>
              <a:rPr lang="en-US" altLang="ja-JP" sz="2400" baseline="30000" dirty="0"/>
              <a:t>3/2</a:t>
            </a:r>
            <a:r>
              <a:rPr lang="en-US" altLang="ja-JP" sz="2400" dirty="0"/>
              <a:t>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Merge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(n </a:t>
            </a:r>
            <a:r>
              <a:rPr lang="en-US" altLang="ja-JP" sz="2400" dirty="0"/>
              <a:t>log 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Quick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</a:t>
            </a:r>
            <a:r>
              <a:rPr lang="en-US" altLang="ja-JP" sz="2400" dirty="0"/>
              <a:t>n log 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Radix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O(n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938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13609</TotalTime>
  <Words>1125</Words>
  <Application>Microsoft Office PowerPoint</Application>
  <PresentationFormat>Widescreen</PresentationFormat>
  <Paragraphs>510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Consolas</vt:lpstr>
      <vt:lpstr>Symbol</vt:lpstr>
      <vt:lpstr>Times New Roman</vt:lpstr>
      <vt:lpstr>Wingdings</vt:lpstr>
      <vt:lpstr>Retrospect</vt:lpstr>
      <vt:lpstr>CSS 342</vt:lpstr>
      <vt:lpstr>Agenda</vt:lpstr>
      <vt:lpstr>HW4</vt:lpstr>
      <vt:lpstr>Command lines arguments to a C++ program</vt:lpstr>
      <vt:lpstr>Simple command line arg program</vt:lpstr>
      <vt:lpstr>Review: Analysis and Big O Notation</vt:lpstr>
      <vt:lpstr>Big-O class problem(s)</vt:lpstr>
      <vt:lpstr>Sorts and sorting</vt:lpstr>
      <vt:lpstr>Sorting the Sorts</vt:lpstr>
      <vt:lpstr>Sorts previously covered</vt:lpstr>
      <vt:lpstr>Efficiency of Bubble Sort:  O(n2)</vt:lpstr>
      <vt:lpstr>Efficiency of Insertion Sort: O(n2)</vt:lpstr>
      <vt:lpstr>MergeSort</vt:lpstr>
      <vt:lpstr>PowerPoint Presentation</vt:lpstr>
      <vt:lpstr>Computer Scientist of the week (very difficult…. possibly NP-Complete)</vt:lpstr>
      <vt:lpstr>PowerPoint Presentation</vt:lpstr>
      <vt:lpstr>PowerPoint Presentation</vt:lpstr>
      <vt:lpstr>Computer Scientist of the week</vt:lpstr>
      <vt:lpstr>MergeSort: successive merges</vt:lpstr>
      <vt:lpstr>MergeSort </vt:lpstr>
      <vt:lpstr>MergeSort:  Overview </vt:lpstr>
      <vt:lpstr>MergeSort: (Efficiency Analysis)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284</cp:revision>
  <dcterms:created xsi:type="dcterms:W3CDTF">2014-09-04T12:46:47Z</dcterms:created>
  <dcterms:modified xsi:type="dcterms:W3CDTF">2015-02-23T19:32:33Z</dcterms:modified>
</cp:coreProperties>
</file>