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86" r:id="rId4"/>
    <p:sldId id="468" r:id="rId5"/>
    <p:sldId id="469" r:id="rId6"/>
    <p:sldId id="476" r:id="rId7"/>
    <p:sldId id="480" r:id="rId8"/>
    <p:sldId id="481" r:id="rId9"/>
    <p:sldId id="482" r:id="rId10"/>
    <p:sldId id="483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7" r:id="rId19"/>
    <p:sldId id="438" r:id="rId20"/>
    <p:sldId id="494" r:id="rId21"/>
    <p:sldId id="495" r:id="rId22"/>
    <p:sldId id="498" r:id="rId23"/>
    <p:sldId id="501" r:id="rId24"/>
    <p:sldId id="502" r:id="rId25"/>
    <p:sldId id="499" r:id="rId26"/>
    <p:sldId id="500" r:id="rId27"/>
    <p:sldId id="504" r:id="rId28"/>
    <p:sldId id="505" r:id="rId29"/>
    <p:sldId id="506" r:id="rId30"/>
    <p:sldId id="507" r:id="rId31"/>
    <p:sldId id="50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Quicksort#mediaviewer/File:Sorting_quicksort_anim.gi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rge_sort#mediaviewer/File:Merge-sort-example-300px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13. 150225.</a:t>
            </a:r>
          </a:p>
          <a:p>
            <a:r>
              <a:rPr lang="en-US" dirty="0" smtClean="0"/>
              <a:t>Chapter 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69624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(Efficiency Analysis)</a:t>
            </a:r>
          </a:p>
        </p:txBody>
      </p:sp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6400800" y="2286000"/>
            <a:ext cx="4191000" cy="2362200"/>
            <a:chOff x="1152" y="1248"/>
            <a:chExt cx="3360" cy="2112"/>
          </a:xfrm>
        </p:grpSpPr>
        <p:sp>
          <p:nvSpPr>
            <p:cNvPr id="23586" name="Rectangle 4"/>
            <p:cNvSpPr>
              <a:spLocks noChangeArrowheads="1"/>
            </p:cNvSpPr>
            <p:nvPr/>
          </p:nvSpPr>
          <p:spPr bwMode="auto">
            <a:xfrm>
              <a:off x="115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3587" name="Rectangle 5"/>
            <p:cNvSpPr>
              <a:spLocks noChangeArrowheads="1"/>
            </p:cNvSpPr>
            <p:nvPr/>
          </p:nvSpPr>
          <p:spPr bwMode="auto">
            <a:xfrm>
              <a:off x="153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3588" name="Rectangle 6"/>
            <p:cNvSpPr>
              <a:spLocks noChangeArrowheads="1"/>
            </p:cNvSpPr>
            <p:nvPr/>
          </p:nvSpPr>
          <p:spPr bwMode="auto">
            <a:xfrm>
              <a:off x="3360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3589" name="Rectangle 7"/>
            <p:cNvSpPr>
              <a:spLocks noChangeArrowheads="1"/>
            </p:cNvSpPr>
            <p:nvPr/>
          </p:nvSpPr>
          <p:spPr bwMode="auto">
            <a:xfrm>
              <a:off x="297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3590" name="Rectangle 8"/>
            <p:cNvSpPr>
              <a:spLocks noChangeArrowheads="1"/>
            </p:cNvSpPr>
            <p:nvPr/>
          </p:nvSpPr>
          <p:spPr bwMode="auto">
            <a:xfrm>
              <a:off x="244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3591" name="Rectangle 9"/>
            <p:cNvSpPr>
              <a:spLocks noChangeArrowheads="1"/>
            </p:cNvSpPr>
            <p:nvPr/>
          </p:nvSpPr>
          <p:spPr bwMode="auto">
            <a:xfrm>
              <a:off x="2064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3592" name="Rectangle 10"/>
            <p:cNvSpPr>
              <a:spLocks noChangeArrowheads="1"/>
            </p:cNvSpPr>
            <p:nvPr/>
          </p:nvSpPr>
          <p:spPr bwMode="auto">
            <a:xfrm>
              <a:off x="388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3593" name="Rectangle 11"/>
            <p:cNvSpPr>
              <a:spLocks noChangeArrowheads="1"/>
            </p:cNvSpPr>
            <p:nvPr/>
          </p:nvSpPr>
          <p:spPr bwMode="auto">
            <a:xfrm>
              <a:off x="427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grpSp>
          <p:nvGrpSpPr>
            <p:cNvPr id="23594" name="Group 12"/>
            <p:cNvGrpSpPr>
              <a:grpSpLocks/>
            </p:cNvGrpSpPr>
            <p:nvPr/>
          </p:nvGrpSpPr>
          <p:grpSpPr bwMode="auto">
            <a:xfrm>
              <a:off x="1248" y="1488"/>
              <a:ext cx="432" cy="576"/>
              <a:chOff x="1248" y="1488"/>
              <a:chExt cx="432" cy="576"/>
            </a:xfrm>
          </p:grpSpPr>
          <p:sp>
            <p:nvSpPr>
              <p:cNvPr id="23662" name="Rectangle 13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63" name="Line 14"/>
              <p:cNvSpPr>
                <a:spLocks noChangeShapeType="1"/>
              </p:cNvSpPr>
              <p:nvPr/>
            </p:nvSpPr>
            <p:spPr bwMode="auto">
              <a:xfrm>
                <a:off x="1248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5" name="Group 15"/>
            <p:cNvGrpSpPr>
              <a:grpSpLocks/>
            </p:cNvGrpSpPr>
            <p:nvPr/>
          </p:nvGrpSpPr>
          <p:grpSpPr bwMode="auto">
            <a:xfrm>
              <a:off x="1200" y="1488"/>
              <a:ext cx="432" cy="576"/>
              <a:chOff x="1200" y="1488"/>
              <a:chExt cx="432" cy="576"/>
            </a:xfrm>
          </p:grpSpPr>
          <p:sp>
            <p:nvSpPr>
              <p:cNvPr id="23660" name="Rectangle 16"/>
              <p:cNvSpPr>
                <a:spLocks noChangeArrowheads="1"/>
              </p:cNvSpPr>
              <p:nvPr/>
            </p:nvSpPr>
            <p:spPr bwMode="auto">
              <a:xfrm>
                <a:off x="120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61" name="Line 17"/>
              <p:cNvSpPr>
                <a:spLocks noChangeShapeType="1"/>
              </p:cNvSpPr>
              <p:nvPr/>
            </p:nvSpPr>
            <p:spPr bwMode="auto">
              <a:xfrm flipH="1">
                <a:off x="1296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6" name="Group 18"/>
            <p:cNvGrpSpPr>
              <a:grpSpLocks/>
            </p:cNvGrpSpPr>
            <p:nvPr/>
          </p:nvGrpSpPr>
          <p:grpSpPr bwMode="auto">
            <a:xfrm>
              <a:off x="2112" y="1488"/>
              <a:ext cx="240" cy="576"/>
              <a:chOff x="2112" y="1488"/>
              <a:chExt cx="240" cy="576"/>
            </a:xfrm>
          </p:grpSpPr>
          <p:sp>
            <p:nvSpPr>
              <p:cNvPr id="23658" name="Rectangle 19"/>
              <p:cNvSpPr>
                <a:spLocks noChangeArrowheads="1"/>
              </p:cNvSpPr>
              <p:nvPr/>
            </p:nvSpPr>
            <p:spPr bwMode="auto">
              <a:xfrm>
                <a:off x="211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59" name="Line 20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7" name="Group 21"/>
            <p:cNvGrpSpPr>
              <a:grpSpLocks/>
            </p:cNvGrpSpPr>
            <p:nvPr/>
          </p:nvGrpSpPr>
          <p:grpSpPr bwMode="auto">
            <a:xfrm>
              <a:off x="2352" y="1488"/>
              <a:ext cx="240" cy="576"/>
              <a:chOff x="2352" y="1488"/>
              <a:chExt cx="240" cy="576"/>
            </a:xfrm>
          </p:grpSpPr>
          <p:sp>
            <p:nvSpPr>
              <p:cNvPr id="23656" name="Rectangle 22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57" name="Line 23"/>
              <p:cNvSpPr>
                <a:spLocks noChangeShapeType="1"/>
              </p:cNvSpPr>
              <p:nvPr/>
            </p:nvSpPr>
            <p:spPr bwMode="auto">
              <a:xfrm flipH="1">
                <a:off x="2496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8" name="Group 24"/>
            <p:cNvGrpSpPr>
              <a:grpSpLocks/>
            </p:cNvGrpSpPr>
            <p:nvPr/>
          </p:nvGrpSpPr>
          <p:grpSpPr bwMode="auto">
            <a:xfrm>
              <a:off x="3024" y="1488"/>
              <a:ext cx="240" cy="576"/>
              <a:chOff x="3024" y="1488"/>
              <a:chExt cx="240" cy="576"/>
            </a:xfrm>
          </p:grpSpPr>
          <p:sp>
            <p:nvSpPr>
              <p:cNvPr id="23654" name="Rectangle 25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55" name="Line 26"/>
              <p:cNvSpPr>
                <a:spLocks noChangeShapeType="1"/>
              </p:cNvSpPr>
              <p:nvPr/>
            </p:nvSpPr>
            <p:spPr bwMode="auto">
              <a:xfrm>
                <a:off x="3072" y="148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9" name="Group 27"/>
            <p:cNvGrpSpPr>
              <a:grpSpLocks/>
            </p:cNvGrpSpPr>
            <p:nvPr/>
          </p:nvGrpSpPr>
          <p:grpSpPr bwMode="auto">
            <a:xfrm>
              <a:off x="3264" y="1488"/>
              <a:ext cx="240" cy="576"/>
              <a:chOff x="3264" y="1488"/>
              <a:chExt cx="240" cy="576"/>
            </a:xfrm>
          </p:grpSpPr>
          <p:sp>
            <p:nvSpPr>
              <p:cNvPr id="23652" name="Rectangle 28"/>
              <p:cNvSpPr>
                <a:spLocks noChangeArrowheads="1"/>
              </p:cNvSpPr>
              <p:nvPr/>
            </p:nvSpPr>
            <p:spPr bwMode="auto">
              <a:xfrm>
                <a:off x="326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53" name="Line 29"/>
              <p:cNvSpPr>
                <a:spLocks noChangeShapeType="1"/>
              </p:cNvSpPr>
              <p:nvPr/>
            </p:nvSpPr>
            <p:spPr bwMode="auto">
              <a:xfrm flipH="1">
                <a:off x="3408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0" name="Group 30"/>
            <p:cNvGrpSpPr>
              <a:grpSpLocks/>
            </p:cNvGrpSpPr>
            <p:nvPr/>
          </p:nvGrpSpPr>
          <p:grpSpPr bwMode="auto">
            <a:xfrm>
              <a:off x="3984" y="1488"/>
              <a:ext cx="432" cy="576"/>
              <a:chOff x="3984" y="1488"/>
              <a:chExt cx="432" cy="576"/>
            </a:xfrm>
          </p:grpSpPr>
          <p:sp>
            <p:nvSpPr>
              <p:cNvPr id="23650" name="Rectangle 31"/>
              <p:cNvSpPr>
                <a:spLocks noChangeArrowheads="1"/>
              </p:cNvSpPr>
              <p:nvPr/>
            </p:nvSpPr>
            <p:spPr bwMode="auto">
              <a:xfrm>
                <a:off x="417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51" name="Line 32"/>
              <p:cNvSpPr>
                <a:spLocks noChangeShapeType="1"/>
              </p:cNvSpPr>
              <p:nvPr/>
            </p:nvSpPr>
            <p:spPr bwMode="auto">
              <a:xfrm>
                <a:off x="3984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1" name="Group 33"/>
            <p:cNvGrpSpPr>
              <a:grpSpLocks/>
            </p:cNvGrpSpPr>
            <p:nvPr/>
          </p:nvGrpSpPr>
          <p:grpSpPr bwMode="auto">
            <a:xfrm>
              <a:off x="3936" y="1488"/>
              <a:ext cx="480" cy="576"/>
              <a:chOff x="3936" y="1488"/>
              <a:chExt cx="480" cy="576"/>
            </a:xfrm>
          </p:grpSpPr>
          <p:sp>
            <p:nvSpPr>
              <p:cNvPr id="23648" name="Rectangle 34"/>
              <p:cNvSpPr>
                <a:spLocks noChangeArrowheads="1"/>
              </p:cNvSpPr>
              <p:nvPr/>
            </p:nvSpPr>
            <p:spPr bwMode="auto">
              <a:xfrm>
                <a:off x="393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49" name="Line 35"/>
              <p:cNvSpPr>
                <a:spLocks noChangeShapeType="1"/>
              </p:cNvSpPr>
              <p:nvPr/>
            </p:nvSpPr>
            <p:spPr bwMode="auto">
              <a:xfrm flipH="1">
                <a:off x="4032" y="148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36"/>
            <p:cNvGrpSpPr>
              <a:grpSpLocks/>
            </p:cNvGrpSpPr>
            <p:nvPr/>
          </p:nvGrpSpPr>
          <p:grpSpPr bwMode="auto">
            <a:xfrm>
              <a:off x="1344" y="2064"/>
              <a:ext cx="336" cy="624"/>
              <a:chOff x="1344" y="2064"/>
              <a:chExt cx="336" cy="624"/>
            </a:xfrm>
          </p:grpSpPr>
          <p:sp>
            <p:nvSpPr>
              <p:cNvPr id="23646" name="Rectangle 37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47" name="Line 38"/>
              <p:cNvSpPr>
                <a:spLocks noChangeShapeType="1"/>
              </p:cNvSpPr>
              <p:nvPr/>
            </p:nvSpPr>
            <p:spPr bwMode="auto">
              <a:xfrm>
                <a:off x="1344" y="206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3" name="Group 39"/>
            <p:cNvGrpSpPr>
              <a:grpSpLocks/>
            </p:cNvGrpSpPr>
            <p:nvPr/>
          </p:nvGrpSpPr>
          <p:grpSpPr bwMode="auto">
            <a:xfrm>
              <a:off x="1584" y="2064"/>
              <a:ext cx="576" cy="624"/>
              <a:chOff x="1584" y="2064"/>
              <a:chExt cx="576" cy="624"/>
            </a:xfrm>
          </p:grpSpPr>
          <p:sp>
            <p:nvSpPr>
              <p:cNvPr id="23644" name="Rectangle 40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45" name="Line 41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4" name="Group 42"/>
            <p:cNvGrpSpPr>
              <a:grpSpLocks/>
            </p:cNvGrpSpPr>
            <p:nvPr/>
          </p:nvGrpSpPr>
          <p:grpSpPr bwMode="auto">
            <a:xfrm>
              <a:off x="1680" y="2064"/>
              <a:ext cx="528" cy="624"/>
              <a:chOff x="1680" y="2064"/>
              <a:chExt cx="528" cy="624"/>
            </a:xfrm>
          </p:grpSpPr>
          <p:sp>
            <p:nvSpPr>
              <p:cNvPr id="23642" name="Rectangle 43"/>
              <p:cNvSpPr>
                <a:spLocks noChangeArrowheads="1"/>
              </p:cNvSpPr>
              <p:nvPr/>
            </p:nvSpPr>
            <p:spPr bwMode="auto">
              <a:xfrm>
                <a:off x="168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43" name="Line 44"/>
              <p:cNvSpPr>
                <a:spLocks noChangeShapeType="1"/>
              </p:cNvSpPr>
              <p:nvPr/>
            </p:nvSpPr>
            <p:spPr bwMode="auto">
              <a:xfrm flipH="1">
                <a:off x="1776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5" name="Group 45"/>
            <p:cNvGrpSpPr>
              <a:grpSpLocks/>
            </p:cNvGrpSpPr>
            <p:nvPr/>
          </p:nvGrpSpPr>
          <p:grpSpPr bwMode="auto">
            <a:xfrm>
              <a:off x="2160" y="2064"/>
              <a:ext cx="288" cy="624"/>
              <a:chOff x="2160" y="2064"/>
              <a:chExt cx="288" cy="624"/>
            </a:xfrm>
          </p:grpSpPr>
          <p:sp>
            <p:nvSpPr>
              <p:cNvPr id="23640" name="Rectangle 46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41" name="Line 47"/>
              <p:cNvSpPr>
                <a:spLocks noChangeShapeType="1"/>
              </p:cNvSpPr>
              <p:nvPr/>
            </p:nvSpPr>
            <p:spPr bwMode="auto">
              <a:xfrm flipH="1">
                <a:off x="2256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6" name="Group 48"/>
            <p:cNvGrpSpPr>
              <a:grpSpLocks/>
            </p:cNvGrpSpPr>
            <p:nvPr/>
          </p:nvGrpSpPr>
          <p:grpSpPr bwMode="auto">
            <a:xfrm>
              <a:off x="3264" y="2064"/>
              <a:ext cx="768" cy="624"/>
              <a:chOff x="3264" y="2064"/>
              <a:chExt cx="768" cy="624"/>
            </a:xfrm>
          </p:grpSpPr>
          <p:sp>
            <p:nvSpPr>
              <p:cNvPr id="23638" name="Rectangle 49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9" name="Line 50"/>
              <p:cNvSpPr>
                <a:spLocks noChangeShapeType="1"/>
              </p:cNvSpPr>
              <p:nvPr/>
            </p:nvSpPr>
            <p:spPr bwMode="auto">
              <a:xfrm flipH="1">
                <a:off x="3408" y="206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7" name="Group 51"/>
            <p:cNvGrpSpPr>
              <a:grpSpLocks/>
            </p:cNvGrpSpPr>
            <p:nvPr/>
          </p:nvGrpSpPr>
          <p:grpSpPr bwMode="auto">
            <a:xfrm>
              <a:off x="3168" y="2064"/>
              <a:ext cx="576" cy="624"/>
              <a:chOff x="3168" y="2064"/>
              <a:chExt cx="576" cy="624"/>
            </a:xfrm>
          </p:grpSpPr>
          <p:sp>
            <p:nvSpPr>
              <p:cNvPr id="23636" name="Rectangle 52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37" name="Line 53"/>
              <p:cNvSpPr>
                <a:spLocks noChangeShapeType="1"/>
              </p:cNvSpPr>
              <p:nvPr/>
            </p:nvSpPr>
            <p:spPr bwMode="auto">
              <a:xfrm>
                <a:off x="3168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8" name="Group 54"/>
            <p:cNvGrpSpPr>
              <a:grpSpLocks/>
            </p:cNvGrpSpPr>
            <p:nvPr/>
          </p:nvGrpSpPr>
          <p:grpSpPr bwMode="auto">
            <a:xfrm>
              <a:off x="3984" y="2064"/>
              <a:ext cx="288" cy="624"/>
              <a:chOff x="3984" y="2064"/>
              <a:chExt cx="288" cy="624"/>
            </a:xfrm>
          </p:grpSpPr>
          <p:sp>
            <p:nvSpPr>
              <p:cNvPr id="23634" name="Rectangle 55"/>
              <p:cNvSpPr>
                <a:spLocks noChangeArrowheads="1"/>
              </p:cNvSpPr>
              <p:nvPr/>
            </p:nvSpPr>
            <p:spPr bwMode="auto">
              <a:xfrm>
                <a:off x="398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35" name="Line 56"/>
              <p:cNvSpPr>
                <a:spLocks noChangeShapeType="1"/>
              </p:cNvSpPr>
              <p:nvPr/>
            </p:nvSpPr>
            <p:spPr bwMode="auto">
              <a:xfrm flipH="1">
                <a:off x="4080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9" name="Group 57"/>
            <p:cNvGrpSpPr>
              <a:grpSpLocks/>
            </p:cNvGrpSpPr>
            <p:nvPr/>
          </p:nvGrpSpPr>
          <p:grpSpPr bwMode="auto">
            <a:xfrm>
              <a:off x="3408" y="2064"/>
              <a:ext cx="576" cy="624"/>
              <a:chOff x="3408" y="2064"/>
              <a:chExt cx="576" cy="624"/>
            </a:xfrm>
          </p:grpSpPr>
          <p:sp>
            <p:nvSpPr>
              <p:cNvPr id="23632" name="Rectangle 58"/>
              <p:cNvSpPr>
                <a:spLocks noChangeArrowheads="1"/>
              </p:cNvSpPr>
              <p:nvPr/>
            </p:nvSpPr>
            <p:spPr bwMode="auto">
              <a:xfrm>
                <a:off x="374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33" name="Line 59"/>
              <p:cNvSpPr>
                <a:spLocks noChangeShapeType="1"/>
              </p:cNvSpPr>
              <p:nvPr/>
            </p:nvSpPr>
            <p:spPr bwMode="auto">
              <a:xfrm>
                <a:off x="3408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0" name="Group 60"/>
            <p:cNvGrpSpPr>
              <a:grpSpLocks/>
            </p:cNvGrpSpPr>
            <p:nvPr/>
          </p:nvGrpSpPr>
          <p:grpSpPr bwMode="auto">
            <a:xfrm>
              <a:off x="1872" y="2688"/>
              <a:ext cx="1488" cy="672"/>
              <a:chOff x="1872" y="2688"/>
              <a:chExt cx="1488" cy="672"/>
            </a:xfrm>
          </p:grpSpPr>
          <p:sp>
            <p:nvSpPr>
              <p:cNvPr id="23630" name="Rectangle 61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1" name="Line 62"/>
              <p:cNvSpPr>
                <a:spLocks noChangeShapeType="1"/>
              </p:cNvSpPr>
              <p:nvPr/>
            </p:nvSpPr>
            <p:spPr bwMode="auto">
              <a:xfrm flipH="1">
                <a:off x="1968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1" name="Group 63"/>
            <p:cNvGrpSpPr>
              <a:grpSpLocks/>
            </p:cNvGrpSpPr>
            <p:nvPr/>
          </p:nvGrpSpPr>
          <p:grpSpPr bwMode="auto">
            <a:xfrm>
              <a:off x="2112" y="2688"/>
              <a:ext cx="1488" cy="672"/>
              <a:chOff x="2112" y="2688"/>
              <a:chExt cx="1488" cy="672"/>
            </a:xfrm>
          </p:grpSpPr>
          <p:sp>
            <p:nvSpPr>
              <p:cNvPr id="23628" name="Rectangle 64"/>
              <p:cNvSpPr>
                <a:spLocks noChangeArrowheads="1"/>
              </p:cNvSpPr>
              <p:nvPr/>
            </p:nvSpPr>
            <p:spPr bwMode="auto">
              <a:xfrm>
                <a:off x="21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29" name="Line 65"/>
              <p:cNvSpPr>
                <a:spLocks noChangeShapeType="1"/>
              </p:cNvSpPr>
              <p:nvPr/>
            </p:nvSpPr>
            <p:spPr bwMode="auto">
              <a:xfrm flipH="1">
                <a:off x="2256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2" name="Group 66"/>
            <p:cNvGrpSpPr>
              <a:grpSpLocks/>
            </p:cNvGrpSpPr>
            <p:nvPr/>
          </p:nvGrpSpPr>
          <p:grpSpPr bwMode="auto">
            <a:xfrm>
              <a:off x="1584" y="2688"/>
              <a:ext cx="1008" cy="672"/>
              <a:chOff x="1584" y="2688"/>
              <a:chExt cx="1008" cy="672"/>
            </a:xfrm>
          </p:grpSpPr>
          <p:sp>
            <p:nvSpPr>
              <p:cNvPr id="23626" name="Rectangle 67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27" name="Line 68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91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3" name="Group 69"/>
            <p:cNvGrpSpPr>
              <a:grpSpLocks/>
            </p:cNvGrpSpPr>
            <p:nvPr/>
          </p:nvGrpSpPr>
          <p:grpSpPr bwMode="auto">
            <a:xfrm>
              <a:off x="2592" y="2688"/>
              <a:ext cx="1248" cy="672"/>
              <a:chOff x="2592" y="2688"/>
              <a:chExt cx="1248" cy="672"/>
            </a:xfrm>
          </p:grpSpPr>
          <p:sp>
            <p:nvSpPr>
              <p:cNvPr id="23624" name="Rectangle 70"/>
              <p:cNvSpPr>
                <a:spLocks noChangeArrowheads="1"/>
              </p:cNvSpPr>
              <p:nvPr/>
            </p:nvSpPr>
            <p:spPr bwMode="auto">
              <a:xfrm>
                <a:off x="259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25" name="Line 71"/>
              <p:cNvSpPr>
                <a:spLocks noChangeShapeType="1"/>
              </p:cNvSpPr>
              <p:nvPr/>
            </p:nvSpPr>
            <p:spPr bwMode="auto">
              <a:xfrm flipH="1">
                <a:off x="2736" y="2688"/>
                <a:ext cx="110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4" name="Group 72"/>
            <p:cNvGrpSpPr>
              <a:grpSpLocks/>
            </p:cNvGrpSpPr>
            <p:nvPr/>
          </p:nvGrpSpPr>
          <p:grpSpPr bwMode="auto">
            <a:xfrm>
              <a:off x="2832" y="2688"/>
              <a:ext cx="1296" cy="672"/>
              <a:chOff x="2832" y="2688"/>
              <a:chExt cx="1296" cy="672"/>
            </a:xfrm>
          </p:grpSpPr>
          <p:sp>
            <p:nvSpPr>
              <p:cNvPr id="23622" name="Rectangle 73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23" name="Line 74"/>
              <p:cNvSpPr>
                <a:spLocks noChangeShapeType="1"/>
              </p:cNvSpPr>
              <p:nvPr/>
            </p:nvSpPr>
            <p:spPr bwMode="auto">
              <a:xfrm flipH="1">
                <a:off x="2976" y="2688"/>
                <a:ext cx="115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5" name="Group 75"/>
            <p:cNvGrpSpPr>
              <a:grpSpLocks/>
            </p:cNvGrpSpPr>
            <p:nvPr/>
          </p:nvGrpSpPr>
          <p:grpSpPr bwMode="auto">
            <a:xfrm>
              <a:off x="1824" y="2688"/>
              <a:ext cx="1968" cy="672"/>
              <a:chOff x="1824" y="2688"/>
              <a:chExt cx="1968" cy="672"/>
            </a:xfrm>
          </p:grpSpPr>
          <p:sp>
            <p:nvSpPr>
              <p:cNvPr id="23616" name="Rectangle 76"/>
              <p:cNvSpPr>
                <a:spLocks noChangeArrowheads="1"/>
              </p:cNvSpPr>
              <p:nvPr/>
            </p:nvSpPr>
            <p:spPr bwMode="auto">
              <a:xfrm>
                <a:off x="33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17" name="Rectangle 77"/>
              <p:cNvSpPr>
                <a:spLocks noChangeArrowheads="1"/>
              </p:cNvSpPr>
              <p:nvPr/>
            </p:nvSpPr>
            <p:spPr bwMode="auto">
              <a:xfrm>
                <a:off x="35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18" name="Rectangle 78"/>
              <p:cNvSpPr>
                <a:spLocks noChangeArrowheads="1"/>
              </p:cNvSpPr>
              <p:nvPr/>
            </p:nvSpPr>
            <p:spPr bwMode="auto">
              <a:xfrm>
                <a:off x="30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19" name="Line 79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Line 80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1" name="Line 81"/>
              <p:cNvSpPr>
                <a:spLocks noChangeShapeType="1"/>
              </p:cNvSpPr>
              <p:nvPr/>
            </p:nvSpPr>
            <p:spPr bwMode="auto">
              <a:xfrm>
                <a:off x="2256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8917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365503"/>
              </p:ext>
            </p:extLst>
          </p:nvPr>
        </p:nvGraphicFramePr>
        <p:xfrm>
          <a:off x="1150500" y="1808813"/>
          <a:ext cx="4800600" cy="3432367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sub-arrays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#comparisons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copies per merge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 *2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8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n/2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Text Box 108"/>
          <p:cNvSpPr txBox="1">
            <a:spLocks noChangeArrowheads="1"/>
          </p:cNvSpPr>
          <p:nvPr/>
        </p:nvSpPr>
        <p:spPr bwMode="auto">
          <a:xfrm>
            <a:off x="5993562" y="4814341"/>
            <a:ext cx="624722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dirty="0"/>
              <a:t>At level X, #nodes in each </a:t>
            </a:r>
            <a:r>
              <a:rPr lang="en-US" altLang="en-US" sz="1800" dirty="0" smtClean="0"/>
              <a:t>sub-array </a:t>
            </a:r>
            <a:r>
              <a:rPr lang="en-US" altLang="en-US" sz="1800" dirty="0"/>
              <a:t>= 2</a:t>
            </a:r>
            <a:r>
              <a:rPr lang="en-US" altLang="en-US" sz="1800" baseline="30000" dirty="0"/>
              <a:t>x</a:t>
            </a:r>
          </a:p>
          <a:p>
            <a:pPr algn="l" eaLnBrk="1" hangingPunct="1"/>
            <a:r>
              <a:rPr lang="en-US" altLang="en-US" sz="1800" dirty="0"/>
              <a:t>At level X, # major operations = n/ 2</a:t>
            </a:r>
            <a:r>
              <a:rPr lang="en-US" altLang="en-US" sz="1800" baseline="30000" dirty="0"/>
              <a:t>x </a:t>
            </a:r>
            <a:r>
              <a:rPr lang="en-US" altLang="en-US" sz="1800" dirty="0"/>
              <a:t>* (3 * 2</a:t>
            </a:r>
            <a:r>
              <a:rPr lang="en-US" altLang="en-US" sz="1800" baseline="30000" dirty="0"/>
              <a:t>x</a:t>
            </a:r>
            <a:r>
              <a:rPr lang="en-US" altLang="en-US" sz="1800" dirty="0"/>
              <a:t> – 1) = O(3n)</a:t>
            </a:r>
          </a:p>
          <a:p>
            <a:pPr algn="l" eaLnBrk="1" hangingPunct="1"/>
            <a:r>
              <a:rPr lang="en-US" altLang="en-US" sz="1800" dirty="0"/>
              <a:t>#levels = log n, where n = # array elements ( if n is a power of 2 )</a:t>
            </a:r>
          </a:p>
          <a:p>
            <a:pPr algn="l" eaLnBrk="1" hangingPunct="1"/>
            <a:r>
              <a:rPr lang="en-US" altLang="en-US" sz="1800" dirty="0"/>
              <a:t>#levels = log n + 1 if n is not a power of 2</a:t>
            </a:r>
          </a:p>
          <a:p>
            <a:pPr algn="l" eaLnBrk="1" hangingPunct="1"/>
            <a:r>
              <a:rPr lang="en-US" altLang="en-US" sz="1800" dirty="0"/>
              <a:t># operations = O(3n) * (log n + 1) = O(3 n log n) = O(n log n)</a:t>
            </a:r>
          </a:p>
        </p:txBody>
      </p:sp>
    </p:spTree>
    <p:extLst>
      <p:ext uri="{BB962C8B-B14F-4D97-AF65-F5344CB8AC3E}">
        <p14:creationId xmlns:p14="http://schemas.microsoft.com/office/powerpoint/2010/main" val="1627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470" y="676337"/>
            <a:ext cx="91440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dirty="0" smtClean="0">
                <a:cs typeface="Times New Roman" panose="02020603050405020304" pitchFamily="18" charset="0"/>
              </a:rPr>
              <a:t>Selection Sort</a:t>
            </a:r>
          </a:p>
        </p:txBody>
      </p:sp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1524000" y="2005014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/>
              <a:t>Initial array</a:t>
            </a:r>
          </a:p>
        </p:txBody>
      </p: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1524001" y="2767013"/>
            <a:ext cx="1624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/>
              <a:t>After 1</a:t>
            </a:r>
            <a:r>
              <a:rPr lang="en-US" altLang="ja-JP" baseline="30000"/>
              <a:t>st</a:t>
            </a:r>
            <a:r>
              <a:rPr lang="en-US" altLang="ja-JP"/>
              <a:t> swap</a:t>
            </a:r>
          </a:p>
        </p:txBody>
      </p:sp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1524001" y="3605213"/>
            <a:ext cx="1678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/>
              <a:t>After 2</a:t>
            </a:r>
            <a:r>
              <a:rPr lang="en-US" altLang="ja-JP" baseline="30000"/>
              <a:t>nd</a:t>
            </a:r>
            <a:r>
              <a:rPr lang="en-US" altLang="ja-JP"/>
              <a:t> swap</a:t>
            </a:r>
          </a:p>
        </p:txBody>
      </p:sp>
      <p:sp>
        <p:nvSpPr>
          <p:cNvPr id="5128" name="Text Box 33"/>
          <p:cNvSpPr txBox="1">
            <a:spLocks noChangeArrowheads="1"/>
          </p:cNvSpPr>
          <p:nvPr/>
        </p:nvSpPr>
        <p:spPr bwMode="auto">
          <a:xfrm>
            <a:off x="1524000" y="4367213"/>
            <a:ext cx="16514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/>
              <a:t>After 3</a:t>
            </a:r>
            <a:r>
              <a:rPr lang="en-US" altLang="ja-JP" baseline="30000"/>
              <a:t>rd</a:t>
            </a:r>
            <a:r>
              <a:rPr lang="en-US" altLang="ja-JP"/>
              <a:t> swap</a:t>
            </a:r>
          </a:p>
        </p:txBody>
      </p:sp>
      <p:sp>
        <p:nvSpPr>
          <p:cNvPr id="5129" name="Text Box 34"/>
          <p:cNvSpPr txBox="1">
            <a:spLocks noChangeArrowheads="1"/>
          </p:cNvSpPr>
          <p:nvPr/>
        </p:nvSpPr>
        <p:spPr bwMode="auto">
          <a:xfrm>
            <a:off x="1524000" y="5129213"/>
            <a:ext cx="16417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/>
              <a:t>After 4</a:t>
            </a:r>
            <a:r>
              <a:rPr lang="en-US" altLang="ja-JP" baseline="30000"/>
              <a:t>th</a:t>
            </a:r>
            <a:r>
              <a:rPr lang="en-US" altLang="ja-JP"/>
              <a:t> swap</a:t>
            </a:r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3124200" y="2057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3581400" y="2057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5132" name="Rectangle 7"/>
          <p:cNvSpPr>
            <a:spLocks noChangeArrowheads="1"/>
          </p:cNvSpPr>
          <p:nvPr/>
        </p:nvSpPr>
        <p:spPr bwMode="auto">
          <a:xfrm>
            <a:off x="4038600" y="2057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5133" name="Rectangle 8"/>
          <p:cNvSpPr>
            <a:spLocks noChangeArrowheads="1"/>
          </p:cNvSpPr>
          <p:nvPr/>
        </p:nvSpPr>
        <p:spPr bwMode="auto">
          <a:xfrm>
            <a:off x="4953000" y="2057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5134" name="Rectangle 9"/>
          <p:cNvSpPr>
            <a:spLocks noChangeArrowheads="1"/>
          </p:cNvSpPr>
          <p:nvPr/>
        </p:nvSpPr>
        <p:spPr bwMode="auto">
          <a:xfrm>
            <a:off x="4495800" y="2057400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5135" name="Rectangle 10"/>
          <p:cNvSpPr>
            <a:spLocks noChangeArrowheads="1"/>
          </p:cNvSpPr>
          <p:nvPr/>
        </p:nvSpPr>
        <p:spPr bwMode="auto">
          <a:xfrm>
            <a:off x="3124200" y="2819400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 dirty="0"/>
              <a:t>29</a:t>
            </a:r>
          </a:p>
        </p:txBody>
      </p:sp>
      <p:sp>
        <p:nvSpPr>
          <p:cNvPr id="5136" name="Rectangle 11"/>
          <p:cNvSpPr>
            <a:spLocks noChangeArrowheads="1"/>
          </p:cNvSpPr>
          <p:nvPr/>
        </p:nvSpPr>
        <p:spPr bwMode="auto">
          <a:xfrm>
            <a:off x="3581400" y="2819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5137" name="Rectangle 12"/>
          <p:cNvSpPr>
            <a:spLocks noChangeArrowheads="1"/>
          </p:cNvSpPr>
          <p:nvPr/>
        </p:nvSpPr>
        <p:spPr bwMode="auto">
          <a:xfrm>
            <a:off x="4038600" y="2819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5138" name="Rectangle 13"/>
          <p:cNvSpPr>
            <a:spLocks noChangeArrowheads="1"/>
          </p:cNvSpPr>
          <p:nvPr/>
        </p:nvSpPr>
        <p:spPr bwMode="auto">
          <a:xfrm>
            <a:off x="4495800" y="2819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5139" name="Rectangle 14"/>
          <p:cNvSpPr>
            <a:spLocks noChangeArrowheads="1"/>
          </p:cNvSpPr>
          <p:nvPr/>
        </p:nvSpPr>
        <p:spPr bwMode="auto">
          <a:xfrm>
            <a:off x="4953000" y="2819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5140" name="Rectangle 15"/>
          <p:cNvSpPr>
            <a:spLocks noChangeArrowheads="1"/>
          </p:cNvSpPr>
          <p:nvPr/>
        </p:nvSpPr>
        <p:spPr bwMode="auto">
          <a:xfrm>
            <a:off x="44958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5141" name="Rectangle 16"/>
          <p:cNvSpPr>
            <a:spLocks noChangeArrowheads="1"/>
          </p:cNvSpPr>
          <p:nvPr/>
        </p:nvSpPr>
        <p:spPr bwMode="auto">
          <a:xfrm>
            <a:off x="35814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5142" name="Rectangle 17"/>
          <p:cNvSpPr>
            <a:spLocks noChangeArrowheads="1"/>
          </p:cNvSpPr>
          <p:nvPr/>
        </p:nvSpPr>
        <p:spPr bwMode="auto">
          <a:xfrm>
            <a:off x="4038600" y="3581400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5143" name="Rectangle 18"/>
          <p:cNvSpPr>
            <a:spLocks noChangeArrowheads="1"/>
          </p:cNvSpPr>
          <p:nvPr/>
        </p:nvSpPr>
        <p:spPr bwMode="auto">
          <a:xfrm>
            <a:off x="31242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5144" name="Rectangle 19"/>
          <p:cNvSpPr>
            <a:spLocks noChangeArrowheads="1"/>
          </p:cNvSpPr>
          <p:nvPr/>
        </p:nvSpPr>
        <p:spPr bwMode="auto">
          <a:xfrm>
            <a:off x="49530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5145" name="Rectangle 20"/>
          <p:cNvSpPr>
            <a:spLocks noChangeArrowheads="1"/>
          </p:cNvSpPr>
          <p:nvPr/>
        </p:nvSpPr>
        <p:spPr bwMode="auto">
          <a:xfrm>
            <a:off x="4495800" y="4343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5146" name="Rectangle 21"/>
          <p:cNvSpPr>
            <a:spLocks noChangeArrowheads="1"/>
          </p:cNvSpPr>
          <p:nvPr/>
        </p:nvSpPr>
        <p:spPr bwMode="auto">
          <a:xfrm>
            <a:off x="3581400" y="4343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5147" name="Rectangle 22"/>
          <p:cNvSpPr>
            <a:spLocks noChangeArrowheads="1"/>
          </p:cNvSpPr>
          <p:nvPr/>
        </p:nvSpPr>
        <p:spPr bwMode="auto">
          <a:xfrm>
            <a:off x="4038600" y="4343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5148" name="Rectangle 23"/>
          <p:cNvSpPr>
            <a:spLocks noChangeArrowheads="1"/>
          </p:cNvSpPr>
          <p:nvPr/>
        </p:nvSpPr>
        <p:spPr bwMode="auto">
          <a:xfrm>
            <a:off x="3124200" y="4343400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5149" name="Rectangle 24"/>
          <p:cNvSpPr>
            <a:spLocks noChangeArrowheads="1"/>
          </p:cNvSpPr>
          <p:nvPr/>
        </p:nvSpPr>
        <p:spPr bwMode="auto">
          <a:xfrm>
            <a:off x="4953000" y="4343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5150" name="Rectangle 25"/>
          <p:cNvSpPr>
            <a:spLocks noChangeArrowheads="1"/>
          </p:cNvSpPr>
          <p:nvPr/>
        </p:nvSpPr>
        <p:spPr bwMode="auto">
          <a:xfrm>
            <a:off x="44958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5151" name="Rectangle 26"/>
          <p:cNvSpPr>
            <a:spLocks noChangeArrowheads="1"/>
          </p:cNvSpPr>
          <p:nvPr/>
        </p:nvSpPr>
        <p:spPr bwMode="auto">
          <a:xfrm>
            <a:off x="31242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5152" name="Rectangle 27"/>
          <p:cNvSpPr>
            <a:spLocks noChangeArrowheads="1"/>
          </p:cNvSpPr>
          <p:nvPr/>
        </p:nvSpPr>
        <p:spPr bwMode="auto">
          <a:xfrm>
            <a:off x="40386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5153" name="Rectangle 28"/>
          <p:cNvSpPr>
            <a:spLocks noChangeArrowheads="1"/>
          </p:cNvSpPr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5154" name="Rectangle 29"/>
          <p:cNvSpPr>
            <a:spLocks noChangeArrowheads="1"/>
          </p:cNvSpPr>
          <p:nvPr/>
        </p:nvSpPr>
        <p:spPr bwMode="auto">
          <a:xfrm>
            <a:off x="49530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35814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3581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5814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35814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Freeform 39"/>
          <p:cNvSpPr>
            <a:spLocks/>
          </p:cNvSpPr>
          <p:nvPr/>
        </p:nvSpPr>
        <p:spPr bwMode="auto">
          <a:xfrm>
            <a:off x="4724400" y="1752600"/>
            <a:ext cx="381000" cy="304800"/>
          </a:xfrm>
          <a:custGeom>
            <a:avLst/>
            <a:gdLst>
              <a:gd name="T0" fmla="*/ 0 w 288"/>
              <a:gd name="T1" fmla="*/ 192 h 192"/>
              <a:gd name="T2" fmla="*/ 144 w 288"/>
              <a:gd name="T3" fmla="*/ 0 h 192"/>
              <a:gd name="T4" fmla="*/ 288 w 288"/>
              <a:gd name="T5" fmla="*/ 192 h 192"/>
              <a:gd name="T6" fmla="*/ 0 60000 65536"/>
              <a:gd name="T7" fmla="*/ 0 60000 65536"/>
              <a:gd name="T8" fmla="*/ 0 60000 65536"/>
              <a:gd name="T9" fmla="*/ 0 w 288"/>
              <a:gd name="T10" fmla="*/ 0 h 192"/>
              <a:gd name="T11" fmla="*/ 288 w 28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92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40" y="96"/>
                  <a:pt x="28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519738" y="1981201"/>
            <a:ext cx="4792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Scan item 0 to </a:t>
            </a:r>
            <a:r>
              <a:rPr lang="en-US" altLang="en-US">
                <a:solidFill>
                  <a:schemeClr val="accent1"/>
                </a:solidFill>
              </a:rPr>
              <a:t>size-1</a:t>
            </a:r>
            <a:r>
              <a:rPr lang="en-US" altLang="en-US"/>
              <a:t>, locate the </a:t>
            </a:r>
            <a:r>
              <a:rPr lang="en-US" altLang="en-US">
                <a:solidFill>
                  <a:schemeClr val="accent1"/>
                </a:solidFill>
              </a:rPr>
              <a:t>largest</a:t>
            </a:r>
            <a:r>
              <a:rPr lang="en-US" altLang="en-US"/>
              <a:t> item, </a:t>
            </a:r>
          </a:p>
          <a:p>
            <a:pPr algn="l" eaLnBrk="1" hangingPunct="1"/>
            <a:r>
              <a:rPr lang="en-US" altLang="en-US"/>
              <a:t>and swap it with the </a:t>
            </a:r>
            <a:r>
              <a:rPr lang="en-US" altLang="en-US">
                <a:solidFill>
                  <a:schemeClr val="accent1"/>
                </a:solidFill>
              </a:rPr>
              <a:t>rightmost</a:t>
            </a:r>
            <a:r>
              <a:rPr lang="en-US" altLang="en-US"/>
              <a:t> item.</a:t>
            </a:r>
          </a:p>
        </p:txBody>
      </p:sp>
      <p:sp>
        <p:nvSpPr>
          <p:cNvPr id="5161" name="Text Box 42"/>
          <p:cNvSpPr txBox="1">
            <a:spLocks noChangeArrowheads="1"/>
          </p:cNvSpPr>
          <p:nvPr/>
        </p:nvSpPr>
        <p:spPr bwMode="auto">
          <a:xfrm>
            <a:off x="5519738" y="2743201"/>
            <a:ext cx="523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Scan item 0 to </a:t>
            </a:r>
            <a:r>
              <a:rPr lang="en-US" altLang="en-US">
                <a:solidFill>
                  <a:schemeClr val="accent1"/>
                </a:solidFill>
              </a:rPr>
              <a:t>size-2</a:t>
            </a:r>
            <a:r>
              <a:rPr lang="en-US" altLang="en-US"/>
              <a:t>, locate the </a:t>
            </a:r>
            <a:r>
              <a:rPr lang="en-US" altLang="en-US">
                <a:solidFill>
                  <a:schemeClr val="accent1"/>
                </a:solidFill>
              </a:rPr>
              <a:t>2nd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1"/>
                </a:solidFill>
              </a:rPr>
              <a:t>largest</a:t>
            </a:r>
            <a:r>
              <a:rPr lang="en-US" altLang="en-US"/>
              <a:t> item, </a:t>
            </a:r>
          </a:p>
          <a:p>
            <a:pPr algn="l" eaLnBrk="1" hangingPunct="1"/>
            <a:r>
              <a:rPr lang="en-US" altLang="en-US"/>
              <a:t>and swap it with the </a:t>
            </a:r>
            <a:r>
              <a:rPr lang="en-US" altLang="en-US">
                <a:solidFill>
                  <a:schemeClr val="accent1"/>
                </a:solidFill>
              </a:rPr>
              <a:t>2nd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1"/>
                </a:solidFill>
              </a:rPr>
              <a:t>rightmost</a:t>
            </a:r>
            <a:r>
              <a:rPr lang="en-US" altLang="en-US"/>
              <a:t> item.</a:t>
            </a:r>
          </a:p>
        </p:txBody>
      </p:sp>
      <p:sp>
        <p:nvSpPr>
          <p:cNvPr id="5162" name="Text Box 43"/>
          <p:cNvSpPr txBox="1">
            <a:spLocks noChangeArrowheads="1"/>
          </p:cNvSpPr>
          <p:nvPr/>
        </p:nvSpPr>
        <p:spPr bwMode="auto">
          <a:xfrm>
            <a:off x="5519738" y="3505201"/>
            <a:ext cx="5194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Scan item 0 to </a:t>
            </a:r>
            <a:r>
              <a:rPr lang="en-US" altLang="en-US">
                <a:solidFill>
                  <a:schemeClr val="accent1"/>
                </a:solidFill>
              </a:rPr>
              <a:t>size-3</a:t>
            </a:r>
            <a:r>
              <a:rPr lang="en-US" altLang="en-US"/>
              <a:t>, locate the </a:t>
            </a:r>
            <a:r>
              <a:rPr lang="en-US" altLang="en-US">
                <a:solidFill>
                  <a:schemeClr val="accent1"/>
                </a:solidFill>
              </a:rPr>
              <a:t>3rd largest</a:t>
            </a:r>
            <a:r>
              <a:rPr lang="en-US" altLang="en-US"/>
              <a:t> item, </a:t>
            </a:r>
          </a:p>
          <a:p>
            <a:pPr algn="l" eaLnBrk="1" hangingPunct="1"/>
            <a:r>
              <a:rPr lang="en-US" altLang="en-US"/>
              <a:t>and swap it with the </a:t>
            </a:r>
            <a:r>
              <a:rPr lang="en-US" altLang="en-US">
                <a:solidFill>
                  <a:schemeClr val="accent1"/>
                </a:solidFill>
              </a:rPr>
              <a:t>3rd rightmost</a:t>
            </a:r>
            <a:r>
              <a:rPr lang="en-US" altLang="en-US"/>
              <a:t> item.</a:t>
            </a:r>
          </a:p>
        </p:txBody>
      </p:sp>
      <p:sp>
        <p:nvSpPr>
          <p:cNvPr id="5163" name="Text Box 44"/>
          <p:cNvSpPr txBox="1">
            <a:spLocks noChangeArrowheads="1"/>
          </p:cNvSpPr>
          <p:nvPr/>
        </p:nvSpPr>
        <p:spPr bwMode="auto">
          <a:xfrm>
            <a:off x="5546726" y="4267201"/>
            <a:ext cx="5180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Scan item 0 to </a:t>
            </a:r>
            <a:r>
              <a:rPr lang="en-US" altLang="en-US">
                <a:solidFill>
                  <a:schemeClr val="accent1"/>
                </a:solidFill>
              </a:rPr>
              <a:t>size-4</a:t>
            </a:r>
            <a:r>
              <a:rPr lang="en-US" altLang="en-US"/>
              <a:t>, locate the </a:t>
            </a:r>
            <a:r>
              <a:rPr lang="en-US" altLang="en-US">
                <a:solidFill>
                  <a:schemeClr val="accent1"/>
                </a:solidFill>
              </a:rPr>
              <a:t>4th largest</a:t>
            </a:r>
            <a:r>
              <a:rPr lang="en-US" altLang="en-US"/>
              <a:t> item, </a:t>
            </a:r>
          </a:p>
          <a:p>
            <a:pPr algn="l" eaLnBrk="1" hangingPunct="1"/>
            <a:r>
              <a:rPr lang="en-US" altLang="en-US"/>
              <a:t>and swap it with the </a:t>
            </a:r>
            <a:r>
              <a:rPr lang="en-US" altLang="en-US">
                <a:solidFill>
                  <a:schemeClr val="accent1"/>
                </a:solidFill>
              </a:rPr>
              <a:t>4th rightmost</a:t>
            </a:r>
            <a:r>
              <a:rPr lang="en-US" altLang="en-US"/>
              <a:t> item.</a:t>
            </a:r>
          </a:p>
        </p:txBody>
      </p:sp>
      <p:sp>
        <p:nvSpPr>
          <p:cNvPr id="5164" name="Text Box 45"/>
          <p:cNvSpPr txBox="1">
            <a:spLocks noChangeArrowheads="1"/>
          </p:cNvSpPr>
          <p:nvPr/>
        </p:nvSpPr>
        <p:spPr bwMode="auto">
          <a:xfrm>
            <a:off x="5556250" y="5029201"/>
            <a:ext cx="5111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/>
              <a:t>Scan item 0 to </a:t>
            </a:r>
            <a:r>
              <a:rPr lang="en-US" altLang="en-US">
                <a:solidFill>
                  <a:schemeClr val="accent1"/>
                </a:solidFill>
              </a:rPr>
              <a:t>size-5</a:t>
            </a:r>
            <a:r>
              <a:rPr lang="en-US" altLang="en-US"/>
              <a:t>, locate the 5</a:t>
            </a:r>
            <a:r>
              <a:rPr lang="en-US" altLang="en-US" baseline="30000"/>
              <a:t>th</a:t>
            </a:r>
            <a:r>
              <a:rPr lang="en-US" altLang="en-US"/>
              <a:t> largest item, </a:t>
            </a:r>
          </a:p>
          <a:p>
            <a:pPr algn="l" eaLnBrk="1" hangingPunct="1"/>
            <a:r>
              <a:rPr lang="en-US" altLang="en-US"/>
              <a:t>and swap it with the </a:t>
            </a:r>
            <a:r>
              <a:rPr lang="en-US" altLang="en-US">
                <a:solidFill>
                  <a:schemeClr val="accent1"/>
                </a:solidFill>
              </a:rPr>
              <a:t>5th rightmost</a:t>
            </a:r>
            <a:r>
              <a:rPr lang="en-US" altLang="en-US"/>
              <a:t> item.</a:t>
            </a:r>
          </a:p>
        </p:txBody>
      </p:sp>
      <p:sp>
        <p:nvSpPr>
          <p:cNvPr id="5165" name="Text Box 46"/>
          <p:cNvSpPr txBox="1">
            <a:spLocks noChangeArrowheads="1"/>
          </p:cNvSpPr>
          <p:nvPr/>
        </p:nvSpPr>
        <p:spPr bwMode="auto">
          <a:xfrm>
            <a:off x="3044825" y="1700679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5166" name="Text Box 47"/>
          <p:cNvSpPr txBox="1">
            <a:spLocks noChangeArrowheads="1"/>
          </p:cNvSpPr>
          <p:nvPr/>
        </p:nvSpPr>
        <p:spPr bwMode="auto">
          <a:xfrm>
            <a:off x="4868864" y="1686391"/>
            <a:ext cx="788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size-1</a:t>
            </a:r>
          </a:p>
        </p:txBody>
      </p:sp>
    </p:spTree>
    <p:extLst>
      <p:ext uri="{BB962C8B-B14F-4D97-AF65-F5344CB8AC3E}">
        <p14:creationId xmlns:p14="http://schemas.microsoft.com/office/powerpoint/2010/main" val="17850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152" y="599154"/>
            <a:ext cx="91440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dirty="0" smtClean="0">
                <a:cs typeface="Times New Roman" panose="02020603050405020304" pitchFamily="18" charset="0"/>
              </a:rPr>
              <a:t>Selection Sort</a:t>
            </a:r>
          </a:p>
        </p:txBody>
      </p:sp>
      <p:sp>
        <p:nvSpPr>
          <p:cNvPr id="6149" name="Text Box 27"/>
          <p:cNvSpPr txBox="1">
            <a:spLocks noChangeArrowheads="1"/>
          </p:cNvSpPr>
          <p:nvPr/>
        </p:nvSpPr>
        <p:spPr bwMode="auto">
          <a:xfrm>
            <a:off x="1268152" y="2053427"/>
            <a:ext cx="587693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400" dirty="0" smtClean="0">
                <a:latin typeface="Courier New" panose="02070309020205020404" pitchFamily="49" charset="0"/>
              </a:rPr>
              <a:t>void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SelectionSort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vector&lt;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</a:rPr>
              <a:t>&gt; &amp;a </a:t>
            </a:r>
            <a:r>
              <a:rPr lang="en-US" altLang="en-US" sz="1400" dirty="0">
                <a:latin typeface="Courier New" panose="02070309020205020404" pitchFamily="49" charset="0"/>
              </a:rPr>
              <a:t>) </a:t>
            </a:r>
            <a:endParaRPr lang="en-US" altLang="en-US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400" dirty="0" smtClean="0">
                <a:latin typeface="Courier New" panose="02070309020205020404" pitchFamily="49" charset="0"/>
              </a:rPr>
              <a:t>{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  for (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 last = </a:t>
            </a:r>
            <a:r>
              <a:rPr lang="en-US" altLang="en-US" sz="1400" dirty="0" err="1">
                <a:latin typeface="Courier New" panose="02070309020205020404" pitchFamily="49" charset="0"/>
              </a:rPr>
              <a:t>a.size</a:t>
            </a:r>
            <a:r>
              <a:rPr lang="en-US" altLang="en-US" sz="1400" dirty="0">
                <a:latin typeface="Courier New" panose="02070309020205020404" pitchFamily="49" charset="0"/>
              </a:rPr>
              <a:t>( ) - 1; last &gt;= 1; --last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indexSoFar</a:t>
            </a:r>
            <a:r>
              <a:rPr lang="en-US" altLang="en-US" sz="1400" dirty="0">
                <a:latin typeface="Courier New" panose="02070309020205020404" pitchFamily="49" charset="0"/>
              </a:rPr>
              <a:t> = 0;     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= 1;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&lt;= last; ++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) </a:t>
            </a:r>
            <a:endParaRPr lang="en-US" altLang="en-US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400" dirty="0" smtClean="0">
                <a:latin typeface="Courier New" panose="02070309020205020404" pitchFamily="49" charset="0"/>
              </a:rPr>
              <a:t>{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      if ( a[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] &gt; a[</a:t>
            </a:r>
            <a:r>
              <a:rPr lang="en-US" altLang="en-US" sz="1400" dirty="0" err="1">
                <a:latin typeface="Courier New" panose="02070309020205020404" pitchFamily="49" charset="0"/>
              </a:rPr>
              <a:t>indexSoFar</a:t>
            </a:r>
            <a:r>
              <a:rPr lang="en-US" altLang="en-US" sz="1400" dirty="0">
                <a:latin typeface="Courier New" panose="02070309020205020404" pitchFamily="49" charset="0"/>
              </a:rPr>
              <a:t>] )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indexSoFar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algn="l" eaLnBrk="1" hangingPunct="1"/>
            <a:r>
              <a:rPr lang="en-US" altLang="en-US" sz="1400" dirty="0" smtClean="0">
                <a:latin typeface="Courier New" panose="02070309020205020404" pitchFamily="49" charset="0"/>
              </a:rPr>
              <a:t>	swap</a:t>
            </a:r>
            <a:r>
              <a:rPr lang="en-US" altLang="en-US" sz="1400" dirty="0">
                <a:latin typeface="Courier New" panose="02070309020205020404" pitchFamily="49" charset="0"/>
              </a:rPr>
              <a:t>( a[</a:t>
            </a:r>
            <a:r>
              <a:rPr lang="en-US" altLang="en-US" sz="1400" dirty="0" err="1">
                <a:latin typeface="Courier New" panose="02070309020205020404" pitchFamily="49" charset="0"/>
              </a:rPr>
              <a:t>indexSoFar</a:t>
            </a:r>
            <a:r>
              <a:rPr lang="en-US" altLang="en-US" sz="1400" dirty="0">
                <a:latin typeface="Courier New" panose="02070309020205020404" pitchFamily="49" charset="0"/>
              </a:rPr>
              <a:t>], a[last] );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  <a:p>
            <a:pPr algn="l" eaLnBrk="1" hangingPunct="1"/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150" name="Rectangle 28"/>
          <p:cNvSpPr>
            <a:spLocks noChangeArrowheads="1"/>
          </p:cNvSpPr>
          <p:nvPr/>
        </p:nvSpPr>
        <p:spPr bwMode="auto">
          <a:xfrm>
            <a:off x="81121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Rectangle 29"/>
          <p:cNvSpPr>
            <a:spLocks noChangeArrowheads="1"/>
          </p:cNvSpPr>
          <p:nvPr/>
        </p:nvSpPr>
        <p:spPr bwMode="auto">
          <a:xfrm>
            <a:off x="83407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Rectangle 30"/>
          <p:cNvSpPr>
            <a:spLocks noChangeArrowheads="1"/>
          </p:cNvSpPr>
          <p:nvPr/>
        </p:nvSpPr>
        <p:spPr bwMode="auto">
          <a:xfrm>
            <a:off x="85693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Rectangle 31"/>
          <p:cNvSpPr>
            <a:spLocks noChangeArrowheads="1"/>
          </p:cNvSpPr>
          <p:nvPr/>
        </p:nvSpPr>
        <p:spPr bwMode="auto">
          <a:xfrm>
            <a:off x="87979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Rectangle 32"/>
          <p:cNvSpPr>
            <a:spLocks noChangeArrowheads="1"/>
          </p:cNvSpPr>
          <p:nvPr/>
        </p:nvSpPr>
        <p:spPr bwMode="auto">
          <a:xfrm>
            <a:off x="90265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Rectangle 33"/>
          <p:cNvSpPr>
            <a:spLocks noChangeArrowheads="1"/>
          </p:cNvSpPr>
          <p:nvPr/>
        </p:nvSpPr>
        <p:spPr bwMode="auto">
          <a:xfrm>
            <a:off x="92551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Rectangle 34"/>
          <p:cNvSpPr>
            <a:spLocks noChangeArrowheads="1"/>
          </p:cNvSpPr>
          <p:nvPr/>
        </p:nvSpPr>
        <p:spPr bwMode="auto">
          <a:xfrm>
            <a:off x="94837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Rectangle 35"/>
          <p:cNvSpPr>
            <a:spLocks noChangeArrowheads="1"/>
          </p:cNvSpPr>
          <p:nvPr/>
        </p:nvSpPr>
        <p:spPr bwMode="auto">
          <a:xfrm>
            <a:off x="97123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36"/>
          <p:cNvSpPr>
            <a:spLocks noChangeArrowheads="1"/>
          </p:cNvSpPr>
          <p:nvPr/>
        </p:nvSpPr>
        <p:spPr bwMode="auto">
          <a:xfrm>
            <a:off x="99409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Rectangle 37"/>
          <p:cNvSpPr>
            <a:spLocks noChangeArrowheads="1"/>
          </p:cNvSpPr>
          <p:nvPr/>
        </p:nvSpPr>
        <p:spPr bwMode="auto">
          <a:xfrm>
            <a:off x="10398173" y="45745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Rectangle 38"/>
          <p:cNvSpPr>
            <a:spLocks noChangeArrowheads="1"/>
          </p:cNvSpPr>
          <p:nvPr/>
        </p:nvSpPr>
        <p:spPr bwMode="auto">
          <a:xfrm>
            <a:off x="10169573" y="4574500"/>
            <a:ext cx="228600" cy="228600"/>
          </a:xfrm>
          <a:prstGeom prst="rect">
            <a:avLst/>
          </a:prstGeom>
          <a:solidFill>
            <a:srgbClr val="99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39"/>
          <p:cNvSpPr>
            <a:spLocks noChangeArrowheads="1"/>
          </p:cNvSpPr>
          <p:nvPr/>
        </p:nvSpPr>
        <p:spPr bwMode="auto">
          <a:xfrm>
            <a:off x="81121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Rectangle 40"/>
          <p:cNvSpPr>
            <a:spLocks noChangeArrowheads="1"/>
          </p:cNvSpPr>
          <p:nvPr/>
        </p:nvSpPr>
        <p:spPr bwMode="auto">
          <a:xfrm>
            <a:off x="83407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Rectangle 41"/>
          <p:cNvSpPr>
            <a:spLocks noChangeArrowheads="1"/>
          </p:cNvSpPr>
          <p:nvPr/>
        </p:nvSpPr>
        <p:spPr bwMode="auto">
          <a:xfrm>
            <a:off x="85693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Rectangle 42"/>
          <p:cNvSpPr>
            <a:spLocks noChangeArrowheads="1"/>
          </p:cNvSpPr>
          <p:nvPr/>
        </p:nvSpPr>
        <p:spPr bwMode="auto">
          <a:xfrm>
            <a:off x="87979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Rectangle 43"/>
          <p:cNvSpPr>
            <a:spLocks noChangeArrowheads="1"/>
          </p:cNvSpPr>
          <p:nvPr/>
        </p:nvSpPr>
        <p:spPr bwMode="auto">
          <a:xfrm>
            <a:off x="90265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6" name="Rectangle 44"/>
          <p:cNvSpPr>
            <a:spLocks noChangeArrowheads="1"/>
          </p:cNvSpPr>
          <p:nvPr/>
        </p:nvSpPr>
        <p:spPr bwMode="auto">
          <a:xfrm>
            <a:off x="92551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7" name="Rectangle 45"/>
          <p:cNvSpPr>
            <a:spLocks noChangeArrowheads="1"/>
          </p:cNvSpPr>
          <p:nvPr/>
        </p:nvSpPr>
        <p:spPr bwMode="auto">
          <a:xfrm>
            <a:off x="94837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8" name="Rectangle 46"/>
          <p:cNvSpPr>
            <a:spLocks noChangeArrowheads="1"/>
          </p:cNvSpPr>
          <p:nvPr/>
        </p:nvSpPr>
        <p:spPr bwMode="auto">
          <a:xfrm>
            <a:off x="97123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9" name="Rectangle 47"/>
          <p:cNvSpPr>
            <a:spLocks noChangeArrowheads="1"/>
          </p:cNvSpPr>
          <p:nvPr/>
        </p:nvSpPr>
        <p:spPr bwMode="auto">
          <a:xfrm>
            <a:off x="103981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0" name="Rectangle 48"/>
          <p:cNvSpPr>
            <a:spLocks noChangeArrowheads="1"/>
          </p:cNvSpPr>
          <p:nvPr/>
        </p:nvSpPr>
        <p:spPr bwMode="auto">
          <a:xfrm>
            <a:off x="10169573" y="54889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1" name="Rectangle 49"/>
          <p:cNvSpPr>
            <a:spLocks noChangeArrowheads="1"/>
          </p:cNvSpPr>
          <p:nvPr/>
        </p:nvSpPr>
        <p:spPr bwMode="auto">
          <a:xfrm>
            <a:off x="9940973" y="5488900"/>
            <a:ext cx="228600" cy="228600"/>
          </a:xfrm>
          <a:prstGeom prst="rect">
            <a:avLst/>
          </a:prstGeom>
          <a:solidFill>
            <a:srgbClr val="99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2" name="Rectangle 61"/>
          <p:cNvSpPr>
            <a:spLocks noChangeArrowheads="1"/>
          </p:cNvSpPr>
          <p:nvPr/>
        </p:nvSpPr>
        <p:spPr bwMode="auto">
          <a:xfrm>
            <a:off x="81121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3" name="Rectangle 62"/>
          <p:cNvSpPr>
            <a:spLocks noChangeArrowheads="1"/>
          </p:cNvSpPr>
          <p:nvPr/>
        </p:nvSpPr>
        <p:spPr bwMode="auto">
          <a:xfrm>
            <a:off x="83407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4" name="Rectangle 63"/>
          <p:cNvSpPr>
            <a:spLocks noChangeArrowheads="1"/>
          </p:cNvSpPr>
          <p:nvPr/>
        </p:nvSpPr>
        <p:spPr bwMode="auto">
          <a:xfrm>
            <a:off x="85693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Rectangle 64"/>
          <p:cNvSpPr>
            <a:spLocks noChangeArrowheads="1"/>
          </p:cNvSpPr>
          <p:nvPr/>
        </p:nvSpPr>
        <p:spPr bwMode="auto">
          <a:xfrm>
            <a:off x="87979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6" name="Rectangle 65"/>
          <p:cNvSpPr>
            <a:spLocks noChangeArrowheads="1"/>
          </p:cNvSpPr>
          <p:nvPr/>
        </p:nvSpPr>
        <p:spPr bwMode="auto">
          <a:xfrm>
            <a:off x="90265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7" name="Rectangle 66"/>
          <p:cNvSpPr>
            <a:spLocks noChangeArrowheads="1"/>
          </p:cNvSpPr>
          <p:nvPr/>
        </p:nvSpPr>
        <p:spPr bwMode="auto">
          <a:xfrm>
            <a:off x="92551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8" name="Rectangle 67"/>
          <p:cNvSpPr>
            <a:spLocks noChangeArrowheads="1"/>
          </p:cNvSpPr>
          <p:nvPr/>
        </p:nvSpPr>
        <p:spPr bwMode="auto">
          <a:xfrm>
            <a:off x="94837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9" name="Rectangle 68"/>
          <p:cNvSpPr>
            <a:spLocks noChangeArrowheads="1"/>
          </p:cNvSpPr>
          <p:nvPr/>
        </p:nvSpPr>
        <p:spPr bwMode="auto">
          <a:xfrm>
            <a:off x="97123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0" name="Rectangle 69"/>
          <p:cNvSpPr>
            <a:spLocks noChangeArrowheads="1"/>
          </p:cNvSpPr>
          <p:nvPr/>
        </p:nvSpPr>
        <p:spPr bwMode="auto">
          <a:xfrm>
            <a:off x="99409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1" name="Rectangle 70"/>
          <p:cNvSpPr>
            <a:spLocks noChangeArrowheads="1"/>
          </p:cNvSpPr>
          <p:nvPr/>
        </p:nvSpPr>
        <p:spPr bwMode="auto">
          <a:xfrm>
            <a:off x="10169573" y="3736300"/>
            <a:ext cx="228600" cy="2286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2" name="Rectangle 71"/>
          <p:cNvSpPr>
            <a:spLocks noChangeArrowheads="1"/>
          </p:cNvSpPr>
          <p:nvPr/>
        </p:nvSpPr>
        <p:spPr bwMode="auto">
          <a:xfrm>
            <a:off x="10398173" y="3736300"/>
            <a:ext cx="228600" cy="228600"/>
          </a:xfrm>
          <a:prstGeom prst="rect">
            <a:avLst/>
          </a:prstGeom>
          <a:solidFill>
            <a:srgbClr val="99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3" name="Text Box 72"/>
          <p:cNvSpPr txBox="1">
            <a:spLocks noChangeArrowheads="1"/>
          </p:cNvSpPr>
          <p:nvPr/>
        </p:nvSpPr>
        <p:spPr bwMode="auto">
          <a:xfrm>
            <a:off x="10398173" y="3507700"/>
            <a:ext cx="1246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last = a.size( ) - 1</a:t>
            </a:r>
          </a:p>
        </p:txBody>
      </p:sp>
      <p:sp>
        <p:nvSpPr>
          <p:cNvPr id="6184" name="Text Box 73"/>
          <p:cNvSpPr txBox="1">
            <a:spLocks noChangeArrowheads="1"/>
          </p:cNvSpPr>
          <p:nvPr/>
        </p:nvSpPr>
        <p:spPr bwMode="auto">
          <a:xfrm>
            <a:off x="10093374" y="4345900"/>
            <a:ext cx="396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last</a:t>
            </a:r>
          </a:p>
        </p:txBody>
      </p:sp>
      <p:sp>
        <p:nvSpPr>
          <p:cNvPr id="6185" name="Text Box 74"/>
          <p:cNvSpPr txBox="1">
            <a:spLocks noChangeArrowheads="1"/>
          </p:cNvSpPr>
          <p:nvPr/>
        </p:nvSpPr>
        <p:spPr bwMode="auto">
          <a:xfrm>
            <a:off x="9864774" y="5260300"/>
            <a:ext cx="396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last</a:t>
            </a:r>
          </a:p>
        </p:txBody>
      </p:sp>
      <p:sp>
        <p:nvSpPr>
          <p:cNvPr id="6186" name="Text Box 76"/>
          <p:cNvSpPr txBox="1">
            <a:spLocks noChangeArrowheads="1"/>
          </p:cNvSpPr>
          <p:nvPr/>
        </p:nvSpPr>
        <p:spPr bwMode="auto">
          <a:xfrm>
            <a:off x="8112173" y="35077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0</a:t>
            </a:r>
          </a:p>
        </p:txBody>
      </p:sp>
      <p:sp>
        <p:nvSpPr>
          <p:cNvPr id="6187" name="Text Box 77"/>
          <p:cNvSpPr txBox="1">
            <a:spLocks noChangeArrowheads="1"/>
          </p:cNvSpPr>
          <p:nvPr/>
        </p:nvSpPr>
        <p:spPr bwMode="auto">
          <a:xfrm>
            <a:off x="8112173" y="43459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0</a:t>
            </a:r>
          </a:p>
        </p:txBody>
      </p:sp>
      <p:sp>
        <p:nvSpPr>
          <p:cNvPr id="6188" name="Text Box 78"/>
          <p:cNvSpPr txBox="1">
            <a:spLocks noChangeArrowheads="1"/>
          </p:cNvSpPr>
          <p:nvPr/>
        </p:nvSpPr>
        <p:spPr bwMode="auto">
          <a:xfrm>
            <a:off x="8112173" y="52603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0</a:t>
            </a:r>
          </a:p>
        </p:txBody>
      </p:sp>
      <p:sp>
        <p:nvSpPr>
          <p:cNvPr id="6189" name="Text Box 80"/>
          <p:cNvSpPr txBox="1">
            <a:spLocks noChangeArrowheads="1"/>
          </p:cNvSpPr>
          <p:nvPr/>
        </p:nvSpPr>
        <p:spPr bwMode="auto">
          <a:xfrm>
            <a:off x="8874174" y="32791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indexSoFar</a:t>
            </a:r>
          </a:p>
        </p:txBody>
      </p:sp>
      <p:sp>
        <p:nvSpPr>
          <p:cNvPr id="6190" name="Line 81"/>
          <p:cNvSpPr>
            <a:spLocks noChangeShapeType="1"/>
          </p:cNvSpPr>
          <p:nvPr/>
        </p:nvSpPr>
        <p:spPr bwMode="auto">
          <a:xfrm>
            <a:off x="8950373" y="35077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Freeform 82"/>
          <p:cNvSpPr>
            <a:spLocks/>
          </p:cNvSpPr>
          <p:nvPr/>
        </p:nvSpPr>
        <p:spPr bwMode="auto">
          <a:xfrm>
            <a:off x="8950373" y="3888700"/>
            <a:ext cx="1524000" cy="304800"/>
          </a:xfrm>
          <a:custGeom>
            <a:avLst/>
            <a:gdLst>
              <a:gd name="T0" fmla="*/ 0 w 960"/>
              <a:gd name="T1" fmla="*/ 0 h 192"/>
              <a:gd name="T2" fmla="*/ 432 w 960"/>
              <a:gd name="T3" fmla="*/ 192 h 192"/>
              <a:gd name="T4" fmla="*/ 960 w 960"/>
              <a:gd name="T5" fmla="*/ 0 h 192"/>
              <a:gd name="T6" fmla="*/ 0 60000 65536"/>
              <a:gd name="T7" fmla="*/ 0 60000 65536"/>
              <a:gd name="T8" fmla="*/ 0 60000 65536"/>
              <a:gd name="T9" fmla="*/ 0 w 960"/>
              <a:gd name="T10" fmla="*/ 0 h 192"/>
              <a:gd name="T11" fmla="*/ 960 w 96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92">
                <a:moveTo>
                  <a:pt x="0" y="0"/>
                </a:moveTo>
                <a:cubicBezTo>
                  <a:pt x="136" y="96"/>
                  <a:pt x="272" y="192"/>
                  <a:pt x="432" y="192"/>
                </a:cubicBezTo>
                <a:cubicBezTo>
                  <a:pt x="592" y="192"/>
                  <a:pt x="776" y="96"/>
                  <a:pt x="960" y="0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Text Box 83"/>
          <p:cNvSpPr txBox="1">
            <a:spLocks noChangeArrowheads="1"/>
          </p:cNvSpPr>
          <p:nvPr/>
        </p:nvSpPr>
        <p:spPr bwMode="auto">
          <a:xfrm>
            <a:off x="9407573" y="39649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/>
              <a:t>swap</a:t>
            </a:r>
          </a:p>
        </p:txBody>
      </p:sp>
      <p:sp>
        <p:nvSpPr>
          <p:cNvPr id="6193" name="Freeform 84"/>
          <p:cNvSpPr>
            <a:spLocks/>
          </p:cNvSpPr>
          <p:nvPr/>
        </p:nvSpPr>
        <p:spPr bwMode="auto">
          <a:xfrm>
            <a:off x="9559973" y="4726900"/>
            <a:ext cx="762000" cy="304800"/>
          </a:xfrm>
          <a:custGeom>
            <a:avLst/>
            <a:gdLst>
              <a:gd name="T0" fmla="*/ 0 w 960"/>
              <a:gd name="T1" fmla="*/ 0 h 192"/>
              <a:gd name="T2" fmla="*/ 432 w 960"/>
              <a:gd name="T3" fmla="*/ 192 h 192"/>
              <a:gd name="T4" fmla="*/ 960 w 960"/>
              <a:gd name="T5" fmla="*/ 0 h 192"/>
              <a:gd name="T6" fmla="*/ 0 60000 65536"/>
              <a:gd name="T7" fmla="*/ 0 60000 65536"/>
              <a:gd name="T8" fmla="*/ 0 60000 65536"/>
              <a:gd name="T9" fmla="*/ 0 w 960"/>
              <a:gd name="T10" fmla="*/ 0 h 192"/>
              <a:gd name="T11" fmla="*/ 960 w 96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92">
                <a:moveTo>
                  <a:pt x="0" y="0"/>
                </a:moveTo>
                <a:cubicBezTo>
                  <a:pt x="136" y="96"/>
                  <a:pt x="272" y="192"/>
                  <a:pt x="432" y="192"/>
                </a:cubicBezTo>
                <a:cubicBezTo>
                  <a:pt x="592" y="192"/>
                  <a:pt x="776" y="96"/>
                  <a:pt x="960" y="0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Text Box 85"/>
          <p:cNvSpPr txBox="1">
            <a:spLocks noChangeArrowheads="1"/>
          </p:cNvSpPr>
          <p:nvPr/>
        </p:nvSpPr>
        <p:spPr bwMode="auto">
          <a:xfrm>
            <a:off x="9636173" y="48031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swap</a:t>
            </a:r>
          </a:p>
        </p:txBody>
      </p:sp>
      <p:sp>
        <p:nvSpPr>
          <p:cNvPr id="6195" name="Freeform 86"/>
          <p:cNvSpPr>
            <a:spLocks/>
          </p:cNvSpPr>
          <p:nvPr/>
        </p:nvSpPr>
        <p:spPr bwMode="auto">
          <a:xfrm>
            <a:off x="8569373" y="5641300"/>
            <a:ext cx="1524000" cy="304800"/>
          </a:xfrm>
          <a:custGeom>
            <a:avLst/>
            <a:gdLst>
              <a:gd name="T0" fmla="*/ 0 w 960"/>
              <a:gd name="T1" fmla="*/ 0 h 192"/>
              <a:gd name="T2" fmla="*/ 432 w 960"/>
              <a:gd name="T3" fmla="*/ 192 h 192"/>
              <a:gd name="T4" fmla="*/ 960 w 960"/>
              <a:gd name="T5" fmla="*/ 0 h 192"/>
              <a:gd name="T6" fmla="*/ 0 60000 65536"/>
              <a:gd name="T7" fmla="*/ 0 60000 65536"/>
              <a:gd name="T8" fmla="*/ 0 60000 65536"/>
              <a:gd name="T9" fmla="*/ 0 w 960"/>
              <a:gd name="T10" fmla="*/ 0 h 192"/>
              <a:gd name="T11" fmla="*/ 960 w 96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92">
                <a:moveTo>
                  <a:pt x="0" y="0"/>
                </a:moveTo>
                <a:cubicBezTo>
                  <a:pt x="136" y="96"/>
                  <a:pt x="272" y="192"/>
                  <a:pt x="432" y="192"/>
                </a:cubicBezTo>
                <a:cubicBezTo>
                  <a:pt x="592" y="192"/>
                  <a:pt x="776" y="96"/>
                  <a:pt x="960" y="0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Text Box 87"/>
          <p:cNvSpPr txBox="1">
            <a:spLocks noChangeArrowheads="1"/>
          </p:cNvSpPr>
          <p:nvPr/>
        </p:nvSpPr>
        <p:spPr bwMode="auto">
          <a:xfrm>
            <a:off x="9026573" y="57175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swap</a:t>
            </a:r>
          </a:p>
        </p:txBody>
      </p:sp>
      <p:sp>
        <p:nvSpPr>
          <p:cNvPr id="6197" name="Text Box 88"/>
          <p:cNvSpPr txBox="1">
            <a:spLocks noChangeArrowheads="1"/>
          </p:cNvSpPr>
          <p:nvPr/>
        </p:nvSpPr>
        <p:spPr bwMode="auto">
          <a:xfrm>
            <a:off x="9483774" y="41935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indexSoFar</a:t>
            </a:r>
          </a:p>
        </p:txBody>
      </p:sp>
      <p:sp>
        <p:nvSpPr>
          <p:cNvPr id="6198" name="Line 89"/>
          <p:cNvSpPr>
            <a:spLocks noChangeShapeType="1"/>
          </p:cNvSpPr>
          <p:nvPr/>
        </p:nvSpPr>
        <p:spPr bwMode="auto">
          <a:xfrm>
            <a:off x="9559973" y="44221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Text Box 90"/>
          <p:cNvSpPr txBox="1">
            <a:spLocks noChangeArrowheads="1"/>
          </p:cNvSpPr>
          <p:nvPr/>
        </p:nvSpPr>
        <p:spPr bwMode="auto">
          <a:xfrm>
            <a:off x="8569374" y="5031700"/>
            <a:ext cx="887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indexSoFar</a:t>
            </a:r>
          </a:p>
        </p:txBody>
      </p:sp>
      <p:sp>
        <p:nvSpPr>
          <p:cNvPr id="6200" name="Line 91"/>
          <p:cNvSpPr>
            <a:spLocks noChangeShapeType="1"/>
          </p:cNvSpPr>
          <p:nvPr/>
        </p:nvSpPr>
        <p:spPr bwMode="auto">
          <a:xfrm>
            <a:off x="8645573" y="53365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75842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Efficiency of Selection Sort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4187250" y="24683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644450" y="24683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 dirty="0"/>
              <a:t>10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5101650" y="24683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6016050" y="24683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558850" y="2468381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4187250" y="3077981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4644450" y="30779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5101650" y="30779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5558850" y="30779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6016050" y="30779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5558850" y="36875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4644450" y="36875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5101650" y="3687581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4187250" y="36875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6016050" y="36875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5558850" y="42971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4644450" y="42971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5101650" y="42971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4187250" y="4297181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6016050" y="42971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5558850" y="49067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7194" name="Rectangle 24"/>
          <p:cNvSpPr>
            <a:spLocks noChangeArrowheads="1"/>
          </p:cNvSpPr>
          <p:nvPr/>
        </p:nvSpPr>
        <p:spPr bwMode="auto">
          <a:xfrm>
            <a:off x="4187250" y="49067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7195" name="Rectangle 25"/>
          <p:cNvSpPr>
            <a:spLocks noChangeArrowheads="1"/>
          </p:cNvSpPr>
          <p:nvPr/>
        </p:nvSpPr>
        <p:spPr bwMode="auto">
          <a:xfrm>
            <a:off x="5101650" y="49067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7196" name="Rectangle 26"/>
          <p:cNvSpPr>
            <a:spLocks noChangeArrowheads="1"/>
          </p:cNvSpPr>
          <p:nvPr/>
        </p:nvSpPr>
        <p:spPr bwMode="auto">
          <a:xfrm>
            <a:off x="4644450" y="49067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7197" name="Rectangle 27"/>
          <p:cNvSpPr>
            <a:spLocks noChangeArrowheads="1"/>
          </p:cNvSpPr>
          <p:nvPr/>
        </p:nvSpPr>
        <p:spPr bwMode="auto">
          <a:xfrm>
            <a:off x="6016050" y="490678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7198" name="Text Box 28"/>
          <p:cNvSpPr txBox="1">
            <a:spLocks noChangeArrowheads="1"/>
          </p:cNvSpPr>
          <p:nvPr/>
        </p:nvSpPr>
        <p:spPr bwMode="auto">
          <a:xfrm>
            <a:off x="1901251" y="2392182"/>
            <a:ext cx="185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Initial array</a:t>
            </a:r>
          </a:p>
        </p:txBody>
      </p:sp>
      <p:sp>
        <p:nvSpPr>
          <p:cNvPr id="7199" name="Text Box 29"/>
          <p:cNvSpPr txBox="1">
            <a:spLocks noChangeArrowheads="1"/>
          </p:cNvSpPr>
          <p:nvPr/>
        </p:nvSpPr>
        <p:spPr bwMode="auto">
          <a:xfrm>
            <a:off x="1901251" y="3001782"/>
            <a:ext cx="2181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After 1</a:t>
            </a:r>
            <a:r>
              <a:rPr lang="en-US" altLang="ja-JP" sz="2800" baseline="30000"/>
              <a:t>st</a:t>
            </a:r>
            <a:r>
              <a:rPr lang="en-US" altLang="ja-JP" sz="2800"/>
              <a:t> swap</a:t>
            </a:r>
          </a:p>
        </p:txBody>
      </p:sp>
      <p:sp>
        <p:nvSpPr>
          <p:cNvPr id="7200" name="Text Box 30"/>
          <p:cNvSpPr txBox="1">
            <a:spLocks noChangeArrowheads="1"/>
          </p:cNvSpPr>
          <p:nvPr/>
        </p:nvSpPr>
        <p:spPr bwMode="auto">
          <a:xfrm>
            <a:off x="1901250" y="3687582"/>
            <a:ext cx="2262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After 2</a:t>
            </a:r>
            <a:r>
              <a:rPr lang="en-US" altLang="ja-JP" sz="2800" baseline="30000"/>
              <a:t>nd</a:t>
            </a:r>
            <a:r>
              <a:rPr lang="en-US" altLang="ja-JP" sz="2800"/>
              <a:t> swap</a:t>
            </a:r>
          </a:p>
        </p:txBody>
      </p:sp>
      <p:sp>
        <p:nvSpPr>
          <p:cNvPr id="7201" name="Text Box 31"/>
          <p:cNvSpPr txBox="1">
            <a:spLocks noChangeArrowheads="1"/>
          </p:cNvSpPr>
          <p:nvPr/>
        </p:nvSpPr>
        <p:spPr bwMode="auto">
          <a:xfrm>
            <a:off x="1901250" y="4297182"/>
            <a:ext cx="222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After 3</a:t>
            </a:r>
            <a:r>
              <a:rPr lang="en-US" altLang="ja-JP" sz="2800" baseline="30000"/>
              <a:t>rd</a:t>
            </a:r>
            <a:r>
              <a:rPr lang="en-US" altLang="ja-JP" sz="2800"/>
              <a:t> swap</a:t>
            </a:r>
          </a:p>
        </p:txBody>
      </p:sp>
      <p:sp>
        <p:nvSpPr>
          <p:cNvPr id="7202" name="Text Box 32"/>
          <p:cNvSpPr txBox="1">
            <a:spLocks noChangeArrowheads="1"/>
          </p:cNvSpPr>
          <p:nvPr/>
        </p:nvSpPr>
        <p:spPr bwMode="auto">
          <a:xfrm>
            <a:off x="1901251" y="4906782"/>
            <a:ext cx="2208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After 4</a:t>
            </a:r>
            <a:r>
              <a:rPr lang="en-US" altLang="ja-JP" sz="2800" baseline="30000"/>
              <a:t>th</a:t>
            </a:r>
            <a:r>
              <a:rPr lang="en-US" altLang="ja-JP" sz="2800"/>
              <a:t> swap</a:t>
            </a:r>
          </a:p>
        </p:txBody>
      </p:sp>
      <p:sp>
        <p:nvSpPr>
          <p:cNvPr id="7203" name="Text Box 33"/>
          <p:cNvSpPr txBox="1">
            <a:spLocks noChangeArrowheads="1"/>
          </p:cNvSpPr>
          <p:nvPr/>
        </p:nvSpPr>
        <p:spPr bwMode="auto">
          <a:xfrm>
            <a:off x="6854250" y="2468381"/>
            <a:ext cx="2672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N-1 (=4)		</a:t>
            </a:r>
            <a:r>
              <a:rPr lang="en-US" altLang="ja-JP" sz="2800" dirty="0" smtClean="0"/>
              <a:t>	1</a:t>
            </a:r>
            <a:endParaRPr lang="en-US" altLang="ja-JP" sz="2800" dirty="0"/>
          </a:p>
        </p:txBody>
      </p:sp>
      <p:sp>
        <p:nvSpPr>
          <p:cNvPr id="7204" name="Text Box 34"/>
          <p:cNvSpPr txBox="1">
            <a:spLocks noChangeArrowheads="1"/>
          </p:cNvSpPr>
          <p:nvPr/>
        </p:nvSpPr>
        <p:spPr bwMode="auto">
          <a:xfrm>
            <a:off x="6854250" y="3001781"/>
            <a:ext cx="2672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N-2 (=3)		</a:t>
            </a:r>
            <a:r>
              <a:rPr lang="en-US" altLang="ja-JP" sz="2800" dirty="0" smtClean="0"/>
              <a:t>	1</a:t>
            </a:r>
            <a:endParaRPr lang="en-US" altLang="ja-JP" sz="2800" dirty="0"/>
          </a:p>
        </p:txBody>
      </p:sp>
      <p:sp>
        <p:nvSpPr>
          <p:cNvPr id="7205" name="Text Box 35"/>
          <p:cNvSpPr txBox="1">
            <a:spLocks noChangeArrowheads="1"/>
          </p:cNvSpPr>
          <p:nvPr/>
        </p:nvSpPr>
        <p:spPr bwMode="auto">
          <a:xfrm>
            <a:off x="6854250" y="3611381"/>
            <a:ext cx="2672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N-3 (=2)		</a:t>
            </a:r>
            <a:r>
              <a:rPr lang="en-US" altLang="ja-JP" sz="2800" dirty="0" smtClean="0"/>
              <a:t>	1</a:t>
            </a:r>
            <a:endParaRPr lang="en-US" altLang="ja-JP" sz="2800" dirty="0"/>
          </a:p>
        </p:txBody>
      </p:sp>
      <p:sp>
        <p:nvSpPr>
          <p:cNvPr id="7206" name="Line 36"/>
          <p:cNvSpPr>
            <a:spLocks noChangeShapeType="1"/>
          </p:cNvSpPr>
          <p:nvPr/>
        </p:nvSpPr>
        <p:spPr bwMode="auto">
          <a:xfrm>
            <a:off x="4644450" y="2544581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Line 37"/>
          <p:cNvSpPr>
            <a:spLocks noChangeShapeType="1"/>
          </p:cNvSpPr>
          <p:nvPr/>
        </p:nvSpPr>
        <p:spPr bwMode="auto">
          <a:xfrm>
            <a:off x="4644450" y="3154181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Line 38"/>
          <p:cNvSpPr>
            <a:spLocks noChangeShapeType="1"/>
          </p:cNvSpPr>
          <p:nvPr/>
        </p:nvSpPr>
        <p:spPr bwMode="auto">
          <a:xfrm>
            <a:off x="4644450" y="376378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Line 39"/>
          <p:cNvSpPr>
            <a:spLocks noChangeShapeType="1"/>
          </p:cNvSpPr>
          <p:nvPr/>
        </p:nvSpPr>
        <p:spPr bwMode="auto">
          <a:xfrm>
            <a:off x="4644450" y="437338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Text Box 40"/>
          <p:cNvSpPr txBox="1">
            <a:spLocks noChangeArrowheads="1"/>
          </p:cNvSpPr>
          <p:nvPr/>
        </p:nvSpPr>
        <p:spPr bwMode="auto">
          <a:xfrm>
            <a:off x="6870490" y="4297181"/>
            <a:ext cx="2672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N-4 (=1)		</a:t>
            </a:r>
            <a:r>
              <a:rPr lang="en-US" altLang="ja-JP" sz="2800" dirty="0" smtClean="0"/>
              <a:t>	1</a:t>
            </a:r>
            <a:endParaRPr lang="en-US" altLang="ja-JP" sz="2800" dirty="0"/>
          </a:p>
        </p:txBody>
      </p:sp>
      <p:sp>
        <p:nvSpPr>
          <p:cNvPr id="7211" name="Freeform 41"/>
          <p:cNvSpPr>
            <a:spLocks/>
          </p:cNvSpPr>
          <p:nvPr/>
        </p:nvSpPr>
        <p:spPr bwMode="auto">
          <a:xfrm>
            <a:off x="5787450" y="2163581"/>
            <a:ext cx="381000" cy="304800"/>
          </a:xfrm>
          <a:custGeom>
            <a:avLst/>
            <a:gdLst>
              <a:gd name="T0" fmla="*/ 0 w 288"/>
              <a:gd name="T1" fmla="*/ 192 h 192"/>
              <a:gd name="T2" fmla="*/ 144 w 288"/>
              <a:gd name="T3" fmla="*/ 0 h 192"/>
              <a:gd name="T4" fmla="*/ 288 w 288"/>
              <a:gd name="T5" fmla="*/ 192 h 192"/>
              <a:gd name="T6" fmla="*/ 0 60000 65536"/>
              <a:gd name="T7" fmla="*/ 0 60000 65536"/>
              <a:gd name="T8" fmla="*/ 0 60000 65536"/>
              <a:gd name="T9" fmla="*/ 0 w 288"/>
              <a:gd name="T10" fmla="*/ 0 h 192"/>
              <a:gd name="T11" fmla="*/ 288 w 28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92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40" y="96"/>
                  <a:pt x="28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Text Box 42"/>
          <p:cNvSpPr txBox="1">
            <a:spLocks noChangeArrowheads="1"/>
          </p:cNvSpPr>
          <p:nvPr/>
        </p:nvSpPr>
        <p:spPr bwMode="auto">
          <a:xfrm>
            <a:off x="6310861" y="1919990"/>
            <a:ext cx="3929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Comparisons	Swapping</a:t>
            </a:r>
          </a:p>
        </p:txBody>
      </p:sp>
    </p:spTree>
    <p:extLst>
      <p:ext uri="{BB962C8B-B14F-4D97-AF65-F5344CB8AC3E}">
        <p14:creationId xmlns:p14="http://schemas.microsoft.com/office/powerpoint/2010/main" val="19697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33732" y="6459785"/>
            <a:ext cx="927875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63" y="2065339"/>
            <a:ext cx="6380162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1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8976" y="494673"/>
            <a:ext cx="9109023" cy="1262921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</a:pPr>
            <a:r>
              <a:rPr lang="en-US" altLang="ja-JP" dirty="0" smtClean="0"/>
              <a:t>Quicksort:  Recursive Overview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981200" y="2286001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void quicksort(vector&lt;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&gt; </a:t>
            </a:r>
            <a:r>
              <a:rPr lang="en-US" altLang="ja-JP" sz="1400" dirty="0">
                <a:latin typeface="Courier New" panose="02070309020205020404" pitchFamily="49" charset="0"/>
              </a:rPr>
              <a:t>&amp;a,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last)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{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;	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if ( first &lt; last 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   {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	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pivotIndex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=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choosePivot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(a, first, last);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partition( a, fist, last,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- 1 );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+ 1, last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}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20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Quick Sort (after the pivot chosen)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48722" y="6459785"/>
            <a:ext cx="926376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094407"/>
            <a:ext cx="9935481" cy="3876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7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Quick Sort: (after the pivot chosen)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11-10 Partitioning of array during 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1795821"/>
            <a:ext cx="9141003" cy="396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9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Ideally it is the median as this will split array in half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Not feasible without sorting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Avoid bad pivots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At first,  Pivot chosen was last in array.  Generally bad 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Suggestion:  Choose mid of first, middle, last (Sedgewick)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turns out to be quite decent</a:t>
            </a:r>
          </a:p>
        </p:txBody>
      </p:sp>
    </p:spTree>
    <p:extLst>
      <p:ext uri="{BB962C8B-B14F-4D97-AF65-F5344CB8AC3E}">
        <p14:creationId xmlns:p14="http://schemas.microsoft.com/office/powerpoint/2010/main" val="387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1431" y="2139544"/>
            <a:ext cx="473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Sir </a:t>
            </a:r>
            <a:r>
              <a:rPr lang="en-US" sz="2000" b="1" dirty="0"/>
              <a:t>Charles Antony Richard </a:t>
            </a:r>
            <a:r>
              <a:rPr lang="en-US" sz="2000" b="1" dirty="0" smtClean="0"/>
              <a:t>Hoare</a:t>
            </a:r>
          </a:p>
          <a:p>
            <a:r>
              <a:rPr lang="en-US" sz="2000" b="1" dirty="0" smtClean="0"/>
              <a:t>“Tony” Hoare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41431" y="2990574"/>
            <a:ext cx="32945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Developed </a:t>
            </a:r>
            <a:r>
              <a:rPr lang="en-US" dirty="0" err="1" smtClean="0"/>
              <a:t>QuickSort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Dining Philosopher’s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ALGOL 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1980 Turing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Invented the NULL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75" y="2141236"/>
            <a:ext cx="3674948" cy="3674948"/>
          </a:xfrm>
        </p:spPr>
      </p:pic>
    </p:spTree>
    <p:extLst>
      <p:ext uri="{BB962C8B-B14F-4D97-AF65-F5344CB8AC3E}">
        <p14:creationId xmlns:p14="http://schemas.microsoft.com/office/powerpoint/2010/main" val="201738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HW 4: questions.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Sorts: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, Selection Sort, Quick Sort.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Linked list problem on midterm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014914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11-11 Median-of-three pivot selection: </a:t>
            </a:r>
            <a:br>
              <a:rPr lang="en-US" altLang="en-US" smtClean="0"/>
            </a:br>
            <a:r>
              <a:rPr lang="en-US" altLang="en-US" smtClean="0"/>
              <a:t>(a) The original array; (b) the array with its</a:t>
            </a:r>
          </a:p>
          <a:p>
            <a:r>
              <a:rPr lang="en-US" altLang="en-US" smtClean="0"/>
              <a:t>first, middle, and last entries sorted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17738"/>
            <a:ext cx="709930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2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014914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11-12 (a) The array with its first, middle, and last entries sorted; (b) the array after positioning the pivot and just before partitioning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6" y="1917700"/>
            <a:ext cx="6189663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7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en.wikipedia.org/wiki/Quicksort#mediaviewer/File:Sorting_quicksort_anim.gif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4701" y="239843"/>
            <a:ext cx="104581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4)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InsertionSort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pivot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- 1]);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623" y="97281"/>
            <a:ext cx="7924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left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right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done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(! done)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[left] &lt; pivot)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[right] &gt; pivot)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right-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(right &gt; left)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[right]);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right-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done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1138" y="5283632"/>
            <a:ext cx="652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swap(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- 1]);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left - 1);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left + 1,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478" y="554636"/>
            <a:ext cx="880672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Quicksort: Efficiency Analysis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5478" y="1806314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/>
              <a:t>Worst case: If the pivot is the smallest item in the array segment, S1 will remain empty.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S2 decreases in size by only 1 at each recursive call.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1 requires n-1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2 requires n-2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(n-1) + (n-2) + …. + 2 + 1 = n(n-1)/2 = O(n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/>
              <a:t>Average </a:t>
            </a:r>
            <a:r>
              <a:rPr lang="en-US" altLang="ja-JP" sz="2800" dirty="0"/>
              <a:t>case: S1 and S2 contain the same number of items.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log n or log n + 1 levels of recursions occur.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Each level requires n-k comparisons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at most (n-1) * (log n + 1) = O(n log n )</a:t>
            </a:r>
          </a:p>
        </p:txBody>
      </p:sp>
    </p:spTree>
    <p:extLst>
      <p:ext uri="{BB962C8B-B14F-4D97-AF65-F5344CB8AC3E}">
        <p14:creationId xmlns:p14="http://schemas.microsoft.com/office/powerpoint/2010/main" val="2735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421" y="-1"/>
            <a:ext cx="9402580" cy="1558977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 versus Quicksort</a:t>
            </a: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107" y="2156226"/>
            <a:ext cx="3674948" cy="3674948"/>
          </a:xfr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75" y="2156226"/>
            <a:ext cx="3429000" cy="36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8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421" y="-1"/>
            <a:ext cx="9402580" cy="1558977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 versus Quicksort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extLst/>
          </p:nvPr>
        </p:nvGraphicFramePr>
        <p:xfrm>
          <a:off x="1294151" y="1801813"/>
          <a:ext cx="5943600" cy="1498601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Worst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Mergesort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Quicksort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Text Box 21"/>
          <p:cNvSpPr txBox="1">
            <a:spLocks noChangeArrowheads="1"/>
          </p:cNvSpPr>
          <p:nvPr/>
        </p:nvSpPr>
        <p:spPr bwMode="auto">
          <a:xfrm>
            <a:off x="1265420" y="3435326"/>
            <a:ext cx="8060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/>
              <a:t>W</a:t>
            </a:r>
            <a:r>
              <a:rPr lang="en-US" altLang="en-US" dirty="0" smtClean="0"/>
              <a:t>hy is Quicksort still around?</a:t>
            </a:r>
            <a:endParaRPr lang="en-US" altLang="en-US" dirty="0"/>
          </a:p>
          <a:p>
            <a:pPr algn="l" eaLnBrk="1" hangingPunct="1"/>
            <a:r>
              <a:rPr lang="en-US" altLang="en-US" dirty="0"/>
              <a:t>Reasons: </a:t>
            </a:r>
          </a:p>
          <a:p>
            <a:pPr algn="l" eaLnBrk="1" hangingPunct="1">
              <a:buFontTx/>
              <a:buAutoNum type="arabicPeriod"/>
            </a:pPr>
            <a:r>
              <a:rPr lang="en-US" altLang="en-US" dirty="0" err="1"/>
              <a:t>Mergesort</a:t>
            </a:r>
            <a:r>
              <a:rPr lang="en-US" altLang="en-US" dirty="0"/>
              <a:t> requires item-copying operations from the array a to the temp</a:t>
            </a:r>
          </a:p>
          <a:p>
            <a:pPr algn="l" eaLnBrk="1" hangingPunct="1"/>
            <a:r>
              <a:rPr lang="en-US" altLang="en-US" dirty="0"/>
              <a:t>	array and vice versa.</a:t>
            </a:r>
          </a:p>
          <a:p>
            <a:pPr algn="l" eaLnBrk="1" hangingPunct="1">
              <a:buFontTx/>
              <a:buAutoNum type="arabicPeriod" startAt="2"/>
            </a:pPr>
            <a:r>
              <a:rPr lang="en-US" altLang="en-US" dirty="0"/>
              <a:t>A worst-case situation is not typical</a:t>
            </a:r>
            <a:r>
              <a:rPr lang="en-US" altLang="en-US" dirty="0" smtClean="0"/>
              <a:t>.</a:t>
            </a:r>
          </a:p>
          <a:p>
            <a:pPr algn="l" eaLnBrk="1" hangingPunct="1">
              <a:buFontTx/>
              <a:buAutoNum type="arabicPeriod" startAt="2"/>
            </a:pPr>
            <a:r>
              <a:rPr lang="en-US" altLang="en-US" dirty="0" smtClean="0"/>
              <a:t>Quicksort has very good memory characteristics</a:t>
            </a:r>
            <a:endParaRPr lang="en-US" altLang="en-US" dirty="0"/>
          </a:p>
          <a:p>
            <a:pPr algn="l" eaLnBrk="1" hangingPunct="1"/>
            <a:r>
              <a:rPr lang="en-US" altLang="en-US" dirty="0"/>
              <a:t>Then, why do we need </a:t>
            </a:r>
            <a:r>
              <a:rPr lang="en-US" altLang="en-US" dirty="0" err="1"/>
              <a:t>Mergesort</a:t>
            </a:r>
            <a:r>
              <a:rPr lang="en-US" altLang="en-US" dirty="0"/>
              <a:t>?</a:t>
            </a:r>
          </a:p>
          <a:p>
            <a:pPr algn="l" eaLnBrk="1" hangingPunct="1"/>
            <a:r>
              <a:rPr lang="en-US" altLang="en-US" dirty="0"/>
              <a:t>Reason:</a:t>
            </a:r>
          </a:p>
          <a:p>
            <a:pPr algn="l" eaLnBrk="1" hangingPunct="1"/>
            <a:r>
              <a:rPr lang="en-US" altLang="en-US" dirty="0"/>
              <a:t>	If you sort a linked list, no item-copying operations are necessary.</a:t>
            </a:r>
          </a:p>
        </p:txBody>
      </p:sp>
    </p:spTree>
    <p:extLst>
      <p:ext uri="{BB962C8B-B14F-4D97-AF65-F5344CB8AC3E}">
        <p14:creationId xmlns:p14="http://schemas.microsoft.com/office/powerpoint/2010/main" val="35842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173" y="711505"/>
            <a:ext cx="763905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12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Generalization of the Insertion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Optimized to reduce data movement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Developed 1959 by Donald Shell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Choose an Interleave/gap size (n) and sort the arrays chosen by that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moves data large distances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Complexity has not been fully determined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Depends on gap size (see appendix)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Works best on partially sorted data</a:t>
            </a:r>
          </a:p>
        </p:txBody>
      </p:sp>
    </p:spTree>
    <p:extLst>
      <p:ext uri="{BB962C8B-B14F-4D97-AF65-F5344CB8AC3E}">
        <p14:creationId xmlns:p14="http://schemas.microsoft.com/office/powerpoint/2010/main" val="1324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</a:t>
            </a:r>
            <a:r>
              <a:rPr lang="en-US" dirty="0"/>
              <a:t>in, in a .zip (not </a:t>
            </a:r>
            <a:r>
              <a:rPr lang="en-US" dirty="0" err="1"/>
              <a:t>gz</a:t>
            </a:r>
            <a:r>
              <a:rPr lang="en-US" dirty="0"/>
              <a:t>, etc..):</a:t>
            </a:r>
          </a:p>
          <a:p>
            <a:pPr lvl="1"/>
            <a:r>
              <a:rPr lang="en-US" dirty="0"/>
              <a:t>(1) Your </a:t>
            </a:r>
            <a:r>
              <a:rPr lang="en-US" dirty="0" err="1"/>
              <a:t>SortImpls.h</a:t>
            </a:r>
            <a:r>
              <a:rPr lang="en-US" dirty="0"/>
              <a:t> file which has implementations of all of the sorts</a:t>
            </a:r>
          </a:p>
          <a:p>
            <a:pPr lvl="1"/>
            <a:r>
              <a:rPr lang="en-US" dirty="0"/>
              <a:t>(2) Your .exe </a:t>
            </a:r>
            <a:r>
              <a:rPr lang="en-US" dirty="0" smtClean="0"/>
              <a:t>or </a:t>
            </a:r>
            <a:r>
              <a:rPr lang="en-US" dirty="0" err="1" smtClean="0"/>
              <a:t>a.out</a:t>
            </a:r>
            <a:r>
              <a:rPr lang="en-US" dirty="0" smtClean="0"/>
              <a:t> file</a:t>
            </a:r>
            <a:endParaRPr lang="en-US" dirty="0"/>
          </a:p>
          <a:p>
            <a:pPr lvl="1"/>
            <a:r>
              <a:rPr lang="en-US" dirty="0"/>
              <a:t>(3) A separate report in word or pdf which includes:</a:t>
            </a:r>
          </a:p>
          <a:p>
            <a:pPr lvl="2"/>
            <a:r>
              <a:rPr lang="en-US" dirty="0"/>
              <a:t>a) a one-page output of your improved </a:t>
            </a:r>
            <a:r>
              <a:rPr lang="en-US" dirty="0" err="1"/>
              <a:t>IterativeMergeSort</a:t>
            </a:r>
            <a:r>
              <a:rPr lang="en-US" dirty="0"/>
              <a:t> program; output </a:t>
            </a:r>
            <a:r>
              <a:rPr lang="en-US" dirty="0" smtClean="0"/>
              <a:t>for it </a:t>
            </a:r>
            <a:r>
              <a:rPr lang="en-US" dirty="0"/>
              <a:t>running with when #items = 29</a:t>
            </a:r>
          </a:p>
          <a:p>
            <a:pPr lvl="2"/>
            <a:r>
              <a:rPr lang="en-US" dirty="0"/>
              <a:t>b) Graphs that compares the performance among the different </a:t>
            </a:r>
            <a:r>
              <a:rPr lang="en-US" dirty="0" smtClean="0"/>
              <a:t>sorting algorithms </a:t>
            </a:r>
            <a:r>
              <a:rPr lang="en-US" dirty="0"/>
              <a:t>with increasing data size</a:t>
            </a:r>
            <a:r>
              <a:rPr lang="en-US" dirty="0" smtClean="0"/>
              <a:t>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516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&#10;\begin{array}{rcccccccccccc}&#10;    &amp;a_1&amp;a_2&amp;a_3&amp;a_4&amp;a_5&amp;a_6&amp;a_7&amp;a_8&amp;a_9&amp;a_{10}&amp;a_{11}&amp;a_{12}\\&#10;  \hbox{input data:}&#10;    &amp; 62&amp; 83&amp; 18&amp; 53&amp; 07&amp; 17&amp; 95&amp; 86&amp; 47&amp; 69&amp; 25&amp; 28\\&#10;  \hbox{after 5-sorting:}&#10;    &amp; 17&amp; 28&amp; 18&amp; 47&amp; 07&amp; 25&amp; 83&amp; 86&amp; 53&amp; 69&amp; 62&amp; 95\\&#10;  \hbox{after 3-sorting:}&#10;    &amp; 17&amp; 07&amp; 18&amp; 47&amp; 28&amp; 25&amp; 69&amp; 62&amp; 53&amp; 83&amp; 86&amp; 95\\&#10;  \hbox{after 1-sorting:}&#10;    &amp; 07&amp; 17&amp; 18&amp; 25&amp; 28&amp; 47&amp; 53&amp; 62&amp; 69&amp; 83&amp; 86&amp; 95\\&#10;\end{array}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27" y="3206281"/>
            <a:ext cx="9989505" cy="189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 Example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8958" y="2113612"/>
            <a:ext cx="443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gaps of size 5, 3,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8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057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934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6629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6324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6019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5715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5410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5105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4800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4495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4191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3886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3581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276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971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2667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2362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2057400" y="82321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0</a:t>
            </a:r>
          </a:p>
        </p:txBody>
      </p:sp>
      <p:sp>
        <p:nvSpPr>
          <p:cNvPr id="14360" name="Text Box 22"/>
          <p:cNvSpPr txBox="1">
            <a:spLocks noChangeArrowheads="1"/>
          </p:cNvSpPr>
          <p:nvPr/>
        </p:nvSpPr>
        <p:spPr bwMode="auto">
          <a:xfrm>
            <a:off x="6934200" y="89941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16</a:t>
            </a: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1676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3810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63" name="Rectangle 25"/>
          <p:cNvSpPr>
            <a:spLocks noChangeArrowheads="1"/>
          </p:cNvSpPr>
          <p:nvPr/>
        </p:nvSpPr>
        <p:spPr bwMode="auto">
          <a:xfrm>
            <a:off x="3505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64" name="Rectangle 26"/>
          <p:cNvSpPr>
            <a:spLocks noChangeArrowheads="1"/>
          </p:cNvSpPr>
          <p:nvPr/>
        </p:nvSpPr>
        <p:spPr bwMode="auto">
          <a:xfrm>
            <a:off x="3200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2895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66" name="Rectangle 28"/>
          <p:cNvSpPr>
            <a:spLocks noChangeArrowheads="1"/>
          </p:cNvSpPr>
          <p:nvPr/>
        </p:nvSpPr>
        <p:spPr bwMode="auto">
          <a:xfrm>
            <a:off x="2590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67" name="Rectangle 29"/>
          <p:cNvSpPr>
            <a:spLocks noChangeArrowheads="1"/>
          </p:cNvSpPr>
          <p:nvPr/>
        </p:nvSpPr>
        <p:spPr bwMode="auto">
          <a:xfrm>
            <a:off x="2286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68" name="Rectangle 30"/>
          <p:cNvSpPr>
            <a:spLocks noChangeArrowheads="1"/>
          </p:cNvSpPr>
          <p:nvPr/>
        </p:nvSpPr>
        <p:spPr bwMode="auto">
          <a:xfrm>
            <a:off x="1981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69" name="Rectangle 31"/>
          <p:cNvSpPr>
            <a:spLocks noChangeArrowheads="1"/>
          </p:cNvSpPr>
          <p:nvPr/>
        </p:nvSpPr>
        <p:spPr bwMode="auto">
          <a:xfrm>
            <a:off x="3810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70" name="Rectangle 32"/>
          <p:cNvSpPr>
            <a:spLocks noChangeArrowheads="1"/>
          </p:cNvSpPr>
          <p:nvPr/>
        </p:nvSpPr>
        <p:spPr bwMode="auto">
          <a:xfrm>
            <a:off x="3505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71" name="Rectangle 33"/>
          <p:cNvSpPr>
            <a:spLocks noChangeArrowheads="1"/>
          </p:cNvSpPr>
          <p:nvPr/>
        </p:nvSpPr>
        <p:spPr bwMode="auto">
          <a:xfrm>
            <a:off x="3200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72" name="Rectangle 34"/>
          <p:cNvSpPr>
            <a:spLocks noChangeArrowheads="1"/>
          </p:cNvSpPr>
          <p:nvPr/>
        </p:nvSpPr>
        <p:spPr bwMode="auto">
          <a:xfrm>
            <a:off x="2895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73" name="Rectangle 35"/>
          <p:cNvSpPr>
            <a:spLocks noChangeArrowheads="1"/>
          </p:cNvSpPr>
          <p:nvPr/>
        </p:nvSpPr>
        <p:spPr bwMode="auto">
          <a:xfrm>
            <a:off x="2590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74" name="Rectangle 36"/>
          <p:cNvSpPr>
            <a:spLocks noChangeArrowheads="1"/>
          </p:cNvSpPr>
          <p:nvPr/>
        </p:nvSpPr>
        <p:spPr bwMode="auto">
          <a:xfrm>
            <a:off x="2286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75" name="Rectangle 37"/>
          <p:cNvSpPr>
            <a:spLocks noChangeArrowheads="1"/>
          </p:cNvSpPr>
          <p:nvPr/>
        </p:nvSpPr>
        <p:spPr bwMode="auto">
          <a:xfrm>
            <a:off x="1981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76" name="Rectangle 38"/>
          <p:cNvSpPr>
            <a:spLocks noChangeArrowheads="1"/>
          </p:cNvSpPr>
          <p:nvPr/>
        </p:nvSpPr>
        <p:spPr bwMode="auto">
          <a:xfrm>
            <a:off x="1676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77" name="Rectangle 39"/>
          <p:cNvSpPr>
            <a:spLocks noChangeArrowheads="1"/>
          </p:cNvSpPr>
          <p:nvPr/>
        </p:nvSpPr>
        <p:spPr bwMode="auto">
          <a:xfrm>
            <a:off x="16764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78" name="Text Box 41"/>
          <p:cNvSpPr txBox="1">
            <a:spLocks noChangeArrowheads="1"/>
          </p:cNvSpPr>
          <p:nvPr/>
        </p:nvSpPr>
        <p:spPr bwMode="auto">
          <a:xfrm>
            <a:off x="2362201" y="1509010"/>
            <a:ext cx="1223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17/2 = 8</a:t>
            </a:r>
          </a:p>
        </p:txBody>
      </p:sp>
      <p:sp>
        <p:nvSpPr>
          <p:cNvPr id="14379" name="AutoShape 42"/>
          <p:cNvSpPr>
            <a:spLocks/>
          </p:cNvSpPr>
          <p:nvPr/>
        </p:nvSpPr>
        <p:spPr bwMode="auto">
          <a:xfrm rot="5400000">
            <a:off x="2819400" y="59461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4343400" y="22710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52578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391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7086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781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477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172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867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562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7391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7086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781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6477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172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867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5562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5257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5257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676401" y="28806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/>
              <a:t>gap = 8/2.2 = 3</a:t>
            </a:r>
          </a:p>
        </p:txBody>
      </p:sp>
      <p:sp>
        <p:nvSpPr>
          <p:cNvPr id="14399" name="AutoShape 63"/>
          <p:cNvSpPr>
            <a:spLocks/>
          </p:cNvSpPr>
          <p:nvPr/>
        </p:nvSpPr>
        <p:spPr bwMode="auto">
          <a:xfrm rot="5400000">
            <a:off x="2057400" y="280441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19812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16764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16764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22860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19812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22860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22860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16764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08" name="Rectangle 72"/>
          <p:cNvSpPr>
            <a:spLocks noChangeArrowheads="1"/>
          </p:cNvSpPr>
          <p:nvPr/>
        </p:nvSpPr>
        <p:spPr bwMode="auto">
          <a:xfrm>
            <a:off x="19812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22860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19812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16764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6764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19812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9812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22860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16764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17" name="Rectangle 81"/>
          <p:cNvSpPr>
            <a:spLocks noChangeArrowheads="1"/>
          </p:cNvSpPr>
          <p:nvPr/>
        </p:nvSpPr>
        <p:spPr bwMode="auto">
          <a:xfrm>
            <a:off x="40386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37338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37338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3434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0386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22" name="Rectangle 86"/>
          <p:cNvSpPr>
            <a:spLocks noChangeArrowheads="1"/>
          </p:cNvSpPr>
          <p:nvPr/>
        </p:nvSpPr>
        <p:spPr bwMode="auto">
          <a:xfrm>
            <a:off x="43434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23" name="Rectangle 87"/>
          <p:cNvSpPr>
            <a:spLocks noChangeArrowheads="1"/>
          </p:cNvSpPr>
          <p:nvPr/>
        </p:nvSpPr>
        <p:spPr bwMode="auto">
          <a:xfrm>
            <a:off x="43434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24" name="Rectangle 88"/>
          <p:cNvSpPr>
            <a:spLocks noChangeArrowheads="1"/>
          </p:cNvSpPr>
          <p:nvPr/>
        </p:nvSpPr>
        <p:spPr bwMode="auto">
          <a:xfrm>
            <a:off x="37338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25" name="Rectangle 89"/>
          <p:cNvSpPr>
            <a:spLocks noChangeArrowheads="1"/>
          </p:cNvSpPr>
          <p:nvPr/>
        </p:nvSpPr>
        <p:spPr bwMode="auto">
          <a:xfrm>
            <a:off x="40386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26" name="Rectangle 90"/>
          <p:cNvSpPr>
            <a:spLocks noChangeArrowheads="1"/>
          </p:cNvSpPr>
          <p:nvPr/>
        </p:nvSpPr>
        <p:spPr bwMode="auto">
          <a:xfrm>
            <a:off x="43434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27" name="Rectangle 91"/>
          <p:cNvSpPr>
            <a:spLocks noChangeArrowheads="1"/>
          </p:cNvSpPr>
          <p:nvPr/>
        </p:nvSpPr>
        <p:spPr bwMode="auto">
          <a:xfrm>
            <a:off x="40386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28" name="Rectangle 92"/>
          <p:cNvSpPr>
            <a:spLocks noChangeArrowheads="1"/>
          </p:cNvSpPr>
          <p:nvPr/>
        </p:nvSpPr>
        <p:spPr bwMode="auto">
          <a:xfrm>
            <a:off x="37338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29" name="Rectangle 93"/>
          <p:cNvSpPr>
            <a:spLocks noChangeArrowheads="1"/>
          </p:cNvSpPr>
          <p:nvPr/>
        </p:nvSpPr>
        <p:spPr bwMode="auto">
          <a:xfrm>
            <a:off x="37338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30" name="Rectangle 94"/>
          <p:cNvSpPr>
            <a:spLocks noChangeArrowheads="1"/>
          </p:cNvSpPr>
          <p:nvPr/>
        </p:nvSpPr>
        <p:spPr bwMode="auto">
          <a:xfrm>
            <a:off x="40386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40386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43434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33" name="Rectangle 97"/>
          <p:cNvSpPr>
            <a:spLocks noChangeArrowheads="1"/>
          </p:cNvSpPr>
          <p:nvPr/>
        </p:nvSpPr>
        <p:spPr bwMode="auto">
          <a:xfrm>
            <a:off x="37338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2743200" y="4154774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5" name="Text Box 99"/>
          <p:cNvSpPr txBox="1">
            <a:spLocks noChangeArrowheads="1"/>
          </p:cNvSpPr>
          <p:nvPr/>
        </p:nvSpPr>
        <p:spPr bwMode="auto">
          <a:xfrm>
            <a:off x="8382001" y="7470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3/2.2 = 1</a:t>
            </a:r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85344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37" name="Rectangle 101"/>
          <p:cNvSpPr>
            <a:spLocks noChangeArrowheads="1"/>
          </p:cNvSpPr>
          <p:nvPr/>
        </p:nvSpPr>
        <p:spPr bwMode="auto">
          <a:xfrm>
            <a:off x="85344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38" name="Rectangle 102"/>
          <p:cNvSpPr>
            <a:spLocks noChangeArrowheads="1"/>
          </p:cNvSpPr>
          <p:nvPr/>
        </p:nvSpPr>
        <p:spPr bwMode="auto">
          <a:xfrm>
            <a:off x="85344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39" name="Rectangle 103"/>
          <p:cNvSpPr>
            <a:spLocks noChangeArrowheads="1"/>
          </p:cNvSpPr>
          <p:nvPr/>
        </p:nvSpPr>
        <p:spPr bwMode="auto">
          <a:xfrm>
            <a:off x="85344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40" name="Rectangle 104"/>
          <p:cNvSpPr>
            <a:spLocks noChangeArrowheads="1"/>
          </p:cNvSpPr>
          <p:nvPr/>
        </p:nvSpPr>
        <p:spPr bwMode="auto">
          <a:xfrm>
            <a:off x="85344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41" name="Rectangle 105"/>
          <p:cNvSpPr>
            <a:spLocks noChangeArrowheads="1"/>
          </p:cNvSpPr>
          <p:nvPr/>
        </p:nvSpPr>
        <p:spPr bwMode="auto">
          <a:xfrm>
            <a:off x="85344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85344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85344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44" name="Rectangle 108"/>
          <p:cNvSpPr>
            <a:spLocks noChangeArrowheads="1"/>
          </p:cNvSpPr>
          <p:nvPr/>
        </p:nvSpPr>
        <p:spPr bwMode="auto">
          <a:xfrm>
            <a:off x="85344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45" name="Rectangle 109"/>
          <p:cNvSpPr>
            <a:spLocks noChangeArrowheads="1"/>
          </p:cNvSpPr>
          <p:nvPr/>
        </p:nvSpPr>
        <p:spPr bwMode="auto">
          <a:xfrm>
            <a:off x="85344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46" name="Rectangle 110"/>
          <p:cNvSpPr>
            <a:spLocks noChangeArrowheads="1"/>
          </p:cNvSpPr>
          <p:nvPr/>
        </p:nvSpPr>
        <p:spPr bwMode="auto">
          <a:xfrm>
            <a:off x="85344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47" name="Rectangle 111"/>
          <p:cNvSpPr>
            <a:spLocks noChangeArrowheads="1"/>
          </p:cNvSpPr>
          <p:nvPr/>
        </p:nvSpPr>
        <p:spPr bwMode="auto">
          <a:xfrm>
            <a:off x="85344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48" name="Rectangle 112"/>
          <p:cNvSpPr>
            <a:spLocks noChangeArrowheads="1"/>
          </p:cNvSpPr>
          <p:nvPr/>
        </p:nvSpPr>
        <p:spPr bwMode="auto">
          <a:xfrm>
            <a:off x="85344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49" name="Rectangle 113"/>
          <p:cNvSpPr>
            <a:spLocks noChangeArrowheads="1"/>
          </p:cNvSpPr>
          <p:nvPr/>
        </p:nvSpPr>
        <p:spPr bwMode="auto">
          <a:xfrm>
            <a:off x="85344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50" name="Rectangle 114"/>
          <p:cNvSpPr>
            <a:spLocks noChangeArrowheads="1"/>
          </p:cNvSpPr>
          <p:nvPr/>
        </p:nvSpPr>
        <p:spPr bwMode="auto">
          <a:xfrm>
            <a:off x="85344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51" name="Rectangle 115"/>
          <p:cNvSpPr>
            <a:spLocks noChangeArrowheads="1"/>
          </p:cNvSpPr>
          <p:nvPr/>
        </p:nvSpPr>
        <p:spPr bwMode="auto">
          <a:xfrm>
            <a:off x="85344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52" name="Rectangle 116"/>
          <p:cNvSpPr>
            <a:spLocks noChangeArrowheads="1"/>
          </p:cNvSpPr>
          <p:nvPr/>
        </p:nvSpPr>
        <p:spPr bwMode="auto">
          <a:xfrm>
            <a:off x="85344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97536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97536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55" name="Rectangle 119"/>
          <p:cNvSpPr>
            <a:spLocks noChangeArrowheads="1"/>
          </p:cNvSpPr>
          <p:nvPr/>
        </p:nvSpPr>
        <p:spPr bwMode="auto">
          <a:xfrm>
            <a:off x="97536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56" name="Rectangle 120"/>
          <p:cNvSpPr>
            <a:spLocks noChangeArrowheads="1"/>
          </p:cNvSpPr>
          <p:nvPr/>
        </p:nvSpPr>
        <p:spPr bwMode="auto">
          <a:xfrm>
            <a:off x="97536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57" name="Rectangle 121"/>
          <p:cNvSpPr>
            <a:spLocks noChangeArrowheads="1"/>
          </p:cNvSpPr>
          <p:nvPr/>
        </p:nvSpPr>
        <p:spPr bwMode="auto">
          <a:xfrm>
            <a:off x="97536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58" name="Rectangle 122"/>
          <p:cNvSpPr>
            <a:spLocks noChangeArrowheads="1"/>
          </p:cNvSpPr>
          <p:nvPr/>
        </p:nvSpPr>
        <p:spPr bwMode="auto">
          <a:xfrm>
            <a:off x="97536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59" name="Rectangle 123"/>
          <p:cNvSpPr>
            <a:spLocks noChangeArrowheads="1"/>
          </p:cNvSpPr>
          <p:nvPr/>
        </p:nvSpPr>
        <p:spPr bwMode="auto">
          <a:xfrm>
            <a:off x="97536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97536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61" name="Rectangle 125"/>
          <p:cNvSpPr>
            <a:spLocks noChangeArrowheads="1"/>
          </p:cNvSpPr>
          <p:nvPr/>
        </p:nvSpPr>
        <p:spPr bwMode="auto">
          <a:xfrm>
            <a:off x="97536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62" name="Rectangle 126"/>
          <p:cNvSpPr>
            <a:spLocks noChangeArrowheads="1"/>
          </p:cNvSpPr>
          <p:nvPr/>
        </p:nvSpPr>
        <p:spPr bwMode="auto">
          <a:xfrm>
            <a:off x="97536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63" name="Rectangle 127"/>
          <p:cNvSpPr>
            <a:spLocks noChangeArrowheads="1"/>
          </p:cNvSpPr>
          <p:nvPr/>
        </p:nvSpPr>
        <p:spPr bwMode="auto">
          <a:xfrm>
            <a:off x="97536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64" name="Rectangle 128"/>
          <p:cNvSpPr>
            <a:spLocks noChangeArrowheads="1"/>
          </p:cNvSpPr>
          <p:nvPr/>
        </p:nvSpPr>
        <p:spPr bwMode="auto">
          <a:xfrm>
            <a:off x="97536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65" name="Rectangle 129"/>
          <p:cNvSpPr>
            <a:spLocks noChangeArrowheads="1"/>
          </p:cNvSpPr>
          <p:nvPr/>
        </p:nvSpPr>
        <p:spPr bwMode="auto">
          <a:xfrm>
            <a:off x="97536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66" name="Rectangle 130"/>
          <p:cNvSpPr>
            <a:spLocks noChangeArrowheads="1"/>
          </p:cNvSpPr>
          <p:nvPr/>
        </p:nvSpPr>
        <p:spPr bwMode="auto">
          <a:xfrm>
            <a:off x="97536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67" name="Rectangle 131"/>
          <p:cNvSpPr>
            <a:spLocks noChangeArrowheads="1"/>
          </p:cNvSpPr>
          <p:nvPr/>
        </p:nvSpPr>
        <p:spPr bwMode="auto">
          <a:xfrm>
            <a:off x="97536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68" name="Rectangle 132"/>
          <p:cNvSpPr>
            <a:spLocks noChangeArrowheads="1"/>
          </p:cNvSpPr>
          <p:nvPr/>
        </p:nvSpPr>
        <p:spPr bwMode="auto">
          <a:xfrm>
            <a:off x="97536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69" name="Rectangle 133"/>
          <p:cNvSpPr>
            <a:spLocks noChangeArrowheads="1"/>
          </p:cNvSpPr>
          <p:nvPr/>
        </p:nvSpPr>
        <p:spPr bwMode="auto">
          <a:xfrm>
            <a:off x="97536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>
            <a:off x="8839200" y="37188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1" name="Line 135"/>
          <p:cNvSpPr>
            <a:spLocks noChangeShapeType="1"/>
          </p:cNvSpPr>
          <p:nvPr/>
        </p:nvSpPr>
        <p:spPr bwMode="auto">
          <a:xfrm flipH="1">
            <a:off x="4038600" y="1509010"/>
            <a:ext cx="4572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2" name="Line 136"/>
          <p:cNvSpPr>
            <a:spLocks noChangeShapeType="1"/>
          </p:cNvSpPr>
          <p:nvPr/>
        </p:nvSpPr>
        <p:spPr bwMode="auto">
          <a:xfrm flipH="1">
            <a:off x="2743200" y="2804410"/>
            <a:ext cx="24384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3" name="Line 137"/>
          <p:cNvSpPr>
            <a:spLocks noChangeShapeType="1"/>
          </p:cNvSpPr>
          <p:nvPr/>
        </p:nvSpPr>
        <p:spPr bwMode="auto">
          <a:xfrm flipV="1">
            <a:off x="4800600" y="3718810"/>
            <a:ext cx="35814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4" name="Line 138"/>
          <p:cNvSpPr>
            <a:spLocks noChangeShapeType="1"/>
          </p:cNvSpPr>
          <p:nvPr/>
        </p:nvSpPr>
        <p:spPr bwMode="auto">
          <a:xfrm>
            <a:off x="5181600" y="1890010"/>
            <a:ext cx="0" cy="838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5" name="Line 139"/>
          <p:cNvSpPr>
            <a:spLocks noChangeShapeType="1"/>
          </p:cNvSpPr>
          <p:nvPr/>
        </p:nvSpPr>
        <p:spPr bwMode="auto">
          <a:xfrm>
            <a:off x="3581400" y="3337810"/>
            <a:ext cx="0" cy="1828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4724400" y="22710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7" name="Text Box 141"/>
          <p:cNvSpPr txBox="1">
            <a:spLocks noChangeArrowheads="1"/>
          </p:cNvSpPr>
          <p:nvPr/>
        </p:nvSpPr>
        <p:spPr bwMode="auto">
          <a:xfrm>
            <a:off x="3200400" y="37188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8" name="Text Box 142"/>
          <p:cNvSpPr txBox="1">
            <a:spLocks noChangeArrowheads="1"/>
          </p:cNvSpPr>
          <p:nvPr/>
        </p:nvSpPr>
        <p:spPr bwMode="auto">
          <a:xfrm>
            <a:off x="9296400" y="28044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9" name="Line 143"/>
          <p:cNvSpPr>
            <a:spLocks noChangeShapeType="1"/>
          </p:cNvSpPr>
          <p:nvPr/>
        </p:nvSpPr>
        <p:spPr bwMode="auto">
          <a:xfrm>
            <a:off x="9601200" y="1051810"/>
            <a:ext cx="0" cy="5257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and sorting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28" b="209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88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Selection Sort	</a:t>
            </a:r>
            <a:r>
              <a:rPr lang="en-US" altLang="ja-JP" sz="2400" b="1" dirty="0" smtClean="0"/>
              <a:t>worst/average </a:t>
            </a:r>
            <a:r>
              <a:rPr lang="en-US" altLang="ja-JP" sz="2400" b="1" dirty="0"/>
              <a:t>O</a:t>
            </a:r>
            <a:r>
              <a:rPr lang="en-US" altLang="en-US" sz="2400" b="1" dirty="0"/>
              <a:t>(</a:t>
            </a:r>
            <a:r>
              <a:rPr lang="en-US" altLang="ja-JP" sz="2400" b="1" dirty="0"/>
              <a:t>n</a:t>
            </a:r>
            <a:r>
              <a:rPr lang="en-US" altLang="ja-JP" sz="2400" b="1" baseline="30000" dirty="0"/>
              <a:t>2</a:t>
            </a:r>
            <a:r>
              <a:rPr lang="en-US" altLang="en-US" sz="2400" b="1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Bubble Sort	</a:t>
            </a:r>
            <a:r>
              <a:rPr lang="en-US" altLang="ja-JP" sz="2400" b="1" dirty="0">
                <a:solidFill>
                  <a:srgbClr val="00B050"/>
                </a:solidFill>
              </a:rPr>
              <a:t>	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worst/average </a:t>
            </a:r>
            <a:r>
              <a:rPr lang="en-US" altLang="ja-JP" sz="2400" b="1" dirty="0">
                <a:solidFill>
                  <a:srgbClr val="00B050"/>
                </a:solidFill>
              </a:rPr>
              <a:t>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</a:t>
            </a:r>
            <a:r>
              <a:rPr lang="en-US" altLang="ja-JP" sz="2400" b="1" baseline="30000" dirty="0">
                <a:solidFill>
                  <a:srgbClr val="00B050"/>
                </a:solidFill>
              </a:rPr>
              <a:t>2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Insertion Sort	</a:t>
            </a:r>
            <a:r>
              <a:rPr lang="en-US" altLang="ja-JP" sz="2400" b="1" dirty="0">
                <a:solidFill>
                  <a:srgbClr val="00B050"/>
                </a:solidFill>
              </a:rPr>
              <a:t>	worst/average O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ja-JP" sz="2400" b="1" dirty="0">
                <a:solidFill>
                  <a:srgbClr val="00B050"/>
                </a:solidFill>
              </a:rPr>
              <a:t>n</a:t>
            </a:r>
            <a:r>
              <a:rPr lang="en-US" altLang="ja-JP" sz="2400" b="1" baseline="30000" dirty="0">
                <a:solidFill>
                  <a:srgbClr val="00B050"/>
                </a:solidFill>
              </a:rPr>
              <a:t>2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  <a:endParaRPr lang="en-US" altLang="ja-JP" sz="2400" b="1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/>
              <a:t>Shell Sort	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O(n</a:t>
            </a:r>
            <a:r>
              <a:rPr lang="en-US" altLang="ja-JP" sz="2400" baseline="30000" dirty="0"/>
              <a:t>3/2</a:t>
            </a:r>
            <a:r>
              <a:rPr lang="en-US" altLang="ja-JP" sz="2400" dirty="0"/>
              <a:t>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00B050"/>
                </a:solidFill>
              </a:rPr>
              <a:t>Merge Sort	</a:t>
            </a:r>
            <a:r>
              <a:rPr lang="en-US" altLang="ja-JP" sz="2400" b="1" dirty="0">
                <a:solidFill>
                  <a:srgbClr val="00B050"/>
                </a:solidFill>
              </a:rPr>
              <a:t>	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worst/average </a:t>
            </a:r>
            <a:r>
              <a:rPr lang="en-US" altLang="ja-JP" sz="2400" b="1" dirty="0">
                <a:solidFill>
                  <a:srgbClr val="00B050"/>
                </a:solidFill>
              </a:rPr>
              <a:t>O</a:t>
            </a:r>
            <a:r>
              <a:rPr lang="en-US" altLang="en-US" sz="2400" b="1" dirty="0">
                <a:solidFill>
                  <a:srgbClr val="00B050"/>
                </a:solidFill>
              </a:rPr>
              <a:t>(n </a:t>
            </a:r>
            <a:r>
              <a:rPr lang="en-US" altLang="ja-JP" sz="2400" b="1" dirty="0">
                <a:solidFill>
                  <a:srgbClr val="00B050"/>
                </a:solidFill>
              </a:rPr>
              <a:t>log n</a:t>
            </a:r>
            <a:r>
              <a:rPr lang="en-US" altLang="en-US" sz="24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Quick Sort	</a:t>
            </a:r>
            <a:r>
              <a:rPr lang="en-US" altLang="ja-JP" sz="2400" b="1" dirty="0"/>
              <a:t>	</a:t>
            </a:r>
            <a:r>
              <a:rPr lang="en-US" altLang="ja-JP" sz="2400" b="1" dirty="0" smtClean="0"/>
              <a:t>worst O(n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)/average </a:t>
            </a:r>
            <a:r>
              <a:rPr lang="en-US" altLang="ja-JP" sz="2400" b="1" dirty="0"/>
              <a:t>O</a:t>
            </a:r>
            <a:r>
              <a:rPr lang="en-US" altLang="en-US" sz="2400" b="1" dirty="0"/>
              <a:t>(</a:t>
            </a:r>
            <a:r>
              <a:rPr lang="en-US" altLang="ja-JP" sz="2400" b="1" dirty="0"/>
              <a:t>n log n</a:t>
            </a:r>
            <a:r>
              <a:rPr lang="en-US" altLang="en-US" sz="2400" b="1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Radix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O(n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938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/>
              <a:t>CSS342: Sorting Algorithms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BFF1B-06EB-4F06-BE73-C817C3CE9093}" type="slidenum">
              <a:rPr lang="en-US" altLang="ja-JP" sz="1400"/>
              <a:pPr eaLnBrk="1" hangingPunct="1"/>
              <a:t>6</a:t>
            </a:fld>
            <a:endParaRPr lang="en-US" altLang="ja-JP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9144000" cy="167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dirty="0" err="1" smtClean="0"/>
              <a:t>MergeSort</a:t>
            </a:r>
            <a:endParaRPr lang="en-US" altLang="ja-JP" dirty="0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286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819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4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352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8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3886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4419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4953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20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5486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25</a:t>
            </a: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6477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</a:t>
            </a: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7010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</a:t>
            </a:r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7543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5</a:t>
            </a:r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8077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7</a:t>
            </a:r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8610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11</a:t>
            </a:r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9144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23</a:t>
            </a:r>
          </a:p>
        </p:txBody>
      </p:sp>
      <p:sp>
        <p:nvSpPr>
          <p:cNvPr id="18450" name="Text Box 16"/>
          <p:cNvSpPr txBox="1">
            <a:spLocks noChangeArrowheads="1"/>
          </p:cNvSpPr>
          <p:nvPr/>
        </p:nvSpPr>
        <p:spPr bwMode="auto">
          <a:xfrm>
            <a:off x="1524001" y="1813810"/>
            <a:ext cx="84931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 smtClean="0"/>
              <a:t>Key:  THE MERGE</a:t>
            </a:r>
            <a:r>
              <a:rPr lang="en-US" altLang="ja-JP" sz="2800" dirty="0"/>
              <a:t>!</a:t>
            </a:r>
            <a:endParaRPr lang="en-US" altLang="ja-JP" sz="2800" dirty="0" smtClean="0"/>
          </a:p>
          <a:p>
            <a:pPr algn="l" eaLnBrk="1" hangingPunct="1"/>
            <a:r>
              <a:rPr lang="en-US" altLang="ja-JP" sz="2800" dirty="0" smtClean="0"/>
              <a:t>Assuming </a:t>
            </a:r>
            <a:r>
              <a:rPr lang="en-US" altLang="ja-JP" sz="2800" dirty="0"/>
              <a:t>that we have already had two sorted array,</a:t>
            </a:r>
          </a:p>
          <a:p>
            <a:pPr algn="l" eaLnBrk="1" hangingPunct="1"/>
            <a:r>
              <a:rPr lang="en-US" altLang="ja-JP" sz="2800" dirty="0"/>
              <a:t>How can we merge them into one sorted array?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971800" y="3200400"/>
            <a:ext cx="4038600" cy="2590800"/>
            <a:chOff x="912" y="2016"/>
            <a:chExt cx="2544" cy="1632"/>
          </a:xfrm>
        </p:grpSpPr>
        <p:grpSp>
          <p:nvGrpSpPr>
            <p:cNvPr id="18513" name="Group 18"/>
            <p:cNvGrpSpPr>
              <a:grpSpLocks/>
            </p:cNvGrpSpPr>
            <p:nvPr/>
          </p:nvGrpSpPr>
          <p:grpSpPr bwMode="auto">
            <a:xfrm>
              <a:off x="912" y="2352"/>
              <a:ext cx="2352" cy="1296"/>
              <a:chOff x="912" y="2352"/>
              <a:chExt cx="2352" cy="1296"/>
            </a:xfrm>
          </p:grpSpPr>
          <p:sp>
            <p:nvSpPr>
              <p:cNvPr id="18515" name="Rectangle 19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</a:t>
                </a:r>
              </a:p>
            </p:txBody>
          </p:sp>
          <p:sp>
            <p:nvSpPr>
              <p:cNvPr id="18516" name="Line 20"/>
              <p:cNvSpPr>
                <a:spLocks noChangeShapeType="1"/>
              </p:cNvSpPr>
              <p:nvPr/>
            </p:nvSpPr>
            <p:spPr bwMode="auto">
              <a:xfrm flipH="1">
                <a:off x="1056" y="2352"/>
                <a:ext cx="22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4" name="Rectangle 21"/>
            <p:cNvSpPr>
              <a:spLocks noChangeArrowheads="1"/>
            </p:cNvSpPr>
            <p:nvPr/>
          </p:nvSpPr>
          <p:spPr bwMode="auto">
            <a:xfrm>
              <a:off x="312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505200" y="3200400"/>
            <a:ext cx="4038600" cy="2590800"/>
            <a:chOff x="1248" y="2016"/>
            <a:chExt cx="2544" cy="1632"/>
          </a:xfrm>
        </p:grpSpPr>
        <p:grpSp>
          <p:nvGrpSpPr>
            <p:cNvPr id="18509" name="Group 23"/>
            <p:cNvGrpSpPr>
              <a:grpSpLocks/>
            </p:cNvGrpSpPr>
            <p:nvPr/>
          </p:nvGrpSpPr>
          <p:grpSpPr bwMode="auto">
            <a:xfrm>
              <a:off x="1248" y="2352"/>
              <a:ext cx="2400" cy="1296"/>
              <a:chOff x="1248" y="2352"/>
              <a:chExt cx="2400" cy="1296"/>
            </a:xfrm>
          </p:grpSpPr>
          <p:sp>
            <p:nvSpPr>
              <p:cNvPr id="18511" name="Rectangle 24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3</a:t>
                </a:r>
              </a:p>
            </p:txBody>
          </p:sp>
          <p:sp>
            <p:nvSpPr>
              <p:cNvPr id="18512" name="Line 25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25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0" name="Rectangle 26"/>
            <p:cNvSpPr>
              <a:spLocks noChangeArrowheads="1"/>
            </p:cNvSpPr>
            <p:nvPr/>
          </p:nvSpPr>
          <p:spPr bwMode="auto">
            <a:xfrm>
              <a:off x="345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3200400"/>
            <a:ext cx="3505200" cy="2590800"/>
            <a:chOff x="1920" y="2016"/>
            <a:chExt cx="2208" cy="1632"/>
          </a:xfrm>
        </p:grpSpPr>
        <p:grpSp>
          <p:nvGrpSpPr>
            <p:cNvPr id="18505" name="Group 28"/>
            <p:cNvGrpSpPr>
              <a:grpSpLocks/>
            </p:cNvGrpSpPr>
            <p:nvPr/>
          </p:nvGrpSpPr>
          <p:grpSpPr bwMode="auto">
            <a:xfrm>
              <a:off x="1920" y="2352"/>
              <a:ext cx="2064" cy="1296"/>
              <a:chOff x="1920" y="2352"/>
              <a:chExt cx="2064" cy="1296"/>
            </a:xfrm>
          </p:grpSpPr>
          <p:sp>
            <p:nvSpPr>
              <p:cNvPr id="18507" name="Rectangle 29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5</a:t>
                </a:r>
              </a:p>
            </p:txBody>
          </p:sp>
          <p:sp>
            <p:nvSpPr>
              <p:cNvPr id="18508" name="Line 30"/>
              <p:cNvSpPr>
                <a:spLocks noChangeShapeType="1"/>
              </p:cNvSpPr>
              <p:nvPr/>
            </p:nvSpPr>
            <p:spPr bwMode="auto">
              <a:xfrm flipH="1">
                <a:off x="2064" y="2352"/>
                <a:ext cx="192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6" name="Rectangle 31"/>
            <p:cNvSpPr>
              <a:spLocks noChangeArrowheads="1"/>
            </p:cNvSpPr>
            <p:nvPr/>
          </p:nvSpPr>
          <p:spPr bwMode="auto">
            <a:xfrm>
              <a:off x="379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105400" y="3200400"/>
            <a:ext cx="3505200" cy="2590800"/>
            <a:chOff x="2256" y="2016"/>
            <a:chExt cx="2208" cy="1632"/>
          </a:xfrm>
        </p:grpSpPr>
        <p:grpSp>
          <p:nvGrpSpPr>
            <p:cNvPr id="18501" name="Group 33"/>
            <p:cNvGrpSpPr>
              <a:grpSpLocks/>
            </p:cNvGrpSpPr>
            <p:nvPr/>
          </p:nvGrpSpPr>
          <p:grpSpPr bwMode="auto">
            <a:xfrm>
              <a:off x="2256" y="2352"/>
              <a:ext cx="2016" cy="1296"/>
              <a:chOff x="2256" y="2352"/>
              <a:chExt cx="2016" cy="1296"/>
            </a:xfrm>
          </p:grpSpPr>
          <p:sp>
            <p:nvSpPr>
              <p:cNvPr id="18503" name="Rectangle 34"/>
              <p:cNvSpPr>
                <a:spLocks noChangeArrowheads="1"/>
              </p:cNvSpPr>
              <p:nvPr/>
            </p:nvSpPr>
            <p:spPr bwMode="auto">
              <a:xfrm>
                <a:off x="225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7</a:t>
                </a:r>
              </a:p>
            </p:txBody>
          </p:sp>
          <p:sp>
            <p:nvSpPr>
              <p:cNvPr id="18504" name="Line 35"/>
              <p:cNvSpPr>
                <a:spLocks noChangeShapeType="1"/>
              </p:cNvSpPr>
              <p:nvPr/>
            </p:nvSpPr>
            <p:spPr bwMode="auto">
              <a:xfrm flipH="1">
                <a:off x="2400" y="2352"/>
                <a:ext cx="187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2" name="Rectangle 36"/>
            <p:cNvSpPr>
              <a:spLocks noChangeArrowheads="1"/>
            </p:cNvSpPr>
            <p:nvPr/>
          </p:nvSpPr>
          <p:spPr bwMode="auto">
            <a:xfrm>
              <a:off x="412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6172200" y="3200400"/>
            <a:ext cx="2971800" cy="2590800"/>
            <a:chOff x="2928" y="2016"/>
            <a:chExt cx="1872" cy="1632"/>
          </a:xfrm>
        </p:grpSpPr>
        <p:grpSp>
          <p:nvGrpSpPr>
            <p:cNvPr id="18497" name="Group 38"/>
            <p:cNvGrpSpPr>
              <a:grpSpLocks/>
            </p:cNvGrpSpPr>
            <p:nvPr/>
          </p:nvGrpSpPr>
          <p:grpSpPr bwMode="auto">
            <a:xfrm>
              <a:off x="2928" y="2352"/>
              <a:ext cx="1680" cy="1296"/>
              <a:chOff x="2928" y="2352"/>
              <a:chExt cx="1680" cy="1296"/>
            </a:xfrm>
          </p:grpSpPr>
          <p:sp>
            <p:nvSpPr>
              <p:cNvPr id="18499" name="Rectangle 39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11</a:t>
                </a:r>
              </a:p>
            </p:txBody>
          </p:sp>
          <p:sp>
            <p:nvSpPr>
              <p:cNvPr id="18500" name="Line 40"/>
              <p:cNvSpPr>
                <a:spLocks noChangeShapeType="1"/>
              </p:cNvSpPr>
              <p:nvPr/>
            </p:nvSpPr>
            <p:spPr bwMode="auto">
              <a:xfrm flipH="1">
                <a:off x="3072" y="2352"/>
                <a:ext cx="153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8" name="Rectangle 41"/>
            <p:cNvSpPr>
              <a:spLocks noChangeArrowheads="1"/>
            </p:cNvSpPr>
            <p:nvPr/>
          </p:nvSpPr>
          <p:spPr bwMode="auto">
            <a:xfrm>
              <a:off x="446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8305800" y="3200400"/>
            <a:ext cx="1371600" cy="2590800"/>
            <a:chOff x="4272" y="2016"/>
            <a:chExt cx="864" cy="1632"/>
          </a:xfrm>
        </p:grpSpPr>
        <p:grpSp>
          <p:nvGrpSpPr>
            <p:cNvPr id="18493" name="Group 43"/>
            <p:cNvGrpSpPr>
              <a:grpSpLocks/>
            </p:cNvGrpSpPr>
            <p:nvPr/>
          </p:nvGrpSpPr>
          <p:grpSpPr bwMode="auto">
            <a:xfrm>
              <a:off x="4272" y="2352"/>
              <a:ext cx="720" cy="1296"/>
              <a:chOff x="4272" y="2352"/>
              <a:chExt cx="720" cy="1296"/>
            </a:xfrm>
          </p:grpSpPr>
          <p:sp>
            <p:nvSpPr>
              <p:cNvPr id="18495" name="Rectangle 44"/>
              <p:cNvSpPr>
                <a:spLocks noChangeArrowheads="1"/>
              </p:cNvSpPr>
              <p:nvPr/>
            </p:nvSpPr>
            <p:spPr bwMode="auto">
              <a:xfrm>
                <a:off x="427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23</a:t>
                </a:r>
              </a:p>
            </p:txBody>
          </p:sp>
          <p:sp>
            <p:nvSpPr>
              <p:cNvPr id="18496" name="Line 45"/>
              <p:cNvSpPr>
                <a:spLocks noChangeShapeType="1"/>
              </p:cNvSpPr>
              <p:nvPr/>
            </p:nvSpPr>
            <p:spPr bwMode="auto">
              <a:xfrm flipH="1">
                <a:off x="4416" y="2352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4" name="Rectangle 46"/>
            <p:cNvSpPr>
              <a:spLocks noChangeArrowheads="1"/>
            </p:cNvSpPr>
            <p:nvPr/>
          </p:nvSpPr>
          <p:spPr bwMode="auto">
            <a:xfrm>
              <a:off x="480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5486400" y="3200400"/>
            <a:ext cx="3886200" cy="2590800"/>
            <a:chOff x="2496" y="2016"/>
            <a:chExt cx="2448" cy="1632"/>
          </a:xfrm>
        </p:grpSpPr>
        <p:grpSp>
          <p:nvGrpSpPr>
            <p:cNvPr id="18489" name="Group 48"/>
            <p:cNvGrpSpPr>
              <a:grpSpLocks/>
            </p:cNvGrpSpPr>
            <p:nvPr/>
          </p:nvGrpSpPr>
          <p:grpSpPr bwMode="auto">
            <a:xfrm>
              <a:off x="2688" y="2352"/>
              <a:ext cx="2256" cy="1296"/>
              <a:chOff x="2688" y="2352"/>
              <a:chExt cx="2256" cy="1296"/>
            </a:xfrm>
          </p:grpSpPr>
          <p:sp>
            <p:nvSpPr>
              <p:cNvPr id="18491" name="Rectangle 49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25</a:t>
                </a:r>
              </a:p>
            </p:txBody>
          </p:sp>
          <p:sp>
            <p:nvSpPr>
              <p:cNvPr id="18492" name="Line 50"/>
              <p:cNvSpPr>
                <a:spLocks noChangeShapeType="1"/>
              </p:cNvSpPr>
              <p:nvPr/>
            </p:nvSpPr>
            <p:spPr bwMode="auto">
              <a:xfrm>
                <a:off x="2688" y="2352"/>
                <a:ext cx="211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0" name="Rectangle 51"/>
            <p:cNvSpPr>
              <a:spLocks noChangeArrowheads="1"/>
            </p:cNvSpPr>
            <p:nvPr/>
          </p:nvSpPr>
          <p:spPr bwMode="auto">
            <a:xfrm>
              <a:off x="249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4953000" y="3200400"/>
            <a:ext cx="3352800" cy="2590800"/>
            <a:chOff x="2160" y="2016"/>
            <a:chExt cx="2112" cy="1632"/>
          </a:xfrm>
        </p:grpSpPr>
        <p:grpSp>
          <p:nvGrpSpPr>
            <p:cNvPr id="18485" name="Group 53"/>
            <p:cNvGrpSpPr>
              <a:grpSpLocks/>
            </p:cNvGrpSpPr>
            <p:nvPr/>
          </p:nvGrpSpPr>
          <p:grpSpPr bwMode="auto">
            <a:xfrm>
              <a:off x="2352" y="2352"/>
              <a:ext cx="1920" cy="1296"/>
              <a:chOff x="2352" y="2352"/>
              <a:chExt cx="1920" cy="1296"/>
            </a:xfrm>
          </p:grpSpPr>
          <p:sp>
            <p:nvSpPr>
              <p:cNvPr id="18487" name="Rectangle 54"/>
              <p:cNvSpPr>
                <a:spLocks noChangeArrowheads="1"/>
              </p:cNvSpPr>
              <p:nvPr/>
            </p:nvSpPr>
            <p:spPr bwMode="auto">
              <a:xfrm>
                <a:off x="393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20</a:t>
                </a:r>
              </a:p>
            </p:txBody>
          </p:sp>
          <p:sp>
            <p:nvSpPr>
              <p:cNvPr id="18488" name="Line 55"/>
              <p:cNvSpPr>
                <a:spLocks noChangeShapeType="1"/>
              </p:cNvSpPr>
              <p:nvPr/>
            </p:nvSpPr>
            <p:spPr bwMode="auto">
              <a:xfrm>
                <a:off x="2352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Rectangle 56"/>
            <p:cNvSpPr>
              <a:spLocks noChangeArrowheads="1"/>
            </p:cNvSpPr>
            <p:nvPr/>
          </p:nvSpPr>
          <p:spPr bwMode="auto">
            <a:xfrm>
              <a:off x="216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19600" y="3200400"/>
            <a:ext cx="3352800" cy="2590800"/>
            <a:chOff x="1824" y="2016"/>
            <a:chExt cx="2112" cy="1632"/>
          </a:xfrm>
        </p:grpSpPr>
        <p:grpSp>
          <p:nvGrpSpPr>
            <p:cNvPr id="18481" name="Group 58"/>
            <p:cNvGrpSpPr>
              <a:grpSpLocks/>
            </p:cNvGrpSpPr>
            <p:nvPr/>
          </p:nvGrpSpPr>
          <p:grpSpPr bwMode="auto">
            <a:xfrm>
              <a:off x="2016" y="2352"/>
              <a:ext cx="1920" cy="1296"/>
              <a:chOff x="2016" y="2352"/>
              <a:chExt cx="1920" cy="1296"/>
            </a:xfrm>
          </p:grpSpPr>
          <p:sp>
            <p:nvSpPr>
              <p:cNvPr id="18483" name="Rectangle 59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14</a:t>
                </a:r>
              </a:p>
            </p:txBody>
          </p:sp>
          <p:sp>
            <p:nvSpPr>
              <p:cNvPr id="18484" name="Line 60"/>
              <p:cNvSpPr>
                <a:spLocks noChangeShapeType="1"/>
              </p:cNvSpPr>
              <p:nvPr/>
            </p:nvSpPr>
            <p:spPr bwMode="auto">
              <a:xfrm>
                <a:off x="2016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2" name="Rectangle 61"/>
            <p:cNvSpPr>
              <a:spLocks noChangeArrowheads="1"/>
            </p:cNvSpPr>
            <p:nvPr/>
          </p:nvSpPr>
          <p:spPr bwMode="auto">
            <a:xfrm>
              <a:off x="182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3886200" y="3200400"/>
            <a:ext cx="3352800" cy="2590800"/>
            <a:chOff x="1488" y="2016"/>
            <a:chExt cx="2112" cy="1632"/>
          </a:xfrm>
        </p:grpSpPr>
        <p:grpSp>
          <p:nvGrpSpPr>
            <p:cNvPr id="18477" name="Group 63"/>
            <p:cNvGrpSpPr>
              <a:grpSpLocks/>
            </p:cNvGrpSpPr>
            <p:nvPr/>
          </p:nvGrpSpPr>
          <p:grpSpPr bwMode="auto">
            <a:xfrm>
              <a:off x="1680" y="2352"/>
              <a:ext cx="1920" cy="1296"/>
              <a:chOff x="1680" y="2352"/>
              <a:chExt cx="1920" cy="1296"/>
            </a:xfrm>
          </p:grpSpPr>
          <p:sp>
            <p:nvSpPr>
              <p:cNvPr id="18479" name="Rectangle 64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13</a:t>
                </a:r>
              </a:p>
            </p:txBody>
          </p:sp>
          <p:sp>
            <p:nvSpPr>
              <p:cNvPr id="18480" name="Line 65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8" name="Rectangle 66"/>
            <p:cNvSpPr>
              <a:spLocks noChangeArrowheads="1"/>
            </p:cNvSpPr>
            <p:nvPr/>
          </p:nvSpPr>
          <p:spPr bwMode="auto">
            <a:xfrm>
              <a:off x="148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3352800" y="3200400"/>
            <a:ext cx="2819400" cy="2590800"/>
            <a:chOff x="1152" y="2016"/>
            <a:chExt cx="1776" cy="1632"/>
          </a:xfrm>
        </p:grpSpPr>
        <p:grpSp>
          <p:nvGrpSpPr>
            <p:cNvPr id="18473" name="Group 68"/>
            <p:cNvGrpSpPr>
              <a:grpSpLocks/>
            </p:cNvGrpSpPr>
            <p:nvPr/>
          </p:nvGrpSpPr>
          <p:grpSpPr bwMode="auto">
            <a:xfrm>
              <a:off x="1344" y="2352"/>
              <a:ext cx="1584" cy="1296"/>
              <a:chOff x="1344" y="2352"/>
              <a:chExt cx="1584" cy="1296"/>
            </a:xfrm>
          </p:grpSpPr>
          <p:sp>
            <p:nvSpPr>
              <p:cNvPr id="18475" name="Rectangle 69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8</a:t>
                </a:r>
              </a:p>
            </p:txBody>
          </p:sp>
          <p:sp>
            <p:nvSpPr>
              <p:cNvPr id="18476" name="Line 70"/>
              <p:cNvSpPr>
                <a:spLocks noChangeShapeType="1"/>
              </p:cNvSpPr>
              <p:nvPr/>
            </p:nvSpPr>
            <p:spPr bwMode="auto">
              <a:xfrm>
                <a:off x="1344" y="2352"/>
                <a:ext cx="139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4" name="Rectangle 71"/>
            <p:cNvSpPr>
              <a:spLocks noChangeArrowheads="1"/>
            </p:cNvSpPr>
            <p:nvPr/>
          </p:nvSpPr>
          <p:spPr bwMode="auto">
            <a:xfrm>
              <a:off x="115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2819400" y="3200400"/>
            <a:ext cx="1752600" cy="2590800"/>
            <a:chOff x="816" y="2016"/>
            <a:chExt cx="1104" cy="1632"/>
          </a:xfrm>
        </p:grpSpPr>
        <p:grpSp>
          <p:nvGrpSpPr>
            <p:cNvPr id="18469" name="Group 73"/>
            <p:cNvGrpSpPr>
              <a:grpSpLocks/>
            </p:cNvGrpSpPr>
            <p:nvPr/>
          </p:nvGrpSpPr>
          <p:grpSpPr bwMode="auto">
            <a:xfrm>
              <a:off x="960" y="2352"/>
              <a:ext cx="960" cy="1296"/>
              <a:chOff x="960" y="2352"/>
              <a:chExt cx="960" cy="1296"/>
            </a:xfrm>
          </p:grpSpPr>
          <p:sp>
            <p:nvSpPr>
              <p:cNvPr id="18471" name="Rectangle 74"/>
              <p:cNvSpPr>
                <a:spLocks noChangeArrowheads="1"/>
              </p:cNvSpPr>
              <p:nvPr/>
            </p:nvSpPr>
            <p:spPr bwMode="auto">
              <a:xfrm>
                <a:off x="158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4</a:t>
                </a:r>
              </a:p>
            </p:txBody>
          </p:sp>
          <p:sp>
            <p:nvSpPr>
              <p:cNvPr id="18472" name="Line 75"/>
              <p:cNvSpPr>
                <a:spLocks noChangeShapeType="1"/>
              </p:cNvSpPr>
              <p:nvPr/>
            </p:nvSpPr>
            <p:spPr bwMode="auto">
              <a:xfrm>
                <a:off x="960" y="2352"/>
                <a:ext cx="76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0" name="Rectangle 76"/>
            <p:cNvSpPr>
              <a:spLocks noChangeArrowheads="1"/>
            </p:cNvSpPr>
            <p:nvPr/>
          </p:nvSpPr>
          <p:spPr bwMode="auto">
            <a:xfrm>
              <a:off x="81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2286000" y="3200400"/>
            <a:ext cx="685800" cy="2590800"/>
            <a:chOff x="480" y="2016"/>
            <a:chExt cx="432" cy="1632"/>
          </a:xfrm>
        </p:grpSpPr>
        <p:grpSp>
          <p:nvGrpSpPr>
            <p:cNvPr id="18465" name="Group 78"/>
            <p:cNvGrpSpPr>
              <a:grpSpLocks/>
            </p:cNvGrpSpPr>
            <p:nvPr/>
          </p:nvGrpSpPr>
          <p:grpSpPr bwMode="auto">
            <a:xfrm>
              <a:off x="576" y="2352"/>
              <a:ext cx="336" cy="1296"/>
              <a:chOff x="576" y="2352"/>
              <a:chExt cx="336" cy="1296"/>
            </a:xfrm>
          </p:grpSpPr>
          <p:sp>
            <p:nvSpPr>
              <p:cNvPr id="18467" name="Rectangle 79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</a:t>
                </a:r>
              </a:p>
            </p:txBody>
          </p:sp>
          <p:sp>
            <p:nvSpPr>
              <p:cNvPr id="18468" name="Line 80"/>
              <p:cNvSpPr>
                <a:spLocks noChangeShapeType="1"/>
              </p:cNvSpPr>
              <p:nvPr/>
            </p:nvSpPr>
            <p:spPr bwMode="auto">
              <a:xfrm>
                <a:off x="624" y="2352"/>
                <a:ext cx="9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6" name="Rectangle 81"/>
            <p:cNvSpPr>
              <a:spLocks noChangeArrowheads="1"/>
            </p:cNvSpPr>
            <p:nvPr/>
          </p:nvSpPr>
          <p:spPr bwMode="auto">
            <a:xfrm>
              <a:off x="48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206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3471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successive merges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352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3962399" y="1981200"/>
            <a:ext cx="457199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68580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62484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5410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4800600" y="1981200"/>
            <a:ext cx="45719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7696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83058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2362200"/>
            <a:ext cx="685800" cy="914400"/>
            <a:chOff x="1248" y="1488"/>
            <a:chExt cx="432" cy="576"/>
          </a:xfrm>
        </p:grpSpPr>
        <p:sp>
          <p:nvSpPr>
            <p:cNvPr id="20566" name="Rectangle 12"/>
            <p:cNvSpPr>
              <a:spLocks noChangeArrowheads="1"/>
            </p:cNvSpPr>
            <p:nvPr/>
          </p:nvSpPr>
          <p:spPr bwMode="auto">
            <a:xfrm>
              <a:off x="144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67" name="Line 13"/>
            <p:cNvSpPr>
              <a:spLocks noChangeShapeType="1"/>
            </p:cNvSpPr>
            <p:nvPr/>
          </p:nvSpPr>
          <p:spPr bwMode="auto">
            <a:xfrm>
              <a:off x="1248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429000" y="2362200"/>
            <a:ext cx="685800" cy="914400"/>
            <a:chOff x="1200" y="1488"/>
            <a:chExt cx="432" cy="576"/>
          </a:xfrm>
        </p:grpSpPr>
        <p:sp>
          <p:nvSpPr>
            <p:cNvPr id="20564" name="Rectangle 15"/>
            <p:cNvSpPr>
              <a:spLocks noChangeArrowheads="1"/>
            </p:cNvSpPr>
            <p:nvPr/>
          </p:nvSpPr>
          <p:spPr bwMode="auto">
            <a:xfrm>
              <a:off x="120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65" name="Line 16"/>
            <p:cNvSpPr>
              <a:spLocks noChangeShapeType="1"/>
            </p:cNvSpPr>
            <p:nvPr/>
          </p:nvSpPr>
          <p:spPr bwMode="auto">
            <a:xfrm flipH="1">
              <a:off x="1296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6800" y="2362200"/>
            <a:ext cx="381000" cy="914400"/>
            <a:chOff x="2112" y="1488"/>
            <a:chExt cx="240" cy="576"/>
          </a:xfrm>
        </p:grpSpPr>
        <p:sp>
          <p:nvSpPr>
            <p:cNvPr id="20562" name="Rectangle 18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63" name="Line 19"/>
            <p:cNvSpPr>
              <a:spLocks noChangeShapeType="1"/>
            </p:cNvSpPr>
            <p:nvPr/>
          </p:nvSpPr>
          <p:spPr bwMode="auto">
            <a:xfrm>
              <a:off x="2160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257800" y="2362200"/>
            <a:ext cx="381000" cy="914400"/>
            <a:chOff x="2352" y="1488"/>
            <a:chExt cx="240" cy="576"/>
          </a:xfrm>
        </p:grpSpPr>
        <p:sp>
          <p:nvSpPr>
            <p:cNvPr id="20560" name="Rectangle 21"/>
            <p:cNvSpPr>
              <a:spLocks noChangeArrowheads="1"/>
            </p:cNvSpPr>
            <p:nvPr/>
          </p:nvSpPr>
          <p:spPr bwMode="auto">
            <a:xfrm>
              <a:off x="235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61" name="Line 22"/>
            <p:cNvSpPr>
              <a:spLocks noChangeShapeType="1"/>
            </p:cNvSpPr>
            <p:nvPr/>
          </p:nvSpPr>
          <p:spPr bwMode="auto">
            <a:xfrm flipH="1">
              <a:off x="2496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324600" y="2362200"/>
            <a:ext cx="381000" cy="914400"/>
            <a:chOff x="3024" y="1488"/>
            <a:chExt cx="240" cy="576"/>
          </a:xfrm>
        </p:grpSpPr>
        <p:sp>
          <p:nvSpPr>
            <p:cNvPr id="20558" name="Rectangle 24"/>
            <p:cNvSpPr>
              <a:spLocks noChangeArrowheads="1"/>
            </p:cNvSpPr>
            <p:nvPr/>
          </p:nvSpPr>
          <p:spPr bwMode="auto">
            <a:xfrm>
              <a:off x="30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59" name="Line 25"/>
            <p:cNvSpPr>
              <a:spLocks noChangeShapeType="1"/>
            </p:cNvSpPr>
            <p:nvPr/>
          </p:nvSpPr>
          <p:spPr bwMode="auto">
            <a:xfrm>
              <a:off x="3072" y="1488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705600" y="2362200"/>
            <a:ext cx="381000" cy="914400"/>
            <a:chOff x="3264" y="1488"/>
            <a:chExt cx="240" cy="576"/>
          </a:xfrm>
        </p:grpSpPr>
        <p:sp>
          <p:nvSpPr>
            <p:cNvPr id="20556" name="Rectangle 27"/>
            <p:cNvSpPr>
              <a:spLocks noChangeArrowheads="1"/>
            </p:cNvSpPr>
            <p:nvPr/>
          </p:nvSpPr>
          <p:spPr bwMode="auto">
            <a:xfrm>
              <a:off x="326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57" name="Line 28"/>
            <p:cNvSpPr>
              <a:spLocks noChangeShapeType="1"/>
            </p:cNvSpPr>
            <p:nvPr/>
          </p:nvSpPr>
          <p:spPr bwMode="auto">
            <a:xfrm flipH="1">
              <a:off x="3408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7848600" y="2362200"/>
            <a:ext cx="685800" cy="914400"/>
            <a:chOff x="3984" y="1488"/>
            <a:chExt cx="432" cy="576"/>
          </a:xfrm>
        </p:grpSpPr>
        <p:sp>
          <p:nvSpPr>
            <p:cNvPr id="20554" name="Rectangle 30"/>
            <p:cNvSpPr>
              <a:spLocks noChangeArrowheads="1"/>
            </p:cNvSpPr>
            <p:nvPr/>
          </p:nvSpPr>
          <p:spPr bwMode="auto">
            <a:xfrm>
              <a:off x="41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55" name="Line 31"/>
            <p:cNvSpPr>
              <a:spLocks noChangeShapeType="1"/>
            </p:cNvSpPr>
            <p:nvPr/>
          </p:nvSpPr>
          <p:spPr bwMode="auto">
            <a:xfrm>
              <a:off x="3984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772400" y="2362200"/>
            <a:ext cx="762000" cy="914400"/>
            <a:chOff x="3936" y="1488"/>
            <a:chExt cx="480" cy="576"/>
          </a:xfrm>
        </p:grpSpPr>
        <p:sp>
          <p:nvSpPr>
            <p:cNvPr id="20552" name="Rectangle 33"/>
            <p:cNvSpPr>
              <a:spLocks noChangeArrowheads="1"/>
            </p:cNvSpPr>
            <p:nvPr/>
          </p:nvSpPr>
          <p:spPr bwMode="auto">
            <a:xfrm>
              <a:off x="39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53" name="Line 34"/>
            <p:cNvSpPr>
              <a:spLocks noChangeShapeType="1"/>
            </p:cNvSpPr>
            <p:nvPr/>
          </p:nvSpPr>
          <p:spPr bwMode="auto">
            <a:xfrm flipH="1">
              <a:off x="4032" y="148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3657600" y="3276600"/>
            <a:ext cx="609600" cy="990600"/>
            <a:chOff x="1344" y="2064"/>
            <a:chExt cx="384" cy="624"/>
          </a:xfrm>
        </p:grpSpPr>
        <p:sp>
          <p:nvSpPr>
            <p:cNvPr id="20550" name="Rectangle 36"/>
            <p:cNvSpPr>
              <a:spLocks noChangeArrowheads="1"/>
            </p:cNvSpPr>
            <p:nvPr/>
          </p:nvSpPr>
          <p:spPr bwMode="auto">
            <a:xfrm>
              <a:off x="1440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51" name="Line 37"/>
            <p:cNvSpPr>
              <a:spLocks noChangeShapeType="1"/>
            </p:cNvSpPr>
            <p:nvPr/>
          </p:nvSpPr>
          <p:spPr bwMode="auto">
            <a:xfrm>
              <a:off x="1344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4038600" y="3276600"/>
            <a:ext cx="914400" cy="990600"/>
            <a:chOff x="1584" y="2064"/>
            <a:chExt cx="576" cy="624"/>
          </a:xfrm>
        </p:grpSpPr>
        <p:sp>
          <p:nvSpPr>
            <p:cNvPr id="20548" name="Rectangle 39"/>
            <p:cNvSpPr>
              <a:spLocks noChangeArrowheads="1"/>
            </p:cNvSpPr>
            <p:nvPr/>
          </p:nvSpPr>
          <p:spPr bwMode="auto">
            <a:xfrm>
              <a:off x="192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49" name="Line 40"/>
            <p:cNvSpPr>
              <a:spLocks noChangeShapeType="1"/>
            </p:cNvSpPr>
            <p:nvPr/>
          </p:nvSpPr>
          <p:spPr bwMode="auto">
            <a:xfrm>
              <a:off x="1584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191000" y="3276600"/>
            <a:ext cx="838200" cy="990600"/>
            <a:chOff x="1680" y="2064"/>
            <a:chExt cx="528" cy="624"/>
          </a:xfrm>
        </p:grpSpPr>
        <p:sp>
          <p:nvSpPr>
            <p:cNvPr id="20546" name="Rectangle 42"/>
            <p:cNvSpPr>
              <a:spLocks noChangeArrowheads="1"/>
            </p:cNvSpPr>
            <p:nvPr/>
          </p:nvSpPr>
          <p:spPr bwMode="auto">
            <a:xfrm>
              <a:off x="168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47" name="Line 43"/>
            <p:cNvSpPr>
              <a:spLocks noChangeShapeType="1"/>
            </p:cNvSpPr>
            <p:nvPr/>
          </p:nvSpPr>
          <p:spPr bwMode="auto">
            <a:xfrm flipH="1">
              <a:off x="1776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953000" y="3276600"/>
            <a:ext cx="457200" cy="990600"/>
            <a:chOff x="2160" y="2064"/>
            <a:chExt cx="288" cy="624"/>
          </a:xfrm>
        </p:grpSpPr>
        <p:sp>
          <p:nvSpPr>
            <p:cNvPr id="20544" name="Rectangle 45"/>
            <p:cNvSpPr>
              <a:spLocks noChangeArrowheads="1"/>
            </p:cNvSpPr>
            <p:nvPr/>
          </p:nvSpPr>
          <p:spPr bwMode="auto">
            <a:xfrm>
              <a:off x="216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45" name="Line 46"/>
            <p:cNvSpPr>
              <a:spLocks noChangeShapeType="1"/>
            </p:cNvSpPr>
            <p:nvPr/>
          </p:nvSpPr>
          <p:spPr bwMode="auto">
            <a:xfrm flipH="1">
              <a:off x="2256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6705600" y="3276600"/>
            <a:ext cx="1219200" cy="990600"/>
            <a:chOff x="3264" y="2064"/>
            <a:chExt cx="768" cy="624"/>
          </a:xfrm>
        </p:grpSpPr>
        <p:sp>
          <p:nvSpPr>
            <p:cNvPr id="20542" name="Rectangle 48"/>
            <p:cNvSpPr>
              <a:spLocks noChangeArrowheads="1"/>
            </p:cNvSpPr>
            <p:nvPr/>
          </p:nvSpPr>
          <p:spPr bwMode="auto">
            <a:xfrm>
              <a:off x="326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43" name="Line 49"/>
            <p:cNvSpPr>
              <a:spLocks noChangeShapeType="1"/>
            </p:cNvSpPr>
            <p:nvPr/>
          </p:nvSpPr>
          <p:spPr bwMode="auto">
            <a:xfrm flipH="1">
              <a:off x="3408" y="206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6553200" y="3276600"/>
            <a:ext cx="914400" cy="990600"/>
            <a:chOff x="3168" y="2064"/>
            <a:chExt cx="576" cy="624"/>
          </a:xfrm>
        </p:grpSpPr>
        <p:sp>
          <p:nvSpPr>
            <p:cNvPr id="20540" name="Rectangle 51"/>
            <p:cNvSpPr>
              <a:spLocks noChangeArrowheads="1"/>
            </p:cNvSpPr>
            <p:nvPr/>
          </p:nvSpPr>
          <p:spPr bwMode="auto">
            <a:xfrm>
              <a:off x="350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 smtClean="0"/>
                <a:t>12</a:t>
              </a:r>
              <a:endParaRPr lang="en-US" altLang="en-US" sz="2400" dirty="0"/>
            </a:p>
          </p:txBody>
        </p:sp>
        <p:sp>
          <p:nvSpPr>
            <p:cNvPr id="20541" name="Line 52"/>
            <p:cNvSpPr>
              <a:spLocks noChangeShapeType="1"/>
            </p:cNvSpPr>
            <p:nvPr/>
          </p:nvSpPr>
          <p:spPr bwMode="auto">
            <a:xfrm>
              <a:off x="3168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7848600" y="3276600"/>
            <a:ext cx="457200" cy="990600"/>
            <a:chOff x="3984" y="2064"/>
            <a:chExt cx="288" cy="624"/>
          </a:xfrm>
        </p:grpSpPr>
        <p:sp>
          <p:nvSpPr>
            <p:cNvPr id="20538" name="Rectangle 54"/>
            <p:cNvSpPr>
              <a:spLocks noChangeArrowheads="1"/>
            </p:cNvSpPr>
            <p:nvPr/>
          </p:nvSpPr>
          <p:spPr bwMode="auto">
            <a:xfrm>
              <a:off x="3984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39" name="Line 55"/>
            <p:cNvSpPr>
              <a:spLocks noChangeShapeType="1"/>
            </p:cNvSpPr>
            <p:nvPr/>
          </p:nvSpPr>
          <p:spPr bwMode="auto">
            <a:xfrm flipH="1">
              <a:off x="4080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6934200" y="3276600"/>
            <a:ext cx="914400" cy="990600"/>
            <a:chOff x="3408" y="2064"/>
            <a:chExt cx="576" cy="624"/>
          </a:xfrm>
        </p:grpSpPr>
        <p:sp>
          <p:nvSpPr>
            <p:cNvPr id="20536" name="Rectangle 57"/>
            <p:cNvSpPr>
              <a:spLocks noChangeArrowheads="1"/>
            </p:cNvSpPr>
            <p:nvPr/>
          </p:nvSpPr>
          <p:spPr bwMode="auto">
            <a:xfrm>
              <a:off x="374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37" name="Line 58"/>
            <p:cNvSpPr>
              <a:spLocks noChangeShapeType="1"/>
            </p:cNvSpPr>
            <p:nvPr/>
          </p:nvSpPr>
          <p:spPr bwMode="auto">
            <a:xfrm>
              <a:off x="3408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4495800" y="4267200"/>
            <a:ext cx="2362200" cy="1066800"/>
            <a:chOff x="1872" y="2688"/>
            <a:chExt cx="1488" cy="672"/>
          </a:xfrm>
        </p:grpSpPr>
        <p:sp>
          <p:nvSpPr>
            <p:cNvPr id="20534" name="Rectangle 60"/>
            <p:cNvSpPr>
              <a:spLocks noChangeArrowheads="1"/>
            </p:cNvSpPr>
            <p:nvPr/>
          </p:nvSpPr>
          <p:spPr bwMode="auto">
            <a:xfrm>
              <a:off x="18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35" name="Line 61"/>
            <p:cNvSpPr>
              <a:spLocks noChangeShapeType="1"/>
            </p:cNvSpPr>
            <p:nvPr/>
          </p:nvSpPr>
          <p:spPr bwMode="auto">
            <a:xfrm flipH="1">
              <a:off x="1968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4876800" y="4267200"/>
            <a:ext cx="2362200" cy="1066800"/>
            <a:chOff x="2112" y="2688"/>
            <a:chExt cx="1488" cy="672"/>
          </a:xfrm>
        </p:grpSpPr>
        <p:sp>
          <p:nvSpPr>
            <p:cNvPr id="20532" name="Rectangle 63"/>
            <p:cNvSpPr>
              <a:spLocks noChangeArrowheads="1"/>
            </p:cNvSpPr>
            <p:nvPr/>
          </p:nvSpPr>
          <p:spPr bwMode="auto">
            <a:xfrm>
              <a:off x="21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33" name="Line 64"/>
            <p:cNvSpPr>
              <a:spLocks noChangeShapeType="1"/>
            </p:cNvSpPr>
            <p:nvPr/>
          </p:nvSpPr>
          <p:spPr bwMode="auto">
            <a:xfrm flipH="1">
              <a:off x="2256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4038600" y="4267200"/>
            <a:ext cx="1600200" cy="1066800"/>
            <a:chOff x="1584" y="2688"/>
            <a:chExt cx="1008" cy="672"/>
          </a:xfrm>
        </p:grpSpPr>
        <p:sp>
          <p:nvSpPr>
            <p:cNvPr id="20530" name="Rectangle 66"/>
            <p:cNvSpPr>
              <a:spLocks noChangeArrowheads="1"/>
            </p:cNvSpPr>
            <p:nvPr/>
          </p:nvSpPr>
          <p:spPr bwMode="auto">
            <a:xfrm>
              <a:off x="23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31" name="Line 67"/>
            <p:cNvSpPr>
              <a:spLocks noChangeShapeType="1"/>
            </p:cNvSpPr>
            <p:nvPr/>
          </p:nvSpPr>
          <p:spPr bwMode="auto">
            <a:xfrm>
              <a:off x="1584" y="26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68"/>
          <p:cNvGrpSpPr>
            <a:grpSpLocks/>
          </p:cNvGrpSpPr>
          <p:nvPr/>
        </p:nvGrpSpPr>
        <p:grpSpPr bwMode="auto">
          <a:xfrm>
            <a:off x="5638800" y="4267200"/>
            <a:ext cx="1981200" cy="1066800"/>
            <a:chOff x="2592" y="2688"/>
            <a:chExt cx="1248" cy="672"/>
          </a:xfrm>
        </p:grpSpPr>
        <p:sp>
          <p:nvSpPr>
            <p:cNvPr id="20528" name="Rectangle 69"/>
            <p:cNvSpPr>
              <a:spLocks noChangeArrowheads="1"/>
            </p:cNvSpPr>
            <p:nvPr/>
          </p:nvSpPr>
          <p:spPr bwMode="auto">
            <a:xfrm>
              <a:off x="259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29" name="Line 70"/>
            <p:cNvSpPr>
              <a:spLocks noChangeShapeType="1"/>
            </p:cNvSpPr>
            <p:nvPr/>
          </p:nvSpPr>
          <p:spPr bwMode="auto">
            <a:xfrm flipH="1">
              <a:off x="2736" y="268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6019800" y="4267200"/>
            <a:ext cx="2057400" cy="1066800"/>
            <a:chOff x="2832" y="2688"/>
            <a:chExt cx="1296" cy="672"/>
          </a:xfrm>
        </p:grpSpPr>
        <p:sp>
          <p:nvSpPr>
            <p:cNvPr id="20526" name="Rectangle 72"/>
            <p:cNvSpPr>
              <a:spLocks noChangeArrowheads="1"/>
            </p:cNvSpPr>
            <p:nvPr/>
          </p:nvSpPr>
          <p:spPr bwMode="auto">
            <a:xfrm>
              <a:off x="283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27" name="Line 73"/>
            <p:cNvSpPr>
              <a:spLocks noChangeShapeType="1"/>
            </p:cNvSpPr>
            <p:nvPr/>
          </p:nvSpPr>
          <p:spPr bwMode="auto">
            <a:xfrm flipH="1">
              <a:off x="2976" y="2688"/>
              <a:ext cx="11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74"/>
          <p:cNvGrpSpPr>
            <a:grpSpLocks/>
          </p:cNvGrpSpPr>
          <p:nvPr/>
        </p:nvGrpSpPr>
        <p:grpSpPr bwMode="auto">
          <a:xfrm>
            <a:off x="4419600" y="4267200"/>
            <a:ext cx="3124200" cy="1066800"/>
            <a:chOff x="1824" y="2688"/>
            <a:chExt cx="1968" cy="672"/>
          </a:xfrm>
        </p:grpSpPr>
        <p:sp>
          <p:nvSpPr>
            <p:cNvPr id="20520" name="Rectangle 75"/>
            <p:cNvSpPr>
              <a:spLocks noChangeArrowheads="1"/>
            </p:cNvSpPr>
            <p:nvPr/>
          </p:nvSpPr>
          <p:spPr bwMode="auto">
            <a:xfrm>
              <a:off x="33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21" name="Rectangle 76"/>
            <p:cNvSpPr>
              <a:spLocks noChangeArrowheads="1"/>
            </p:cNvSpPr>
            <p:nvPr/>
          </p:nvSpPr>
          <p:spPr bwMode="auto">
            <a:xfrm>
              <a:off x="35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22" name="Rectangle 77"/>
            <p:cNvSpPr>
              <a:spLocks noChangeArrowheads="1"/>
            </p:cNvSpPr>
            <p:nvPr/>
          </p:nvSpPr>
          <p:spPr bwMode="auto">
            <a:xfrm>
              <a:off x="30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1824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2064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80"/>
            <p:cNvSpPr>
              <a:spLocks noChangeShapeType="1"/>
            </p:cNvSpPr>
            <p:nvPr/>
          </p:nvSpPr>
          <p:spPr bwMode="auto">
            <a:xfrm>
              <a:off x="2256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81"/>
          <p:cNvGrpSpPr>
            <a:grpSpLocks/>
          </p:cNvGrpSpPr>
          <p:nvPr/>
        </p:nvGrpSpPr>
        <p:grpSpPr bwMode="auto">
          <a:xfrm>
            <a:off x="1931987" y="1645443"/>
            <a:ext cx="7086600" cy="4486276"/>
            <a:chOff x="288" y="1056"/>
            <a:chExt cx="4464" cy="2826"/>
          </a:xfrm>
        </p:grpSpPr>
        <p:sp>
          <p:nvSpPr>
            <p:cNvPr id="20517" name="Text Box 82"/>
            <p:cNvSpPr txBox="1">
              <a:spLocks noChangeArrowheads="1"/>
            </p:cNvSpPr>
            <p:nvPr/>
          </p:nvSpPr>
          <p:spPr bwMode="auto">
            <a:xfrm>
              <a:off x="720" y="3552"/>
              <a:ext cx="237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800" dirty="0" smtClean="0"/>
                <a:t>Use recursion to get here</a:t>
              </a:r>
              <a:endParaRPr lang="en-US" altLang="en-US" sz="2800" dirty="0"/>
            </a:p>
          </p:txBody>
        </p:sp>
        <p:sp>
          <p:nvSpPr>
            <p:cNvPr id="20518" name="Freeform 83"/>
            <p:cNvSpPr>
              <a:spLocks/>
            </p:cNvSpPr>
            <p:nvPr/>
          </p:nvSpPr>
          <p:spPr bwMode="auto">
            <a:xfrm>
              <a:off x="288" y="1296"/>
              <a:ext cx="720" cy="2448"/>
            </a:xfrm>
            <a:custGeom>
              <a:avLst/>
              <a:gdLst>
                <a:gd name="T0" fmla="*/ 480 w 720"/>
                <a:gd name="T1" fmla="*/ 2448 h 2448"/>
                <a:gd name="T2" fmla="*/ 144 w 720"/>
                <a:gd name="T3" fmla="*/ 1824 h 2448"/>
                <a:gd name="T4" fmla="*/ 96 w 720"/>
                <a:gd name="T5" fmla="*/ 576 h 2448"/>
                <a:gd name="T6" fmla="*/ 720 w 720"/>
                <a:gd name="T7" fmla="*/ 0 h 24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448"/>
                <a:gd name="T14" fmla="*/ 720 w 720"/>
                <a:gd name="T15" fmla="*/ 2448 h 24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448">
                  <a:moveTo>
                    <a:pt x="480" y="2448"/>
                  </a:moveTo>
                  <a:cubicBezTo>
                    <a:pt x="344" y="2292"/>
                    <a:pt x="208" y="2136"/>
                    <a:pt x="144" y="1824"/>
                  </a:cubicBezTo>
                  <a:cubicBezTo>
                    <a:pt x="80" y="1512"/>
                    <a:pt x="0" y="880"/>
                    <a:pt x="96" y="576"/>
                  </a:cubicBezTo>
                  <a:cubicBezTo>
                    <a:pt x="192" y="272"/>
                    <a:pt x="456" y="136"/>
                    <a:pt x="720" y="0"/>
                  </a:cubicBezTo>
                </a:path>
              </a:pathLst>
            </a:custGeom>
            <a:noFill/>
            <a:ln w="28575" cap="flat" cmpd="sng">
              <a:solidFill>
                <a:srgbClr val="9999FF"/>
              </a:solidFill>
              <a:prstDash val="dash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84"/>
            <p:cNvSpPr>
              <a:spLocks noChangeArrowheads="1"/>
            </p:cNvSpPr>
            <p:nvPr/>
          </p:nvSpPr>
          <p:spPr bwMode="auto">
            <a:xfrm>
              <a:off x="912" y="1056"/>
              <a:ext cx="3840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500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1933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572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4953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6477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096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715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5334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smtClean="0"/>
              <a:t>27</a:t>
            </a:r>
            <a:endParaRPr lang="en-US" altLang="en-US" sz="2400" dirty="0"/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6858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7239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3657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8" name="Rectangle 12"/>
          <p:cNvSpPr>
            <a:spLocks noChangeArrowheads="1"/>
          </p:cNvSpPr>
          <p:nvPr/>
        </p:nvSpPr>
        <p:spPr bwMode="auto">
          <a:xfrm>
            <a:off x="4267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705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20" name="Rectangle 14"/>
          <p:cNvSpPr>
            <a:spLocks noChangeArrowheads="1"/>
          </p:cNvSpPr>
          <p:nvPr/>
        </p:nvSpPr>
        <p:spPr bwMode="auto">
          <a:xfrm>
            <a:off x="60960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21" name="Rectangle 15"/>
          <p:cNvSpPr>
            <a:spLocks noChangeArrowheads="1"/>
          </p:cNvSpPr>
          <p:nvPr/>
        </p:nvSpPr>
        <p:spPr bwMode="auto">
          <a:xfrm>
            <a:off x="54864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22" name="Rectangle 16"/>
          <p:cNvSpPr>
            <a:spLocks noChangeArrowheads="1"/>
          </p:cNvSpPr>
          <p:nvPr/>
        </p:nvSpPr>
        <p:spPr bwMode="auto">
          <a:xfrm>
            <a:off x="4876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23" name="Rectangle 17"/>
          <p:cNvSpPr>
            <a:spLocks noChangeArrowheads="1"/>
          </p:cNvSpPr>
          <p:nvPr/>
        </p:nvSpPr>
        <p:spPr bwMode="auto">
          <a:xfrm>
            <a:off x="7315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24" name="Rectangle 18"/>
          <p:cNvSpPr>
            <a:spLocks noChangeArrowheads="1"/>
          </p:cNvSpPr>
          <p:nvPr/>
        </p:nvSpPr>
        <p:spPr bwMode="auto">
          <a:xfrm>
            <a:off x="7924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4495800" y="20798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26" name="Text Box 20"/>
          <p:cNvSpPr txBox="1">
            <a:spLocks noChangeArrowheads="1"/>
          </p:cNvSpPr>
          <p:nvPr/>
        </p:nvSpPr>
        <p:spPr bwMode="auto">
          <a:xfrm>
            <a:off x="5715001" y="18512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7239000" y="20798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3581400" y="246088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21529" name="AutoShape 23"/>
          <p:cNvSpPr>
            <a:spLocks noChangeArrowheads="1"/>
          </p:cNvSpPr>
          <p:nvPr/>
        </p:nvSpPr>
        <p:spPr bwMode="auto">
          <a:xfrm>
            <a:off x="5867400" y="21560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0" name="Rectangle 24"/>
          <p:cNvSpPr>
            <a:spLocks noChangeArrowheads="1"/>
          </p:cNvSpPr>
          <p:nvPr/>
        </p:nvSpPr>
        <p:spPr bwMode="auto">
          <a:xfrm>
            <a:off x="4267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31" name="Rectangle 25"/>
          <p:cNvSpPr>
            <a:spLocks noChangeArrowheads="1"/>
          </p:cNvSpPr>
          <p:nvPr/>
        </p:nvSpPr>
        <p:spPr bwMode="auto">
          <a:xfrm>
            <a:off x="4648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32" name="Rectangle 26"/>
          <p:cNvSpPr>
            <a:spLocks noChangeArrowheads="1"/>
          </p:cNvSpPr>
          <p:nvPr/>
        </p:nvSpPr>
        <p:spPr bwMode="auto">
          <a:xfrm>
            <a:off x="5410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5029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6781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6400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7162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37" name="Rectangle 31"/>
          <p:cNvSpPr>
            <a:spLocks noChangeArrowheads="1"/>
          </p:cNvSpPr>
          <p:nvPr/>
        </p:nvSpPr>
        <p:spPr bwMode="auto">
          <a:xfrm>
            <a:off x="7543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41910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53340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0" name="Text Box 34"/>
          <p:cNvSpPr txBox="1">
            <a:spLocks noChangeArrowheads="1"/>
          </p:cNvSpPr>
          <p:nvPr/>
        </p:nvSpPr>
        <p:spPr bwMode="auto">
          <a:xfrm>
            <a:off x="63246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41" name="Text Box 35"/>
          <p:cNvSpPr txBox="1">
            <a:spLocks noChangeArrowheads="1"/>
          </p:cNvSpPr>
          <p:nvPr/>
        </p:nvSpPr>
        <p:spPr bwMode="auto">
          <a:xfrm>
            <a:off x="74676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2" name="Text Box 36"/>
          <p:cNvSpPr txBox="1">
            <a:spLocks noChangeArrowheads="1"/>
          </p:cNvSpPr>
          <p:nvPr/>
        </p:nvSpPr>
        <p:spPr bwMode="auto">
          <a:xfrm>
            <a:off x="67818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3" name="AutoShape 37"/>
          <p:cNvSpPr>
            <a:spLocks noChangeArrowheads="1"/>
          </p:cNvSpPr>
          <p:nvPr/>
        </p:nvSpPr>
        <p:spPr bwMode="auto">
          <a:xfrm>
            <a:off x="69342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4" name="Text Box 38"/>
          <p:cNvSpPr txBox="1">
            <a:spLocks noChangeArrowheads="1"/>
          </p:cNvSpPr>
          <p:nvPr/>
        </p:nvSpPr>
        <p:spPr bwMode="auto">
          <a:xfrm>
            <a:off x="46482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5" name="AutoShape 39"/>
          <p:cNvSpPr>
            <a:spLocks noChangeArrowheads="1"/>
          </p:cNvSpPr>
          <p:nvPr/>
        </p:nvSpPr>
        <p:spPr bwMode="auto">
          <a:xfrm>
            <a:off x="48006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6" name="Rectangle 40"/>
          <p:cNvSpPr>
            <a:spLocks noChangeArrowheads="1"/>
          </p:cNvSpPr>
          <p:nvPr/>
        </p:nvSpPr>
        <p:spPr bwMode="auto">
          <a:xfrm>
            <a:off x="4114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47" name="Rectangle 41"/>
          <p:cNvSpPr>
            <a:spLocks noChangeArrowheads="1"/>
          </p:cNvSpPr>
          <p:nvPr/>
        </p:nvSpPr>
        <p:spPr bwMode="auto">
          <a:xfrm>
            <a:off x="4495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16</a:t>
            </a:r>
          </a:p>
        </p:txBody>
      </p:sp>
      <p:sp>
        <p:nvSpPr>
          <p:cNvPr id="21548" name="Rectangle 42"/>
          <p:cNvSpPr>
            <a:spLocks noChangeArrowheads="1"/>
          </p:cNvSpPr>
          <p:nvPr/>
        </p:nvSpPr>
        <p:spPr bwMode="auto">
          <a:xfrm>
            <a:off x="5562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49" name="Rectangle 43"/>
          <p:cNvSpPr>
            <a:spLocks noChangeArrowheads="1"/>
          </p:cNvSpPr>
          <p:nvPr/>
        </p:nvSpPr>
        <p:spPr bwMode="auto">
          <a:xfrm>
            <a:off x="5181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50" name="Rectangle 44"/>
          <p:cNvSpPr>
            <a:spLocks noChangeArrowheads="1"/>
          </p:cNvSpPr>
          <p:nvPr/>
        </p:nvSpPr>
        <p:spPr bwMode="auto">
          <a:xfrm>
            <a:off x="6629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51" name="Rectangle 45"/>
          <p:cNvSpPr>
            <a:spLocks noChangeArrowheads="1"/>
          </p:cNvSpPr>
          <p:nvPr/>
        </p:nvSpPr>
        <p:spPr bwMode="auto">
          <a:xfrm>
            <a:off x="6248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52" name="Rectangle 46"/>
          <p:cNvSpPr>
            <a:spLocks noChangeArrowheads="1"/>
          </p:cNvSpPr>
          <p:nvPr/>
        </p:nvSpPr>
        <p:spPr bwMode="auto">
          <a:xfrm>
            <a:off x="7315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53" name="Rectangle 47"/>
          <p:cNvSpPr>
            <a:spLocks noChangeArrowheads="1"/>
          </p:cNvSpPr>
          <p:nvPr/>
        </p:nvSpPr>
        <p:spPr bwMode="auto">
          <a:xfrm>
            <a:off x="7696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54" name="Line 48"/>
          <p:cNvSpPr>
            <a:spLocks noChangeShapeType="1"/>
          </p:cNvSpPr>
          <p:nvPr/>
        </p:nvSpPr>
        <p:spPr bwMode="auto">
          <a:xfrm flipH="1">
            <a:off x="4267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49"/>
          <p:cNvSpPr>
            <a:spLocks noChangeShapeType="1"/>
          </p:cNvSpPr>
          <p:nvPr/>
        </p:nvSpPr>
        <p:spPr bwMode="auto">
          <a:xfrm flipH="1">
            <a:off x="5791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50"/>
          <p:cNvSpPr>
            <a:spLocks noChangeShapeType="1"/>
          </p:cNvSpPr>
          <p:nvPr/>
        </p:nvSpPr>
        <p:spPr bwMode="auto">
          <a:xfrm>
            <a:off x="7620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51"/>
          <p:cNvSpPr>
            <a:spLocks noChangeShapeType="1"/>
          </p:cNvSpPr>
          <p:nvPr/>
        </p:nvSpPr>
        <p:spPr bwMode="auto">
          <a:xfrm>
            <a:off x="6096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2"/>
          <p:cNvSpPr>
            <a:spLocks noChangeShapeType="1"/>
          </p:cNvSpPr>
          <p:nvPr/>
        </p:nvSpPr>
        <p:spPr bwMode="auto">
          <a:xfrm flipH="1">
            <a:off x="411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3"/>
          <p:cNvSpPr>
            <a:spLocks noChangeShapeType="1"/>
          </p:cNvSpPr>
          <p:nvPr/>
        </p:nvSpPr>
        <p:spPr bwMode="auto">
          <a:xfrm flipH="1">
            <a:off x="4876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4"/>
          <p:cNvSpPr>
            <a:spLocks noChangeShapeType="1"/>
          </p:cNvSpPr>
          <p:nvPr/>
        </p:nvSpPr>
        <p:spPr bwMode="auto">
          <a:xfrm>
            <a:off x="5791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55"/>
          <p:cNvSpPr>
            <a:spLocks noChangeShapeType="1"/>
          </p:cNvSpPr>
          <p:nvPr/>
        </p:nvSpPr>
        <p:spPr bwMode="auto">
          <a:xfrm>
            <a:off x="5029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6"/>
          <p:cNvSpPr>
            <a:spLocks noChangeShapeType="1"/>
          </p:cNvSpPr>
          <p:nvPr/>
        </p:nvSpPr>
        <p:spPr bwMode="auto">
          <a:xfrm flipH="1">
            <a:off x="6248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Line 57"/>
          <p:cNvSpPr>
            <a:spLocks noChangeShapeType="1"/>
          </p:cNvSpPr>
          <p:nvPr/>
        </p:nvSpPr>
        <p:spPr bwMode="auto">
          <a:xfrm flipH="1">
            <a:off x="7010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Line 58"/>
          <p:cNvSpPr>
            <a:spLocks noChangeShapeType="1"/>
          </p:cNvSpPr>
          <p:nvPr/>
        </p:nvSpPr>
        <p:spPr bwMode="auto">
          <a:xfrm>
            <a:off x="792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59"/>
          <p:cNvSpPr>
            <a:spLocks noChangeShapeType="1"/>
          </p:cNvSpPr>
          <p:nvPr/>
        </p:nvSpPr>
        <p:spPr bwMode="auto">
          <a:xfrm>
            <a:off x="7162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0"/>
          <p:cNvSpPr>
            <a:spLocks noChangeShapeType="1"/>
          </p:cNvSpPr>
          <p:nvPr/>
        </p:nvSpPr>
        <p:spPr bwMode="auto">
          <a:xfrm flipH="1">
            <a:off x="3657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1"/>
          <p:cNvSpPr>
            <a:spLocks noChangeShapeType="1"/>
          </p:cNvSpPr>
          <p:nvPr/>
        </p:nvSpPr>
        <p:spPr bwMode="auto">
          <a:xfrm flipH="1">
            <a:off x="4038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2"/>
          <p:cNvSpPr>
            <a:spLocks noChangeShapeType="1"/>
          </p:cNvSpPr>
          <p:nvPr/>
        </p:nvSpPr>
        <p:spPr bwMode="auto">
          <a:xfrm flipH="1">
            <a:off x="426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3"/>
          <p:cNvSpPr>
            <a:spLocks noChangeShapeType="1"/>
          </p:cNvSpPr>
          <p:nvPr/>
        </p:nvSpPr>
        <p:spPr bwMode="auto">
          <a:xfrm flipH="1">
            <a:off x="4648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4"/>
          <p:cNvSpPr>
            <a:spLocks noChangeShapeType="1"/>
          </p:cNvSpPr>
          <p:nvPr/>
        </p:nvSpPr>
        <p:spPr bwMode="auto">
          <a:xfrm flipH="1">
            <a:off x="4876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5"/>
          <p:cNvSpPr>
            <a:spLocks noChangeShapeType="1"/>
          </p:cNvSpPr>
          <p:nvPr/>
        </p:nvSpPr>
        <p:spPr bwMode="auto">
          <a:xfrm flipH="1">
            <a:off x="5257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6"/>
          <p:cNvSpPr>
            <a:spLocks noChangeShapeType="1"/>
          </p:cNvSpPr>
          <p:nvPr/>
        </p:nvSpPr>
        <p:spPr bwMode="auto">
          <a:xfrm flipH="1">
            <a:off x="5867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7"/>
          <p:cNvSpPr>
            <a:spLocks noChangeShapeType="1"/>
          </p:cNvSpPr>
          <p:nvPr/>
        </p:nvSpPr>
        <p:spPr bwMode="auto">
          <a:xfrm flipH="1">
            <a:off x="5486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68"/>
          <p:cNvSpPr>
            <a:spLocks noChangeShapeType="1"/>
          </p:cNvSpPr>
          <p:nvPr/>
        </p:nvSpPr>
        <p:spPr bwMode="auto">
          <a:xfrm flipH="1">
            <a:off x="6096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69"/>
          <p:cNvSpPr>
            <a:spLocks noChangeShapeType="1"/>
          </p:cNvSpPr>
          <p:nvPr/>
        </p:nvSpPr>
        <p:spPr bwMode="auto">
          <a:xfrm flipH="1">
            <a:off x="6477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Line 70"/>
          <p:cNvSpPr>
            <a:spLocks noChangeShapeType="1"/>
          </p:cNvSpPr>
          <p:nvPr/>
        </p:nvSpPr>
        <p:spPr bwMode="auto">
          <a:xfrm>
            <a:off x="7010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Line 71"/>
          <p:cNvSpPr>
            <a:spLocks noChangeShapeType="1"/>
          </p:cNvSpPr>
          <p:nvPr/>
        </p:nvSpPr>
        <p:spPr bwMode="auto">
          <a:xfrm>
            <a:off x="6629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Line 72"/>
          <p:cNvSpPr>
            <a:spLocks noChangeShapeType="1"/>
          </p:cNvSpPr>
          <p:nvPr/>
        </p:nvSpPr>
        <p:spPr bwMode="auto">
          <a:xfrm>
            <a:off x="7315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73"/>
          <p:cNvSpPr>
            <a:spLocks noChangeShapeType="1"/>
          </p:cNvSpPr>
          <p:nvPr/>
        </p:nvSpPr>
        <p:spPr bwMode="auto">
          <a:xfrm>
            <a:off x="7696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4"/>
          <p:cNvSpPr>
            <a:spLocks noChangeShapeType="1"/>
          </p:cNvSpPr>
          <p:nvPr/>
        </p:nvSpPr>
        <p:spPr bwMode="auto">
          <a:xfrm>
            <a:off x="807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75"/>
          <p:cNvSpPr>
            <a:spLocks noChangeShapeType="1"/>
          </p:cNvSpPr>
          <p:nvPr/>
        </p:nvSpPr>
        <p:spPr bwMode="auto">
          <a:xfrm>
            <a:off x="7696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Text Box 76"/>
          <p:cNvSpPr txBox="1">
            <a:spLocks noChangeArrowheads="1"/>
          </p:cNvSpPr>
          <p:nvPr/>
        </p:nvSpPr>
        <p:spPr bwMode="auto">
          <a:xfrm>
            <a:off x="4038600" y="44420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3" name="Text Box 77"/>
          <p:cNvSpPr txBox="1">
            <a:spLocks noChangeArrowheads="1"/>
          </p:cNvSpPr>
          <p:nvPr/>
        </p:nvSpPr>
        <p:spPr bwMode="auto">
          <a:xfrm>
            <a:off x="3581400" y="53564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4" name="Text Box 78"/>
          <p:cNvSpPr txBox="1">
            <a:spLocks noChangeArrowheads="1"/>
          </p:cNvSpPr>
          <p:nvPr/>
        </p:nvSpPr>
        <p:spPr bwMode="auto">
          <a:xfrm>
            <a:off x="4495800" y="4442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5" name="Text Box 79"/>
          <p:cNvSpPr txBox="1">
            <a:spLocks noChangeArrowheads="1"/>
          </p:cNvSpPr>
          <p:nvPr/>
        </p:nvSpPr>
        <p:spPr bwMode="auto">
          <a:xfrm>
            <a:off x="3581400" y="5585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6" name="AutoShape 80"/>
          <p:cNvSpPr>
            <a:spLocks/>
          </p:cNvSpPr>
          <p:nvPr/>
        </p:nvSpPr>
        <p:spPr bwMode="auto">
          <a:xfrm>
            <a:off x="3200400" y="2384684"/>
            <a:ext cx="457200" cy="2819400"/>
          </a:xfrm>
          <a:prstGeom prst="leftBrace">
            <a:avLst>
              <a:gd name="adj1" fmla="val 51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7" name="Text Box 81"/>
          <p:cNvSpPr txBox="1">
            <a:spLocks noChangeArrowheads="1"/>
          </p:cNvSpPr>
          <p:nvPr/>
        </p:nvSpPr>
        <p:spPr bwMode="auto">
          <a:xfrm>
            <a:off x="2082800" y="3603885"/>
            <a:ext cx="1112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 &lt; last</a:t>
            </a:r>
          </a:p>
        </p:txBody>
      </p:sp>
    </p:spTree>
    <p:extLst>
      <p:ext uri="{BB962C8B-B14F-4D97-AF65-F5344CB8AC3E}">
        <p14:creationId xmlns:p14="http://schemas.microsoft.com/office/powerpoint/2010/main" val="27217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52499"/>
            <a:ext cx="9144000" cy="1222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 Overview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7659969" y="583370"/>
            <a:ext cx="4191000" cy="5562600"/>
            <a:chOff x="2880" y="432"/>
            <a:chExt cx="2640" cy="3504"/>
          </a:xfrm>
        </p:grpSpPr>
        <p:sp>
          <p:nvSpPr>
            <p:cNvPr id="22536" name="Rectangle 4"/>
            <p:cNvSpPr>
              <a:spLocks noChangeArrowheads="1"/>
            </p:cNvSpPr>
            <p:nvPr/>
          </p:nvSpPr>
          <p:spPr bwMode="auto">
            <a:xfrm>
              <a:off x="3456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37" name="Rectangle 5"/>
            <p:cNvSpPr>
              <a:spLocks noChangeArrowheads="1"/>
            </p:cNvSpPr>
            <p:nvPr/>
          </p:nvSpPr>
          <p:spPr bwMode="auto">
            <a:xfrm>
              <a:off x="3652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4435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4240" y="723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4044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3848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4631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4827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44" name="Text Box 12"/>
            <p:cNvSpPr txBox="1">
              <a:spLocks noChangeArrowheads="1"/>
            </p:cNvSpPr>
            <p:nvPr/>
          </p:nvSpPr>
          <p:spPr bwMode="auto">
            <a:xfrm>
              <a:off x="3385" y="541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45" name="Text Box 13"/>
            <p:cNvSpPr txBox="1">
              <a:spLocks noChangeArrowheads="1"/>
            </p:cNvSpPr>
            <p:nvPr/>
          </p:nvSpPr>
          <p:spPr bwMode="auto">
            <a:xfrm>
              <a:off x="3937" y="432"/>
              <a:ext cx="11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mid=(fist + last)/2</a:t>
              </a:r>
            </a:p>
          </p:txBody>
        </p:sp>
        <p:sp>
          <p:nvSpPr>
            <p:cNvPr id="22546" name="Text Box 14"/>
            <p:cNvSpPr txBox="1">
              <a:spLocks noChangeArrowheads="1"/>
            </p:cNvSpPr>
            <p:nvPr/>
          </p:nvSpPr>
          <p:spPr bwMode="auto">
            <a:xfrm>
              <a:off x="4798" y="541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sp>
          <p:nvSpPr>
            <p:cNvPr id="22547" name="Text Box 15"/>
            <p:cNvSpPr txBox="1">
              <a:spLocks noChangeArrowheads="1"/>
            </p:cNvSpPr>
            <p:nvPr/>
          </p:nvSpPr>
          <p:spPr bwMode="auto">
            <a:xfrm>
              <a:off x="2889" y="723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theArray</a:t>
              </a:r>
            </a:p>
          </p:txBody>
        </p:sp>
        <p:sp>
          <p:nvSpPr>
            <p:cNvPr id="22548" name="AutoShape 16"/>
            <p:cNvSpPr>
              <a:spLocks noChangeArrowheads="1"/>
            </p:cNvSpPr>
            <p:nvPr/>
          </p:nvSpPr>
          <p:spPr bwMode="auto">
            <a:xfrm>
              <a:off x="4122" y="578"/>
              <a:ext cx="78" cy="145"/>
            </a:xfrm>
            <a:prstGeom prst="downArrow">
              <a:avLst>
                <a:gd name="adj1" fmla="val 50000"/>
                <a:gd name="adj2" fmla="val 46474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9" name="Rectangle 17"/>
            <p:cNvSpPr>
              <a:spLocks noChangeArrowheads="1"/>
            </p:cNvSpPr>
            <p:nvPr/>
          </p:nvSpPr>
          <p:spPr bwMode="auto">
            <a:xfrm>
              <a:off x="3299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0" name="Rectangle 18"/>
            <p:cNvSpPr>
              <a:spLocks noChangeArrowheads="1"/>
            </p:cNvSpPr>
            <p:nvPr/>
          </p:nvSpPr>
          <p:spPr bwMode="auto">
            <a:xfrm>
              <a:off x="3495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1" name="Rectangle 19"/>
            <p:cNvSpPr>
              <a:spLocks noChangeArrowheads="1"/>
            </p:cNvSpPr>
            <p:nvPr/>
          </p:nvSpPr>
          <p:spPr bwMode="auto">
            <a:xfrm>
              <a:off x="3887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52" name="Rectangle 20"/>
            <p:cNvSpPr>
              <a:spLocks noChangeArrowheads="1"/>
            </p:cNvSpPr>
            <p:nvPr/>
          </p:nvSpPr>
          <p:spPr bwMode="auto">
            <a:xfrm>
              <a:off x="3691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53" name="Rectangle 21"/>
            <p:cNvSpPr>
              <a:spLocks noChangeArrowheads="1"/>
            </p:cNvSpPr>
            <p:nvPr/>
          </p:nvSpPr>
          <p:spPr bwMode="auto">
            <a:xfrm>
              <a:off x="4592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54" name="Rectangle 22"/>
            <p:cNvSpPr>
              <a:spLocks noChangeArrowheads="1"/>
            </p:cNvSpPr>
            <p:nvPr/>
          </p:nvSpPr>
          <p:spPr bwMode="auto">
            <a:xfrm>
              <a:off x="4396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55" name="Rectangle 23"/>
            <p:cNvSpPr>
              <a:spLocks noChangeArrowheads="1"/>
            </p:cNvSpPr>
            <p:nvPr/>
          </p:nvSpPr>
          <p:spPr bwMode="auto">
            <a:xfrm>
              <a:off x="4788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56" name="Rectangle 24"/>
            <p:cNvSpPr>
              <a:spLocks noChangeArrowheads="1"/>
            </p:cNvSpPr>
            <p:nvPr/>
          </p:nvSpPr>
          <p:spPr bwMode="auto">
            <a:xfrm>
              <a:off x="4984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57" name="Rectangle 25"/>
            <p:cNvSpPr>
              <a:spLocks noChangeArrowheads="1"/>
            </p:cNvSpPr>
            <p:nvPr/>
          </p:nvSpPr>
          <p:spPr bwMode="auto">
            <a:xfrm>
              <a:off x="3221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8" name="Rectangle 26"/>
            <p:cNvSpPr>
              <a:spLocks noChangeArrowheads="1"/>
            </p:cNvSpPr>
            <p:nvPr/>
          </p:nvSpPr>
          <p:spPr bwMode="auto">
            <a:xfrm>
              <a:off x="3417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9" name="Rectangle 27"/>
            <p:cNvSpPr>
              <a:spLocks noChangeArrowheads="1"/>
            </p:cNvSpPr>
            <p:nvPr/>
          </p:nvSpPr>
          <p:spPr bwMode="auto">
            <a:xfrm>
              <a:off x="3965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60" name="Rectangle 28"/>
            <p:cNvSpPr>
              <a:spLocks noChangeArrowheads="1"/>
            </p:cNvSpPr>
            <p:nvPr/>
          </p:nvSpPr>
          <p:spPr bwMode="auto">
            <a:xfrm>
              <a:off x="3769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61" name="Rectangle 29"/>
            <p:cNvSpPr>
              <a:spLocks noChangeArrowheads="1"/>
            </p:cNvSpPr>
            <p:nvPr/>
          </p:nvSpPr>
          <p:spPr bwMode="auto">
            <a:xfrm>
              <a:off x="4514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62" name="Rectangle 30"/>
            <p:cNvSpPr>
              <a:spLocks noChangeArrowheads="1"/>
            </p:cNvSpPr>
            <p:nvPr/>
          </p:nvSpPr>
          <p:spPr bwMode="auto">
            <a:xfrm>
              <a:off x="4318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4867" y="1852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5062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65" name="Line 33"/>
            <p:cNvSpPr>
              <a:spLocks noChangeShapeType="1"/>
            </p:cNvSpPr>
            <p:nvPr/>
          </p:nvSpPr>
          <p:spPr bwMode="auto">
            <a:xfrm flipH="1">
              <a:off x="3299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4"/>
            <p:cNvSpPr>
              <a:spLocks noChangeShapeType="1"/>
            </p:cNvSpPr>
            <p:nvPr/>
          </p:nvSpPr>
          <p:spPr bwMode="auto">
            <a:xfrm flipH="1">
              <a:off x="408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5"/>
            <p:cNvSpPr>
              <a:spLocks noChangeShapeType="1"/>
            </p:cNvSpPr>
            <p:nvPr/>
          </p:nvSpPr>
          <p:spPr bwMode="auto">
            <a:xfrm>
              <a:off x="502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36"/>
            <p:cNvSpPr>
              <a:spLocks noChangeShapeType="1"/>
            </p:cNvSpPr>
            <p:nvPr/>
          </p:nvSpPr>
          <p:spPr bwMode="auto">
            <a:xfrm>
              <a:off x="4240" y="905"/>
              <a:ext cx="156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37"/>
            <p:cNvSpPr>
              <a:spLocks noChangeShapeType="1"/>
            </p:cNvSpPr>
            <p:nvPr/>
          </p:nvSpPr>
          <p:spPr bwMode="auto">
            <a:xfrm flipH="1">
              <a:off x="322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38"/>
            <p:cNvSpPr>
              <a:spLocks noChangeShapeType="1"/>
            </p:cNvSpPr>
            <p:nvPr/>
          </p:nvSpPr>
          <p:spPr bwMode="auto">
            <a:xfrm flipH="1">
              <a:off x="361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39"/>
            <p:cNvSpPr>
              <a:spLocks noChangeShapeType="1"/>
            </p:cNvSpPr>
            <p:nvPr/>
          </p:nvSpPr>
          <p:spPr bwMode="auto">
            <a:xfrm>
              <a:off x="408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0"/>
            <p:cNvSpPr>
              <a:spLocks noChangeShapeType="1"/>
            </p:cNvSpPr>
            <p:nvPr/>
          </p:nvSpPr>
          <p:spPr bwMode="auto">
            <a:xfrm>
              <a:off x="369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1"/>
            <p:cNvSpPr>
              <a:spLocks noChangeShapeType="1"/>
            </p:cNvSpPr>
            <p:nvPr/>
          </p:nvSpPr>
          <p:spPr bwMode="auto">
            <a:xfrm flipH="1">
              <a:off x="4318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2"/>
            <p:cNvSpPr>
              <a:spLocks noChangeShapeType="1"/>
            </p:cNvSpPr>
            <p:nvPr/>
          </p:nvSpPr>
          <p:spPr bwMode="auto">
            <a:xfrm flipH="1">
              <a:off x="471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3"/>
            <p:cNvSpPr>
              <a:spLocks noChangeShapeType="1"/>
            </p:cNvSpPr>
            <p:nvPr/>
          </p:nvSpPr>
          <p:spPr bwMode="auto">
            <a:xfrm>
              <a:off x="518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4"/>
            <p:cNvSpPr>
              <a:spLocks noChangeShapeType="1"/>
            </p:cNvSpPr>
            <p:nvPr/>
          </p:nvSpPr>
          <p:spPr bwMode="auto">
            <a:xfrm>
              <a:off x="4788" y="1524"/>
              <a:ext cx="79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5"/>
            <p:cNvSpPr>
              <a:spLocks noChangeShapeType="1"/>
            </p:cNvSpPr>
            <p:nvPr/>
          </p:nvSpPr>
          <p:spPr bwMode="auto">
            <a:xfrm flipH="1">
              <a:off x="2880" y="2034"/>
              <a:ext cx="34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46"/>
            <p:cNvSpPr>
              <a:spLocks noChangeShapeType="1"/>
            </p:cNvSpPr>
            <p:nvPr/>
          </p:nvSpPr>
          <p:spPr bwMode="auto">
            <a:xfrm flipH="1">
              <a:off x="3072" y="2034"/>
              <a:ext cx="34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Line 47"/>
            <p:cNvSpPr>
              <a:spLocks noChangeShapeType="1"/>
            </p:cNvSpPr>
            <p:nvPr/>
          </p:nvSpPr>
          <p:spPr bwMode="auto">
            <a:xfrm flipH="1">
              <a:off x="3168" y="2034"/>
              <a:ext cx="24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48"/>
            <p:cNvSpPr>
              <a:spLocks noChangeShapeType="1"/>
            </p:cNvSpPr>
            <p:nvPr/>
          </p:nvSpPr>
          <p:spPr bwMode="auto">
            <a:xfrm flipH="1">
              <a:off x="3360" y="2034"/>
              <a:ext cx="25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49"/>
            <p:cNvSpPr>
              <a:spLocks noChangeShapeType="1"/>
            </p:cNvSpPr>
            <p:nvPr/>
          </p:nvSpPr>
          <p:spPr bwMode="auto">
            <a:xfrm flipH="1">
              <a:off x="3613" y="2034"/>
              <a:ext cx="156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50"/>
            <p:cNvSpPr>
              <a:spLocks noChangeShapeType="1"/>
            </p:cNvSpPr>
            <p:nvPr/>
          </p:nvSpPr>
          <p:spPr bwMode="auto">
            <a:xfrm flipH="1">
              <a:off x="3808" y="2034"/>
              <a:ext cx="157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51"/>
            <p:cNvSpPr>
              <a:spLocks noChangeShapeType="1"/>
            </p:cNvSpPr>
            <p:nvPr/>
          </p:nvSpPr>
          <p:spPr bwMode="auto">
            <a:xfrm flipH="1">
              <a:off x="4080" y="2034"/>
              <a:ext cx="8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52"/>
            <p:cNvSpPr>
              <a:spLocks noChangeShapeType="1"/>
            </p:cNvSpPr>
            <p:nvPr/>
          </p:nvSpPr>
          <p:spPr bwMode="auto">
            <a:xfrm flipH="1">
              <a:off x="3888" y="2034"/>
              <a:ext cx="77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53"/>
            <p:cNvSpPr>
              <a:spLocks noChangeShapeType="1"/>
            </p:cNvSpPr>
            <p:nvPr/>
          </p:nvSpPr>
          <p:spPr bwMode="auto">
            <a:xfrm>
              <a:off x="4318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54"/>
            <p:cNvSpPr>
              <a:spLocks noChangeShapeType="1"/>
            </p:cNvSpPr>
            <p:nvPr/>
          </p:nvSpPr>
          <p:spPr bwMode="auto">
            <a:xfrm flipH="1">
              <a:off x="4512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5"/>
            <p:cNvSpPr>
              <a:spLocks noChangeShapeType="1"/>
            </p:cNvSpPr>
            <p:nvPr/>
          </p:nvSpPr>
          <p:spPr bwMode="auto">
            <a:xfrm>
              <a:off x="4710" y="2034"/>
              <a:ext cx="9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56"/>
            <p:cNvSpPr>
              <a:spLocks noChangeShapeType="1"/>
            </p:cNvSpPr>
            <p:nvPr/>
          </p:nvSpPr>
          <p:spPr bwMode="auto">
            <a:xfrm>
              <a:off x="4514" y="2034"/>
              <a:ext cx="9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57"/>
            <p:cNvSpPr>
              <a:spLocks noChangeShapeType="1"/>
            </p:cNvSpPr>
            <p:nvPr/>
          </p:nvSpPr>
          <p:spPr bwMode="auto">
            <a:xfrm>
              <a:off x="4867" y="2034"/>
              <a:ext cx="1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58"/>
            <p:cNvSpPr>
              <a:spLocks noChangeShapeType="1"/>
            </p:cNvSpPr>
            <p:nvPr/>
          </p:nvSpPr>
          <p:spPr bwMode="auto">
            <a:xfrm>
              <a:off x="5062" y="2034"/>
              <a:ext cx="17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Line 59"/>
            <p:cNvSpPr>
              <a:spLocks noChangeShapeType="1"/>
            </p:cNvSpPr>
            <p:nvPr/>
          </p:nvSpPr>
          <p:spPr bwMode="auto">
            <a:xfrm>
              <a:off x="5258" y="2034"/>
              <a:ext cx="26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Line 60"/>
            <p:cNvSpPr>
              <a:spLocks noChangeShapeType="1"/>
            </p:cNvSpPr>
            <p:nvPr/>
          </p:nvSpPr>
          <p:spPr bwMode="auto">
            <a:xfrm>
              <a:off x="5062" y="2034"/>
              <a:ext cx="26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Text Box 61"/>
            <p:cNvSpPr txBox="1">
              <a:spLocks noChangeArrowheads="1"/>
            </p:cNvSpPr>
            <p:nvPr/>
          </p:nvSpPr>
          <p:spPr bwMode="auto">
            <a:xfrm>
              <a:off x="3150" y="1670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94" name="Text Box 62"/>
            <p:cNvSpPr txBox="1">
              <a:spLocks noChangeArrowheads="1"/>
            </p:cNvSpPr>
            <p:nvPr/>
          </p:nvSpPr>
          <p:spPr bwMode="auto">
            <a:xfrm>
              <a:off x="3388" y="1670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grpSp>
          <p:nvGrpSpPr>
            <p:cNvPr id="22595" name="Group 63"/>
            <p:cNvGrpSpPr>
              <a:grpSpLocks/>
            </p:cNvGrpSpPr>
            <p:nvPr/>
          </p:nvGrpSpPr>
          <p:grpSpPr bwMode="auto">
            <a:xfrm>
              <a:off x="2880" y="2352"/>
              <a:ext cx="2640" cy="1584"/>
              <a:chOff x="1152" y="1248"/>
              <a:chExt cx="3360" cy="2112"/>
            </a:xfrm>
          </p:grpSpPr>
          <p:sp>
            <p:nvSpPr>
              <p:cNvPr id="22596" name="Rectangle 64"/>
              <p:cNvSpPr>
                <a:spLocks noChangeArrowheads="1"/>
              </p:cNvSpPr>
              <p:nvPr/>
            </p:nvSpPr>
            <p:spPr bwMode="auto">
              <a:xfrm>
                <a:off x="115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2597" name="Rectangle 65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2598" name="Rectangle 6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2599" name="Rectangle 67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2600" name="Rectangle 68"/>
              <p:cNvSpPr>
                <a:spLocks noChangeArrowheads="1"/>
              </p:cNvSpPr>
              <p:nvPr/>
            </p:nvSpPr>
            <p:spPr bwMode="auto">
              <a:xfrm>
                <a:off x="244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2601" name="Rectangle 69"/>
              <p:cNvSpPr>
                <a:spLocks noChangeArrowheads="1"/>
              </p:cNvSpPr>
              <p:nvPr/>
            </p:nvSpPr>
            <p:spPr bwMode="auto">
              <a:xfrm>
                <a:off x="2064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2602" name="Rectangle 70"/>
              <p:cNvSpPr>
                <a:spLocks noChangeArrowheads="1"/>
              </p:cNvSpPr>
              <p:nvPr/>
            </p:nvSpPr>
            <p:spPr bwMode="auto">
              <a:xfrm>
                <a:off x="388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2603" name="Rectangle 71"/>
              <p:cNvSpPr>
                <a:spLocks noChangeArrowheads="1"/>
              </p:cNvSpPr>
              <p:nvPr/>
            </p:nvSpPr>
            <p:spPr bwMode="auto">
              <a:xfrm>
                <a:off x="427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grpSp>
            <p:nvGrpSpPr>
              <p:cNvPr id="22604" name="Group 72"/>
              <p:cNvGrpSpPr>
                <a:grpSpLocks/>
              </p:cNvGrpSpPr>
              <p:nvPr/>
            </p:nvGrpSpPr>
            <p:grpSpPr bwMode="auto">
              <a:xfrm>
                <a:off x="1248" y="1488"/>
                <a:ext cx="432" cy="576"/>
                <a:chOff x="1248" y="1488"/>
                <a:chExt cx="432" cy="576"/>
              </a:xfrm>
            </p:grpSpPr>
            <p:sp>
              <p:nvSpPr>
                <p:cNvPr id="22672" name="Rectangle 73"/>
                <p:cNvSpPr>
                  <a:spLocks noChangeArrowheads="1"/>
                </p:cNvSpPr>
                <p:nvPr/>
              </p:nvSpPr>
              <p:spPr bwMode="auto">
                <a:xfrm>
                  <a:off x="144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73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5" name="Group 75"/>
              <p:cNvGrpSpPr>
                <a:grpSpLocks/>
              </p:cNvGrpSpPr>
              <p:nvPr/>
            </p:nvGrpSpPr>
            <p:grpSpPr bwMode="auto">
              <a:xfrm>
                <a:off x="1200" y="1488"/>
                <a:ext cx="432" cy="576"/>
                <a:chOff x="1200" y="1488"/>
                <a:chExt cx="432" cy="576"/>
              </a:xfrm>
            </p:grpSpPr>
            <p:sp>
              <p:nvSpPr>
                <p:cNvPr id="22670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71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296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6" name="Group 78"/>
              <p:cNvGrpSpPr>
                <a:grpSpLocks/>
              </p:cNvGrpSpPr>
              <p:nvPr/>
            </p:nvGrpSpPr>
            <p:grpSpPr bwMode="auto">
              <a:xfrm>
                <a:off x="2112" y="1488"/>
                <a:ext cx="240" cy="576"/>
                <a:chOff x="2112" y="1488"/>
                <a:chExt cx="240" cy="576"/>
              </a:xfrm>
            </p:grpSpPr>
            <p:sp>
              <p:nvSpPr>
                <p:cNvPr id="22668" name="Rectangle 79"/>
                <p:cNvSpPr>
                  <a:spLocks noChangeArrowheads="1"/>
                </p:cNvSpPr>
                <p:nvPr/>
              </p:nvSpPr>
              <p:spPr bwMode="auto">
                <a:xfrm>
                  <a:off x="211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69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81"/>
              <p:cNvGrpSpPr>
                <a:grpSpLocks/>
              </p:cNvGrpSpPr>
              <p:nvPr/>
            </p:nvGrpSpPr>
            <p:grpSpPr bwMode="auto">
              <a:xfrm>
                <a:off x="2352" y="1488"/>
                <a:ext cx="240" cy="576"/>
                <a:chOff x="2352" y="1488"/>
                <a:chExt cx="240" cy="576"/>
              </a:xfrm>
            </p:grpSpPr>
            <p:sp>
              <p:nvSpPr>
                <p:cNvPr id="22666" name="Rectangle 82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6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496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8" name="Group 84"/>
              <p:cNvGrpSpPr>
                <a:grpSpLocks/>
              </p:cNvGrpSpPr>
              <p:nvPr/>
            </p:nvGrpSpPr>
            <p:grpSpPr bwMode="auto">
              <a:xfrm>
                <a:off x="3024" y="1488"/>
                <a:ext cx="240" cy="576"/>
                <a:chOff x="3024" y="1488"/>
                <a:chExt cx="240" cy="576"/>
              </a:xfrm>
            </p:grpSpPr>
            <p:sp>
              <p:nvSpPr>
                <p:cNvPr id="22664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65" name="Line 86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9" name="Group 87"/>
              <p:cNvGrpSpPr>
                <a:grpSpLocks/>
              </p:cNvGrpSpPr>
              <p:nvPr/>
            </p:nvGrpSpPr>
            <p:grpSpPr bwMode="auto">
              <a:xfrm>
                <a:off x="3264" y="1488"/>
                <a:ext cx="240" cy="576"/>
                <a:chOff x="3264" y="1488"/>
                <a:chExt cx="240" cy="576"/>
              </a:xfrm>
            </p:grpSpPr>
            <p:sp>
              <p:nvSpPr>
                <p:cNvPr id="22662" name="Rectangle 88"/>
                <p:cNvSpPr>
                  <a:spLocks noChangeArrowheads="1"/>
                </p:cNvSpPr>
                <p:nvPr/>
              </p:nvSpPr>
              <p:spPr bwMode="auto">
                <a:xfrm>
                  <a:off x="326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63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3408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0" name="Group 90"/>
              <p:cNvGrpSpPr>
                <a:grpSpLocks/>
              </p:cNvGrpSpPr>
              <p:nvPr/>
            </p:nvGrpSpPr>
            <p:grpSpPr bwMode="auto">
              <a:xfrm>
                <a:off x="3984" y="1488"/>
                <a:ext cx="432" cy="576"/>
                <a:chOff x="3984" y="1488"/>
                <a:chExt cx="432" cy="576"/>
              </a:xfrm>
            </p:grpSpPr>
            <p:sp>
              <p:nvSpPr>
                <p:cNvPr id="22660" name="Rectangle 91"/>
                <p:cNvSpPr>
                  <a:spLocks noChangeArrowheads="1"/>
                </p:cNvSpPr>
                <p:nvPr/>
              </p:nvSpPr>
              <p:spPr bwMode="auto">
                <a:xfrm>
                  <a:off x="417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61" name="Line 92"/>
                <p:cNvSpPr>
                  <a:spLocks noChangeShapeType="1"/>
                </p:cNvSpPr>
                <p:nvPr/>
              </p:nvSpPr>
              <p:spPr bwMode="auto">
                <a:xfrm>
                  <a:off x="3984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1" name="Group 93"/>
              <p:cNvGrpSpPr>
                <a:grpSpLocks/>
              </p:cNvGrpSpPr>
              <p:nvPr/>
            </p:nvGrpSpPr>
            <p:grpSpPr bwMode="auto">
              <a:xfrm>
                <a:off x="3936" y="1488"/>
                <a:ext cx="480" cy="576"/>
                <a:chOff x="3936" y="1488"/>
                <a:chExt cx="480" cy="576"/>
              </a:xfrm>
            </p:grpSpPr>
            <p:sp>
              <p:nvSpPr>
                <p:cNvPr id="22658" name="Rectangle 94"/>
                <p:cNvSpPr>
                  <a:spLocks noChangeArrowheads="1"/>
                </p:cNvSpPr>
                <p:nvPr/>
              </p:nvSpPr>
              <p:spPr bwMode="auto">
                <a:xfrm>
                  <a:off x="393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59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4032" y="1488"/>
                  <a:ext cx="384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2" name="Group 96"/>
              <p:cNvGrpSpPr>
                <a:grpSpLocks/>
              </p:cNvGrpSpPr>
              <p:nvPr/>
            </p:nvGrpSpPr>
            <p:grpSpPr bwMode="auto">
              <a:xfrm>
                <a:off x="1344" y="2064"/>
                <a:ext cx="336" cy="624"/>
                <a:chOff x="1344" y="2064"/>
                <a:chExt cx="336" cy="624"/>
              </a:xfrm>
            </p:grpSpPr>
            <p:sp>
              <p:nvSpPr>
                <p:cNvPr id="22656" name="Rectangle 97"/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57" name="Line 98"/>
                <p:cNvSpPr>
                  <a:spLocks noChangeShapeType="1"/>
                </p:cNvSpPr>
                <p:nvPr/>
              </p:nvSpPr>
              <p:spPr bwMode="auto">
                <a:xfrm>
                  <a:off x="1344" y="2064"/>
                  <a:ext cx="24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3" name="Group 99"/>
              <p:cNvGrpSpPr>
                <a:grpSpLocks/>
              </p:cNvGrpSpPr>
              <p:nvPr/>
            </p:nvGrpSpPr>
            <p:grpSpPr bwMode="auto">
              <a:xfrm>
                <a:off x="1584" y="2064"/>
                <a:ext cx="576" cy="624"/>
                <a:chOff x="1584" y="2064"/>
                <a:chExt cx="576" cy="624"/>
              </a:xfrm>
            </p:grpSpPr>
            <p:sp>
              <p:nvSpPr>
                <p:cNvPr id="2265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92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55" name="Line 101"/>
                <p:cNvSpPr>
                  <a:spLocks noChangeShapeType="1"/>
                </p:cNvSpPr>
                <p:nvPr/>
              </p:nvSpPr>
              <p:spPr bwMode="auto">
                <a:xfrm>
                  <a:off x="1584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4" name="Group 102"/>
              <p:cNvGrpSpPr>
                <a:grpSpLocks/>
              </p:cNvGrpSpPr>
              <p:nvPr/>
            </p:nvGrpSpPr>
            <p:grpSpPr bwMode="auto">
              <a:xfrm>
                <a:off x="1680" y="2064"/>
                <a:ext cx="528" cy="624"/>
                <a:chOff x="1680" y="2064"/>
                <a:chExt cx="528" cy="624"/>
              </a:xfrm>
            </p:grpSpPr>
            <p:sp>
              <p:nvSpPr>
                <p:cNvPr id="22652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8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53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776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5" name="Group 105"/>
              <p:cNvGrpSpPr>
                <a:grpSpLocks/>
              </p:cNvGrpSpPr>
              <p:nvPr/>
            </p:nvGrpSpPr>
            <p:grpSpPr bwMode="auto">
              <a:xfrm>
                <a:off x="2160" y="2064"/>
                <a:ext cx="288" cy="624"/>
                <a:chOff x="2160" y="2064"/>
                <a:chExt cx="288" cy="624"/>
              </a:xfrm>
            </p:grpSpPr>
            <p:sp>
              <p:nvSpPr>
                <p:cNvPr id="2265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5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256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6" name="Group 108"/>
              <p:cNvGrpSpPr>
                <a:grpSpLocks/>
              </p:cNvGrpSpPr>
              <p:nvPr/>
            </p:nvGrpSpPr>
            <p:grpSpPr bwMode="auto">
              <a:xfrm>
                <a:off x="3264" y="2064"/>
                <a:ext cx="768" cy="624"/>
                <a:chOff x="3264" y="2064"/>
                <a:chExt cx="768" cy="624"/>
              </a:xfrm>
            </p:grpSpPr>
            <p:sp>
              <p:nvSpPr>
                <p:cNvPr id="2264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26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9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62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7" name="Group 111"/>
              <p:cNvGrpSpPr>
                <a:grpSpLocks/>
              </p:cNvGrpSpPr>
              <p:nvPr/>
            </p:nvGrpSpPr>
            <p:grpSpPr bwMode="auto">
              <a:xfrm>
                <a:off x="3168" y="2064"/>
                <a:ext cx="576" cy="624"/>
                <a:chOff x="3168" y="2064"/>
                <a:chExt cx="576" cy="624"/>
              </a:xfrm>
            </p:grpSpPr>
            <p:sp>
              <p:nvSpPr>
                <p:cNvPr id="2264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0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47" name="Line 113"/>
                <p:cNvSpPr>
                  <a:spLocks noChangeShapeType="1"/>
                </p:cNvSpPr>
                <p:nvPr/>
              </p:nvSpPr>
              <p:spPr bwMode="auto">
                <a:xfrm>
                  <a:off x="3168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8" name="Group 114"/>
              <p:cNvGrpSpPr>
                <a:grpSpLocks/>
              </p:cNvGrpSpPr>
              <p:nvPr/>
            </p:nvGrpSpPr>
            <p:grpSpPr bwMode="auto">
              <a:xfrm>
                <a:off x="3984" y="2064"/>
                <a:ext cx="288" cy="624"/>
                <a:chOff x="3984" y="2064"/>
                <a:chExt cx="288" cy="624"/>
              </a:xfrm>
            </p:grpSpPr>
            <p:sp>
              <p:nvSpPr>
                <p:cNvPr id="22644" name="Rectangle 115"/>
                <p:cNvSpPr>
                  <a:spLocks noChangeArrowheads="1"/>
                </p:cNvSpPr>
                <p:nvPr/>
              </p:nvSpPr>
              <p:spPr bwMode="auto">
                <a:xfrm>
                  <a:off x="398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45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080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9" name="Group 117"/>
              <p:cNvGrpSpPr>
                <a:grpSpLocks/>
              </p:cNvGrpSpPr>
              <p:nvPr/>
            </p:nvGrpSpPr>
            <p:grpSpPr bwMode="auto">
              <a:xfrm>
                <a:off x="3408" y="2064"/>
                <a:ext cx="576" cy="624"/>
                <a:chOff x="3408" y="2064"/>
                <a:chExt cx="576" cy="624"/>
              </a:xfrm>
            </p:grpSpPr>
            <p:sp>
              <p:nvSpPr>
                <p:cNvPr id="22642" name="Rectangle 118"/>
                <p:cNvSpPr>
                  <a:spLocks noChangeArrowheads="1"/>
                </p:cNvSpPr>
                <p:nvPr/>
              </p:nvSpPr>
              <p:spPr bwMode="auto">
                <a:xfrm>
                  <a:off x="374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43" name="Line 119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0" name="Group 120"/>
              <p:cNvGrpSpPr>
                <a:grpSpLocks/>
              </p:cNvGrpSpPr>
              <p:nvPr/>
            </p:nvGrpSpPr>
            <p:grpSpPr bwMode="auto">
              <a:xfrm>
                <a:off x="1872" y="2688"/>
                <a:ext cx="1488" cy="672"/>
                <a:chOff x="1872" y="2688"/>
                <a:chExt cx="1488" cy="672"/>
              </a:xfrm>
            </p:grpSpPr>
            <p:sp>
              <p:nvSpPr>
                <p:cNvPr id="22640" name="Rectangle 121"/>
                <p:cNvSpPr>
                  <a:spLocks noChangeArrowheads="1"/>
                </p:cNvSpPr>
                <p:nvPr/>
              </p:nvSpPr>
              <p:spPr bwMode="auto">
                <a:xfrm>
                  <a:off x="18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1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968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1" name="Group 123"/>
              <p:cNvGrpSpPr>
                <a:grpSpLocks/>
              </p:cNvGrpSpPr>
              <p:nvPr/>
            </p:nvGrpSpPr>
            <p:grpSpPr bwMode="auto">
              <a:xfrm>
                <a:off x="2112" y="2688"/>
                <a:ext cx="1488" cy="672"/>
                <a:chOff x="2112" y="2688"/>
                <a:chExt cx="1488" cy="672"/>
              </a:xfrm>
            </p:grpSpPr>
            <p:sp>
              <p:nvSpPr>
                <p:cNvPr id="22638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39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2256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2" name="Group 126"/>
              <p:cNvGrpSpPr>
                <a:grpSpLocks/>
              </p:cNvGrpSpPr>
              <p:nvPr/>
            </p:nvGrpSpPr>
            <p:grpSpPr bwMode="auto">
              <a:xfrm>
                <a:off x="1584" y="2688"/>
                <a:ext cx="1008" cy="672"/>
                <a:chOff x="1584" y="2688"/>
                <a:chExt cx="1008" cy="672"/>
              </a:xfrm>
            </p:grpSpPr>
            <p:sp>
              <p:nvSpPr>
                <p:cNvPr id="22636" name="Rectangle 127"/>
                <p:cNvSpPr>
                  <a:spLocks noChangeArrowheads="1"/>
                </p:cNvSpPr>
                <p:nvPr/>
              </p:nvSpPr>
              <p:spPr bwMode="auto">
                <a:xfrm>
                  <a:off x="23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37" name="Line 128"/>
                <p:cNvSpPr>
                  <a:spLocks noChangeShapeType="1"/>
                </p:cNvSpPr>
                <p:nvPr/>
              </p:nvSpPr>
              <p:spPr bwMode="auto">
                <a:xfrm>
                  <a:off x="1584" y="2688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3" name="Group 129"/>
              <p:cNvGrpSpPr>
                <a:grpSpLocks/>
              </p:cNvGrpSpPr>
              <p:nvPr/>
            </p:nvGrpSpPr>
            <p:grpSpPr bwMode="auto">
              <a:xfrm>
                <a:off x="2592" y="2688"/>
                <a:ext cx="1248" cy="672"/>
                <a:chOff x="2592" y="2688"/>
                <a:chExt cx="1248" cy="672"/>
              </a:xfrm>
            </p:grpSpPr>
            <p:sp>
              <p:nvSpPr>
                <p:cNvPr id="22634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35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2736" y="2688"/>
                  <a:ext cx="110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4" name="Group 132"/>
              <p:cNvGrpSpPr>
                <a:grpSpLocks/>
              </p:cNvGrpSpPr>
              <p:nvPr/>
            </p:nvGrpSpPr>
            <p:grpSpPr bwMode="auto">
              <a:xfrm>
                <a:off x="2832" y="2688"/>
                <a:ext cx="1296" cy="672"/>
                <a:chOff x="2832" y="2688"/>
                <a:chExt cx="1296" cy="672"/>
              </a:xfrm>
            </p:grpSpPr>
            <p:sp>
              <p:nvSpPr>
                <p:cNvPr id="22632" name="Rectangle 133"/>
                <p:cNvSpPr>
                  <a:spLocks noChangeArrowheads="1"/>
                </p:cNvSpPr>
                <p:nvPr/>
              </p:nvSpPr>
              <p:spPr bwMode="auto">
                <a:xfrm>
                  <a:off x="283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33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2976" y="2688"/>
                  <a:ext cx="115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5" name="Group 135"/>
              <p:cNvGrpSpPr>
                <a:grpSpLocks/>
              </p:cNvGrpSpPr>
              <p:nvPr/>
            </p:nvGrpSpPr>
            <p:grpSpPr bwMode="auto">
              <a:xfrm>
                <a:off x="1824" y="2688"/>
                <a:ext cx="1968" cy="672"/>
                <a:chOff x="1824" y="2688"/>
                <a:chExt cx="1968" cy="672"/>
              </a:xfrm>
            </p:grpSpPr>
            <p:sp>
              <p:nvSpPr>
                <p:cNvPr id="2262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3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2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5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2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29" name="Line 139"/>
                <p:cNvSpPr>
                  <a:spLocks noChangeShapeType="1"/>
                </p:cNvSpPr>
                <p:nvPr/>
              </p:nvSpPr>
              <p:spPr bwMode="auto">
                <a:xfrm>
                  <a:off x="1824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0" name="Line 140"/>
                <p:cNvSpPr>
                  <a:spLocks noChangeShapeType="1"/>
                </p:cNvSpPr>
                <p:nvPr/>
              </p:nvSpPr>
              <p:spPr bwMode="auto">
                <a:xfrm>
                  <a:off x="2064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1" name="Line 141"/>
                <p:cNvSpPr>
                  <a:spLocks noChangeShapeType="1"/>
                </p:cNvSpPr>
                <p:nvPr/>
              </p:nvSpPr>
              <p:spPr bwMode="auto">
                <a:xfrm>
                  <a:off x="2256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259831" y="1859340"/>
            <a:ext cx="7776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mid);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 + 1,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831" y="5345870"/>
            <a:ext cx="6500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en.wikipedia.org/wiki/Merge_sort#mediaviewer/File:Merge-sort-example-300px.gif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13739</TotalTime>
  <Words>1586</Words>
  <Application>Microsoft Office PowerPoint</Application>
  <PresentationFormat>Widescreen</PresentationFormat>
  <Paragraphs>637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Agenda</vt:lpstr>
      <vt:lpstr>HW4</vt:lpstr>
      <vt:lpstr>Sorts and sorting</vt:lpstr>
      <vt:lpstr>Sorting the Sorts</vt:lpstr>
      <vt:lpstr>MergeSort</vt:lpstr>
      <vt:lpstr>MergeSort: successive merges</vt:lpstr>
      <vt:lpstr>MergeSort </vt:lpstr>
      <vt:lpstr>MergeSort:  Overview </vt:lpstr>
      <vt:lpstr>MergeSort: (Efficiency Analysis)</vt:lpstr>
      <vt:lpstr>Selection Sort</vt:lpstr>
      <vt:lpstr>Selection Sort</vt:lpstr>
      <vt:lpstr>Efficiency of Selection Sort</vt:lpstr>
      <vt:lpstr>The Quick Sort</vt:lpstr>
      <vt:lpstr>Quicksort:  Recursive Overview</vt:lpstr>
      <vt:lpstr>The Quick Sort (after the pivot chosen)</vt:lpstr>
      <vt:lpstr>The Quick Sort: (after the pivot chosen)</vt:lpstr>
      <vt:lpstr>Choosing the pivot</vt:lpstr>
      <vt:lpstr>Computer Scientist of the week</vt:lpstr>
      <vt:lpstr>The Quick Sort</vt:lpstr>
      <vt:lpstr>The Quick Sort</vt:lpstr>
      <vt:lpstr>Visual of Quicksort</vt:lpstr>
      <vt:lpstr>PowerPoint Presentation</vt:lpstr>
      <vt:lpstr>PowerPoint Presentation</vt:lpstr>
      <vt:lpstr>Quicksort: Efficiency Analysis</vt:lpstr>
      <vt:lpstr>Mergesort versus Quicksort</vt:lpstr>
      <vt:lpstr>Mergesort versus Quicksort</vt:lpstr>
      <vt:lpstr>PowerPoint Presentation</vt:lpstr>
      <vt:lpstr>ShellSort</vt:lpstr>
      <vt:lpstr>Shell Sort 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295</cp:revision>
  <dcterms:created xsi:type="dcterms:W3CDTF">2014-09-04T12:46:47Z</dcterms:created>
  <dcterms:modified xsi:type="dcterms:W3CDTF">2015-02-25T16:39:35Z</dcterms:modified>
</cp:coreProperties>
</file>