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528" r:id="rId4"/>
    <p:sldId id="468" r:id="rId5"/>
    <p:sldId id="469" r:id="rId6"/>
    <p:sldId id="490" r:id="rId7"/>
    <p:sldId id="491" r:id="rId8"/>
    <p:sldId id="499" r:id="rId9"/>
    <p:sldId id="506" r:id="rId10"/>
    <p:sldId id="507" r:id="rId11"/>
    <p:sldId id="530" r:id="rId12"/>
    <p:sldId id="508" r:id="rId13"/>
    <p:sldId id="509" r:id="rId14"/>
    <p:sldId id="526" r:id="rId15"/>
    <p:sldId id="527" r:id="rId16"/>
    <p:sldId id="517" r:id="rId17"/>
    <p:sldId id="518" r:id="rId18"/>
    <p:sldId id="511" r:id="rId19"/>
    <p:sldId id="512" r:id="rId20"/>
    <p:sldId id="535" r:id="rId21"/>
    <p:sldId id="505" r:id="rId22"/>
    <p:sldId id="531" r:id="rId23"/>
    <p:sldId id="532" r:id="rId24"/>
    <p:sldId id="533" r:id="rId25"/>
    <p:sldId id="53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CSS342: Algorithm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A69D9-F3C9-4C11-8797-DD07F8504B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1175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77333" y="1816100"/>
            <a:ext cx="11260667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8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hellsort#mediaviewer/File:Sorting_shellsort_anim.gif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PRA0W1kECg" TargetMode="External"/><Relationship Id="rId2" Type="http://schemas.openxmlformats.org/officeDocument/2006/relationships/hyperlink" Target="http://www.sorting-algorithms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14.  150302.</a:t>
            </a:r>
          </a:p>
          <a:p>
            <a:r>
              <a:rPr lang="en-US" dirty="0" smtClean="0"/>
              <a:t>CARRANO CHAPT 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" name="Picture 40" descr="&#10;\begin{array}{rcccccccccccc}&#10;    &amp;a_1&amp;a_2&amp;a_3&amp;a_4&amp;a_5&amp;a_6&amp;a_7&amp;a_8&amp;a_9&amp;a_{10}&amp;a_{11}&amp;a_{12}\\&#10;  \hbox{input data:}&#10;    &amp; 62&amp; 83&amp; 18&amp; 53&amp; 07&amp; 17&amp; 95&amp; 86&amp; 47&amp; 69&amp; 25&amp; 28\\&#10;  \hbox{after 5-sorting:}&#10;    &amp; 17&amp; 28&amp; 18&amp; 47&amp; 07&amp; 25&amp; 83&amp; 86&amp; 53&amp; 69&amp; 62&amp; 95\\&#10;  \hbox{after 3-sorting:}&#10;    &amp; 17&amp; 07&amp; 18&amp; 47&amp; 28&amp; 25&amp; 69&amp; 62&amp; 53&amp; 83&amp; 86&amp; 95\\&#10;  \hbox{after 1-sorting:}&#10;    &amp; 07&amp; 17&amp; 18&amp; 25&amp; 28&amp; 47&amp; 53&amp; 62&amp; 69&amp; 83&amp; 86&amp; 95\\&#10;\end{array}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27" y="3206281"/>
            <a:ext cx="9989505" cy="189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 Example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88958" y="2113612"/>
            <a:ext cx="4437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Using gaps of size 5, 3, 1.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8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last week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41431" y="2139544"/>
            <a:ext cx="473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Andrew </a:t>
            </a:r>
            <a:r>
              <a:rPr lang="en-US" sz="2000" b="1" dirty="0" err="1" smtClean="0"/>
              <a:t>Tanenbaum</a:t>
            </a:r>
            <a:endParaRPr lang="en-US" sz="2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441431" y="2990574"/>
            <a:ext cx="5714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Professor </a:t>
            </a:r>
            <a:r>
              <a:rPr lang="en-US" dirty="0" err="1" smtClean="0"/>
              <a:t>Vrije</a:t>
            </a:r>
            <a:r>
              <a:rPr lang="en-US" dirty="0" smtClean="0"/>
              <a:t> </a:t>
            </a:r>
            <a:r>
              <a:rPr lang="en-US" dirty="0" err="1" smtClean="0"/>
              <a:t>Universiteit</a:t>
            </a:r>
            <a:r>
              <a:rPr lang="en-US" dirty="0" smtClean="0"/>
              <a:t>, Amsterdam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Minix</a:t>
            </a:r>
            <a:r>
              <a:rPr lang="en-US" dirty="0" smtClean="0"/>
              <a:t>, father of Microkernel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Famous </a:t>
            </a:r>
            <a:r>
              <a:rPr lang="en-US" dirty="0" err="1" smtClean="0"/>
              <a:t>Tanenbaum-Tovalds</a:t>
            </a:r>
            <a:r>
              <a:rPr lang="en-US" dirty="0" smtClean="0"/>
              <a:t> debate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Recognized for creating computer science textbooks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328" y="1948359"/>
            <a:ext cx="2793651" cy="4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0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20574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69342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66294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63246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60198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57150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54102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349" name="Rectangle 11"/>
          <p:cNvSpPr>
            <a:spLocks noChangeArrowheads="1"/>
          </p:cNvSpPr>
          <p:nvPr/>
        </p:nvSpPr>
        <p:spPr bwMode="auto">
          <a:xfrm>
            <a:off x="51054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350" name="Rectangle 12"/>
          <p:cNvSpPr>
            <a:spLocks noChangeArrowheads="1"/>
          </p:cNvSpPr>
          <p:nvPr/>
        </p:nvSpPr>
        <p:spPr bwMode="auto">
          <a:xfrm>
            <a:off x="48006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351" name="Rectangle 13"/>
          <p:cNvSpPr>
            <a:spLocks noChangeArrowheads="1"/>
          </p:cNvSpPr>
          <p:nvPr/>
        </p:nvSpPr>
        <p:spPr bwMode="auto">
          <a:xfrm>
            <a:off x="44958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41910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353" name="Rectangle 15"/>
          <p:cNvSpPr>
            <a:spLocks noChangeArrowheads="1"/>
          </p:cNvSpPr>
          <p:nvPr/>
        </p:nvSpPr>
        <p:spPr bwMode="auto">
          <a:xfrm>
            <a:off x="38862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354" name="Rectangle 16"/>
          <p:cNvSpPr>
            <a:spLocks noChangeArrowheads="1"/>
          </p:cNvSpPr>
          <p:nvPr/>
        </p:nvSpPr>
        <p:spPr bwMode="auto">
          <a:xfrm>
            <a:off x="35814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355" name="Rectangle 17"/>
          <p:cNvSpPr>
            <a:spLocks noChangeArrowheads="1"/>
          </p:cNvSpPr>
          <p:nvPr/>
        </p:nvSpPr>
        <p:spPr bwMode="auto">
          <a:xfrm>
            <a:off x="32766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29718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357" name="Rectangle 19"/>
          <p:cNvSpPr>
            <a:spLocks noChangeArrowheads="1"/>
          </p:cNvSpPr>
          <p:nvPr/>
        </p:nvSpPr>
        <p:spPr bwMode="auto">
          <a:xfrm>
            <a:off x="26670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358" name="Rectangle 20"/>
          <p:cNvSpPr>
            <a:spLocks noChangeArrowheads="1"/>
          </p:cNvSpPr>
          <p:nvPr/>
        </p:nvSpPr>
        <p:spPr bwMode="auto">
          <a:xfrm>
            <a:off x="23622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359" name="Text Box 21"/>
          <p:cNvSpPr txBox="1">
            <a:spLocks noChangeArrowheads="1"/>
          </p:cNvSpPr>
          <p:nvPr/>
        </p:nvSpPr>
        <p:spPr bwMode="auto">
          <a:xfrm>
            <a:off x="2057400" y="82321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0</a:t>
            </a:r>
          </a:p>
        </p:txBody>
      </p:sp>
      <p:sp>
        <p:nvSpPr>
          <p:cNvPr id="14360" name="Text Box 22"/>
          <p:cNvSpPr txBox="1">
            <a:spLocks noChangeArrowheads="1"/>
          </p:cNvSpPr>
          <p:nvPr/>
        </p:nvSpPr>
        <p:spPr bwMode="auto">
          <a:xfrm>
            <a:off x="6934200" y="899410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16</a:t>
            </a: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16764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362" name="Rectangle 24"/>
          <p:cNvSpPr>
            <a:spLocks noChangeArrowheads="1"/>
          </p:cNvSpPr>
          <p:nvPr/>
        </p:nvSpPr>
        <p:spPr bwMode="auto">
          <a:xfrm>
            <a:off x="38100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363" name="Rectangle 25"/>
          <p:cNvSpPr>
            <a:spLocks noChangeArrowheads="1"/>
          </p:cNvSpPr>
          <p:nvPr/>
        </p:nvSpPr>
        <p:spPr bwMode="auto">
          <a:xfrm>
            <a:off x="35052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364" name="Rectangle 26"/>
          <p:cNvSpPr>
            <a:spLocks noChangeArrowheads="1"/>
          </p:cNvSpPr>
          <p:nvPr/>
        </p:nvSpPr>
        <p:spPr bwMode="auto">
          <a:xfrm>
            <a:off x="32004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365" name="Rectangle 27"/>
          <p:cNvSpPr>
            <a:spLocks noChangeArrowheads="1"/>
          </p:cNvSpPr>
          <p:nvPr/>
        </p:nvSpPr>
        <p:spPr bwMode="auto">
          <a:xfrm>
            <a:off x="28956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366" name="Rectangle 28"/>
          <p:cNvSpPr>
            <a:spLocks noChangeArrowheads="1"/>
          </p:cNvSpPr>
          <p:nvPr/>
        </p:nvSpPr>
        <p:spPr bwMode="auto">
          <a:xfrm>
            <a:off x="25908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367" name="Rectangle 29"/>
          <p:cNvSpPr>
            <a:spLocks noChangeArrowheads="1"/>
          </p:cNvSpPr>
          <p:nvPr/>
        </p:nvSpPr>
        <p:spPr bwMode="auto">
          <a:xfrm>
            <a:off x="22860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368" name="Rectangle 30"/>
          <p:cNvSpPr>
            <a:spLocks noChangeArrowheads="1"/>
          </p:cNvSpPr>
          <p:nvPr/>
        </p:nvSpPr>
        <p:spPr bwMode="auto">
          <a:xfrm>
            <a:off x="19812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369" name="Rectangle 31"/>
          <p:cNvSpPr>
            <a:spLocks noChangeArrowheads="1"/>
          </p:cNvSpPr>
          <p:nvPr/>
        </p:nvSpPr>
        <p:spPr bwMode="auto">
          <a:xfrm>
            <a:off x="38100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370" name="Rectangle 32"/>
          <p:cNvSpPr>
            <a:spLocks noChangeArrowheads="1"/>
          </p:cNvSpPr>
          <p:nvPr/>
        </p:nvSpPr>
        <p:spPr bwMode="auto">
          <a:xfrm>
            <a:off x="35052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371" name="Rectangle 33"/>
          <p:cNvSpPr>
            <a:spLocks noChangeArrowheads="1"/>
          </p:cNvSpPr>
          <p:nvPr/>
        </p:nvSpPr>
        <p:spPr bwMode="auto">
          <a:xfrm>
            <a:off x="32004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372" name="Rectangle 34"/>
          <p:cNvSpPr>
            <a:spLocks noChangeArrowheads="1"/>
          </p:cNvSpPr>
          <p:nvPr/>
        </p:nvSpPr>
        <p:spPr bwMode="auto">
          <a:xfrm>
            <a:off x="28956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373" name="Rectangle 35"/>
          <p:cNvSpPr>
            <a:spLocks noChangeArrowheads="1"/>
          </p:cNvSpPr>
          <p:nvPr/>
        </p:nvSpPr>
        <p:spPr bwMode="auto">
          <a:xfrm>
            <a:off x="25908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374" name="Rectangle 36"/>
          <p:cNvSpPr>
            <a:spLocks noChangeArrowheads="1"/>
          </p:cNvSpPr>
          <p:nvPr/>
        </p:nvSpPr>
        <p:spPr bwMode="auto">
          <a:xfrm>
            <a:off x="22860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375" name="Rectangle 37"/>
          <p:cNvSpPr>
            <a:spLocks noChangeArrowheads="1"/>
          </p:cNvSpPr>
          <p:nvPr/>
        </p:nvSpPr>
        <p:spPr bwMode="auto">
          <a:xfrm>
            <a:off x="19812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376" name="Rectangle 38"/>
          <p:cNvSpPr>
            <a:spLocks noChangeArrowheads="1"/>
          </p:cNvSpPr>
          <p:nvPr/>
        </p:nvSpPr>
        <p:spPr bwMode="auto">
          <a:xfrm>
            <a:off x="16764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377" name="Rectangle 39"/>
          <p:cNvSpPr>
            <a:spLocks noChangeArrowheads="1"/>
          </p:cNvSpPr>
          <p:nvPr/>
        </p:nvSpPr>
        <p:spPr bwMode="auto">
          <a:xfrm>
            <a:off x="1676400" y="2499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378" name="Text Box 41"/>
          <p:cNvSpPr txBox="1">
            <a:spLocks noChangeArrowheads="1"/>
          </p:cNvSpPr>
          <p:nvPr/>
        </p:nvSpPr>
        <p:spPr bwMode="auto">
          <a:xfrm>
            <a:off x="2362201" y="1509010"/>
            <a:ext cx="1223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gap = 17/2 = 8</a:t>
            </a:r>
          </a:p>
        </p:txBody>
      </p:sp>
      <p:sp>
        <p:nvSpPr>
          <p:cNvPr id="14379" name="AutoShape 42"/>
          <p:cNvSpPr>
            <a:spLocks/>
          </p:cNvSpPr>
          <p:nvPr/>
        </p:nvSpPr>
        <p:spPr bwMode="auto">
          <a:xfrm rot="5400000">
            <a:off x="2819400" y="59461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4343400" y="227101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5257800" y="2499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73914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70866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7818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4770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1722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8674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5626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73914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70866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67818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392" name="Rectangle 56"/>
          <p:cNvSpPr>
            <a:spLocks noChangeArrowheads="1"/>
          </p:cNvSpPr>
          <p:nvPr/>
        </p:nvSpPr>
        <p:spPr bwMode="auto">
          <a:xfrm>
            <a:off x="64770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1722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394" name="Rectangle 58"/>
          <p:cNvSpPr>
            <a:spLocks noChangeArrowheads="1"/>
          </p:cNvSpPr>
          <p:nvPr/>
        </p:nvSpPr>
        <p:spPr bwMode="auto">
          <a:xfrm>
            <a:off x="58674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395" name="Rectangle 59"/>
          <p:cNvSpPr>
            <a:spLocks noChangeArrowheads="1"/>
          </p:cNvSpPr>
          <p:nvPr/>
        </p:nvSpPr>
        <p:spPr bwMode="auto">
          <a:xfrm>
            <a:off x="55626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396" name="Rectangle 60"/>
          <p:cNvSpPr>
            <a:spLocks noChangeArrowheads="1"/>
          </p:cNvSpPr>
          <p:nvPr/>
        </p:nvSpPr>
        <p:spPr bwMode="auto">
          <a:xfrm>
            <a:off x="52578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397" name="Rectangle 61"/>
          <p:cNvSpPr>
            <a:spLocks noChangeArrowheads="1"/>
          </p:cNvSpPr>
          <p:nvPr/>
        </p:nvSpPr>
        <p:spPr bwMode="auto">
          <a:xfrm>
            <a:off x="52578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1676401" y="2880610"/>
            <a:ext cx="1268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/>
              <a:t>gap = 8/2.2 = 3</a:t>
            </a:r>
          </a:p>
        </p:txBody>
      </p:sp>
      <p:sp>
        <p:nvSpPr>
          <p:cNvPr id="14399" name="AutoShape 63"/>
          <p:cNvSpPr>
            <a:spLocks/>
          </p:cNvSpPr>
          <p:nvPr/>
        </p:nvSpPr>
        <p:spPr bwMode="auto">
          <a:xfrm rot="5400000">
            <a:off x="2057400" y="280441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400" name="Rectangle 64"/>
          <p:cNvSpPr>
            <a:spLocks noChangeArrowheads="1"/>
          </p:cNvSpPr>
          <p:nvPr/>
        </p:nvSpPr>
        <p:spPr bwMode="auto">
          <a:xfrm>
            <a:off x="1981200" y="493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401" name="Rectangle 65"/>
          <p:cNvSpPr>
            <a:spLocks noChangeArrowheads="1"/>
          </p:cNvSpPr>
          <p:nvPr/>
        </p:nvSpPr>
        <p:spPr bwMode="auto">
          <a:xfrm>
            <a:off x="1676400" y="493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1676400" y="4023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2286000" y="3718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404" name="Rectangle 68"/>
          <p:cNvSpPr>
            <a:spLocks noChangeArrowheads="1"/>
          </p:cNvSpPr>
          <p:nvPr/>
        </p:nvSpPr>
        <p:spPr bwMode="auto">
          <a:xfrm>
            <a:off x="1981200" y="3718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405" name="Rectangle 69"/>
          <p:cNvSpPr>
            <a:spLocks noChangeArrowheads="1"/>
          </p:cNvSpPr>
          <p:nvPr/>
        </p:nvSpPr>
        <p:spPr bwMode="auto">
          <a:xfrm>
            <a:off x="2286000" y="4328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406" name="Rectangle 70"/>
          <p:cNvSpPr>
            <a:spLocks noChangeArrowheads="1"/>
          </p:cNvSpPr>
          <p:nvPr/>
        </p:nvSpPr>
        <p:spPr bwMode="auto">
          <a:xfrm>
            <a:off x="2286000" y="3414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407" name="Rectangle 71"/>
          <p:cNvSpPr>
            <a:spLocks noChangeArrowheads="1"/>
          </p:cNvSpPr>
          <p:nvPr/>
        </p:nvSpPr>
        <p:spPr bwMode="auto">
          <a:xfrm>
            <a:off x="1676400" y="4328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408" name="Rectangle 72"/>
          <p:cNvSpPr>
            <a:spLocks noChangeArrowheads="1"/>
          </p:cNvSpPr>
          <p:nvPr/>
        </p:nvSpPr>
        <p:spPr bwMode="auto">
          <a:xfrm>
            <a:off x="1981200" y="4023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409" name="Rectangle 73"/>
          <p:cNvSpPr>
            <a:spLocks noChangeArrowheads="1"/>
          </p:cNvSpPr>
          <p:nvPr/>
        </p:nvSpPr>
        <p:spPr bwMode="auto">
          <a:xfrm>
            <a:off x="2286000" y="4633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410" name="Rectangle 74"/>
          <p:cNvSpPr>
            <a:spLocks noChangeArrowheads="1"/>
          </p:cNvSpPr>
          <p:nvPr/>
        </p:nvSpPr>
        <p:spPr bwMode="auto">
          <a:xfrm>
            <a:off x="1981200" y="4633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1676400" y="4633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1676400" y="3718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1981200" y="4328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414" name="Rectangle 78"/>
          <p:cNvSpPr>
            <a:spLocks noChangeArrowheads="1"/>
          </p:cNvSpPr>
          <p:nvPr/>
        </p:nvSpPr>
        <p:spPr bwMode="auto">
          <a:xfrm>
            <a:off x="1981200" y="3414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2286000" y="4023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416" name="Rectangle 80"/>
          <p:cNvSpPr>
            <a:spLocks noChangeArrowheads="1"/>
          </p:cNvSpPr>
          <p:nvPr/>
        </p:nvSpPr>
        <p:spPr bwMode="auto">
          <a:xfrm>
            <a:off x="1676400" y="3414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417" name="Rectangle 81"/>
          <p:cNvSpPr>
            <a:spLocks noChangeArrowheads="1"/>
          </p:cNvSpPr>
          <p:nvPr/>
        </p:nvSpPr>
        <p:spPr bwMode="auto">
          <a:xfrm>
            <a:off x="4038600" y="4557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418" name="Rectangle 82"/>
          <p:cNvSpPr>
            <a:spLocks noChangeArrowheads="1"/>
          </p:cNvSpPr>
          <p:nvPr/>
        </p:nvSpPr>
        <p:spPr bwMode="auto">
          <a:xfrm>
            <a:off x="3733800" y="4861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419" name="Rectangle 83"/>
          <p:cNvSpPr>
            <a:spLocks noChangeArrowheads="1"/>
          </p:cNvSpPr>
          <p:nvPr/>
        </p:nvSpPr>
        <p:spPr bwMode="auto">
          <a:xfrm>
            <a:off x="3733800" y="3642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420" name="Rectangle 84"/>
          <p:cNvSpPr>
            <a:spLocks noChangeArrowheads="1"/>
          </p:cNvSpPr>
          <p:nvPr/>
        </p:nvSpPr>
        <p:spPr bwMode="auto">
          <a:xfrm>
            <a:off x="4343400" y="3947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421" name="Rectangle 85"/>
          <p:cNvSpPr>
            <a:spLocks noChangeArrowheads="1"/>
          </p:cNvSpPr>
          <p:nvPr/>
        </p:nvSpPr>
        <p:spPr bwMode="auto">
          <a:xfrm>
            <a:off x="4038600" y="3337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422" name="Rectangle 86"/>
          <p:cNvSpPr>
            <a:spLocks noChangeArrowheads="1"/>
          </p:cNvSpPr>
          <p:nvPr/>
        </p:nvSpPr>
        <p:spPr bwMode="auto">
          <a:xfrm>
            <a:off x="4343400" y="4557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423" name="Rectangle 87"/>
          <p:cNvSpPr>
            <a:spLocks noChangeArrowheads="1"/>
          </p:cNvSpPr>
          <p:nvPr/>
        </p:nvSpPr>
        <p:spPr bwMode="auto">
          <a:xfrm>
            <a:off x="4343400" y="3337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424" name="Rectangle 88"/>
          <p:cNvSpPr>
            <a:spLocks noChangeArrowheads="1"/>
          </p:cNvSpPr>
          <p:nvPr/>
        </p:nvSpPr>
        <p:spPr bwMode="auto">
          <a:xfrm>
            <a:off x="3733800" y="4557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425" name="Rectangle 89"/>
          <p:cNvSpPr>
            <a:spLocks noChangeArrowheads="1"/>
          </p:cNvSpPr>
          <p:nvPr/>
        </p:nvSpPr>
        <p:spPr bwMode="auto">
          <a:xfrm>
            <a:off x="4038600" y="3642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426" name="Rectangle 90"/>
          <p:cNvSpPr>
            <a:spLocks noChangeArrowheads="1"/>
          </p:cNvSpPr>
          <p:nvPr/>
        </p:nvSpPr>
        <p:spPr bwMode="auto">
          <a:xfrm>
            <a:off x="4343400" y="4252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427" name="Rectangle 91"/>
          <p:cNvSpPr>
            <a:spLocks noChangeArrowheads="1"/>
          </p:cNvSpPr>
          <p:nvPr/>
        </p:nvSpPr>
        <p:spPr bwMode="auto">
          <a:xfrm>
            <a:off x="4038600" y="4861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428" name="Rectangle 92"/>
          <p:cNvSpPr>
            <a:spLocks noChangeArrowheads="1"/>
          </p:cNvSpPr>
          <p:nvPr/>
        </p:nvSpPr>
        <p:spPr bwMode="auto">
          <a:xfrm>
            <a:off x="3733800" y="3337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429" name="Rectangle 93"/>
          <p:cNvSpPr>
            <a:spLocks noChangeArrowheads="1"/>
          </p:cNvSpPr>
          <p:nvPr/>
        </p:nvSpPr>
        <p:spPr bwMode="auto">
          <a:xfrm>
            <a:off x="3733800" y="4252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430" name="Rectangle 94"/>
          <p:cNvSpPr>
            <a:spLocks noChangeArrowheads="1"/>
          </p:cNvSpPr>
          <p:nvPr/>
        </p:nvSpPr>
        <p:spPr bwMode="auto">
          <a:xfrm>
            <a:off x="4038600" y="3947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431" name="Rectangle 95"/>
          <p:cNvSpPr>
            <a:spLocks noChangeArrowheads="1"/>
          </p:cNvSpPr>
          <p:nvPr/>
        </p:nvSpPr>
        <p:spPr bwMode="auto">
          <a:xfrm>
            <a:off x="4038600" y="4252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432" name="Rectangle 96"/>
          <p:cNvSpPr>
            <a:spLocks noChangeArrowheads="1"/>
          </p:cNvSpPr>
          <p:nvPr/>
        </p:nvSpPr>
        <p:spPr bwMode="auto">
          <a:xfrm>
            <a:off x="4343400" y="3642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433" name="Rectangle 97"/>
          <p:cNvSpPr>
            <a:spLocks noChangeArrowheads="1"/>
          </p:cNvSpPr>
          <p:nvPr/>
        </p:nvSpPr>
        <p:spPr bwMode="auto">
          <a:xfrm>
            <a:off x="3733800" y="3947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434" name="Line 98"/>
          <p:cNvSpPr>
            <a:spLocks noChangeShapeType="1"/>
          </p:cNvSpPr>
          <p:nvPr/>
        </p:nvSpPr>
        <p:spPr bwMode="auto">
          <a:xfrm>
            <a:off x="2743200" y="4154774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5" name="Text Box 99"/>
          <p:cNvSpPr txBox="1">
            <a:spLocks noChangeArrowheads="1"/>
          </p:cNvSpPr>
          <p:nvPr/>
        </p:nvSpPr>
        <p:spPr bwMode="auto">
          <a:xfrm>
            <a:off x="8382001" y="747010"/>
            <a:ext cx="1268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gap = 3/2.2 = 1</a:t>
            </a:r>
          </a:p>
        </p:txBody>
      </p:sp>
      <p:sp>
        <p:nvSpPr>
          <p:cNvPr id="14436" name="Rectangle 100"/>
          <p:cNvSpPr>
            <a:spLocks noChangeArrowheads="1"/>
          </p:cNvSpPr>
          <p:nvPr/>
        </p:nvSpPr>
        <p:spPr bwMode="auto">
          <a:xfrm>
            <a:off x="8534400" y="5014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437" name="Rectangle 101"/>
          <p:cNvSpPr>
            <a:spLocks noChangeArrowheads="1"/>
          </p:cNvSpPr>
          <p:nvPr/>
        </p:nvSpPr>
        <p:spPr bwMode="auto">
          <a:xfrm>
            <a:off x="8534400" y="5623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438" name="Rectangle 102"/>
          <p:cNvSpPr>
            <a:spLocks noChangeArrowheads="1"/>
          </p:cNvSpPr>
          <p:nvPr/>
        </p:nvSpPr>
        <p:spPr bwMode="auto">
          <a:xfrm>
            <a:off x="8534400" y="1966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439" name="Rectangle 103"/>
          <p:cNvSpPr>
            <a:spLocks noChangeArrowheads="1"/>
          </p:cNvSpPr>
          <p:nvPr/>
        </p:nvSpPr>
        <p:spPr bwMode="auto">
          <a:xfrm>
            <a:off x="8534400" y="3490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440" name="Rectangle 104"/>
          <p:cNvSpPr>
            <a:spLocks noChangeArrowheads="1"/>
          </p:cNvSpPr>
          <p:nvPr/>
        </p:nvSpPr>
        <p:spPr bwMode="auto">
          <a:xfrm>
            <a:off x="8534400" y="1356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441" name="Rectangle 105"/>
          <p:cNvSpPr>
            <a:spLocks noChangeArrowheads="1"/>
          </p:cNvSpPr>
          <p:nvPr/>
        </p:nvSpPr>
        <p:spPr bwMode="auto">
          <a:xfrm>
            <a:off x="8534400" y="5319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442" name="Rectangle 106"/>
          <p:cNvSpPr>
            <a:spLocks noChangeArrowheads="1"/>
          </p:cNvSpPr>
          <p:nvPr/>
        </p:nvSpPr>
        <p:spPr bwMode="auto">
          <a:xfrm>
            <a:off x="8534400" y="1661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443" name="Rectangle 107"/>
          <p:cNvSpPr>
            <a:spLocks noChangeArrowheads="1"/>
          </p:cNvSpPr>
          <p:nvPr/>
        </p:nvSpPr>
        <p:spPr bwMode="auto">
          <a:xfrm>
            <a:off x="8534400" y="4709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444" name="Rectangle 108"/>
          <p:cNvSpPr>
            <a:spLocks noChangeArrowheads="1"/>
          </p:cNvSpPr>
          <p:nvPr/>
        </p:nvSpPr>
        <p:spPr bwMode="auto">
          <a:xfrm>
            <a:off x="8534400" y="2271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445" name="Rectangle 109"/>
          <p:cNvSpPr>
            <a:spLocks noChangeArrowheads="1"/>
          </p:cNvSpPr>
          <p:nvPr/>
        </p:nvSpPr>
        <p:spPr bwMode="auto">
          <a:xfrm>
            <a:off x="8534400" y="4404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446" name="Rectangle 110"/>
          <p:cNvSpPr>
            <a:spLocks noChangeArrowheads="1"/>
          </p:cNvSpPr>
          <p:nvPr/>
        </p:nvSpPr>
        <p:spPr bwMode="auto">
          <a:xfrm>
            <a:off x="8534400" y="5928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447" name="Rectangle 111"/>
          <p:cNvSpPr>
            <a:spLocks noChangeArrowheads="1"/>
          </p:cNvSpPr>
          <p:nvPr/>
        </p:nvSpPr>
        <p:spPr bwMode="auto">
          <a:xfrm>
            <a:off x="8534400" y="1051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448" name="Rectangle 112"/>
          <p:cNvSpPr>
            <a:spLocks noChangeArrowheads="1"/>
          </p:cNvSpPr>
          <p:nvPr/>
        </p:nvSpPr>
        <p:spPr bwMode="auto">
          <a:xfrm>
            <a:off x="8534400" y="3795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449" name="Rectangle 113"/>
          <p:cNvSpPr>
            <a:spLocks noChangeArrowheads="1"/>
          </p:cNvSpPr>
          <p:nvPr/>
        </p:nvSpPr>
        <p:spPr bwMode="auto">
          <a:xfrm>
            <a:off x="8534400" y="3185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450" name="Rectangle 114"/>
          <p:cNvSpPr>
            <a:spLocks noChangeArrowheads="1"/>
          </p:cNvSpPr>
          <p:nvPr/>
        </p:nvSpPr>
        <p:spPr bwMode="auto">
          <a:xfrm>
            <a:off x="8534400" y="4099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451" name="Rectangle 115"/>
          <p:cNvSpPr>
            <a:spLocks noChangeArrowheads="1"/>
          </p:cNvSpPr>
          <p:nvPr/>
        </p:nvSpPr>
        <p:spPr bwMode="auto">
          <a:xfrm>
            <a:off x="8534400" y="2575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452" name="Rectangle 116"/>
          <p:cNvSpPr>
            <a:spLocks noChangeArrowheads="1"/>
          </p:cNvSpPr>
          <p:nvPr/>
        </p:nvSpPr>
        <p:spPr bwMode="auto">
          <a:xfrm>
            <a:off x="8534400" y="2880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453" name="Rectangle 117"/>
          <p:cNvSpPr>
            <a:spLocks noChangeArrowheads="1"/>
          </p:cNvSpPr>
          <p:nvPr/>
        </p:nvSpPr>
        <p:spPr bwMode="auto">
          <a:xfrm>
            <a:off x="9753600" y="4404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454" name="Rectangle 118"/>
          <p:cNvSpPr>
            <a:spLocks noChangeArrowheads="1"/>
          </p:cNvSpPr>
          <p:nvPr/>
        </p:nvSpPr>
        <p:spPr bwMode="auto">
          <a:xfrm>
            <a:off x="9753600" y="5623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455" name="Rectangle 119"/>
          <p:cNvSpPr>
            <a:spLocks noChangeArrowheads="1"/>
          </p:cNvSpPr>
          <p:nvPr/>
        </p:nvSpPr>
        <p:spPr bwMode="auto">
          <a:xfrm>
            <a:off x="9753600" y="1966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456" name="Rectangle 120"/>
          <p:cNvSpPr>
            <a:spLocks noChangeArrowheads="1"/>
          </p:cNvSpPr>
          <p:nvPr/>
        </p:nvSpPr>
        <p:spPr bwMode="auto">
          <a:xfrm>
            <a:off x="9753600" y="2880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457" name="Rectangle 121"/>
          <p:cNvSpPr>
            <a:spLocks noChangeArrowheads="1"/>
          </p:cNvSpPr>
          <p:nvPr/>
        </p:nvSpPr>
        <p:spPr bwMode="auto">
          <a:xfrm>
            <a:off x="9753600" y="1356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458" name="Rectangle 122"/>
          <p:cNvSpPr>
            <a:spLocks noChangeArrowheads="1"/>
          </p:cNvSpPr>
          <p:nvPr/>
        </p:nvSpPr>
        <p:spPr bwMode="auto">
          <a:xfrm>
            <a:off x="9753600" y="5928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459" name="Rectangle 123"/>
          <p:cNvSpPr>
            <a:spLocks noChangeArrowheads="1"/>
          </p:cNvSpPr>
          <p:nvPr/>
        </p:nvSpPr>
        <p:spPr bwMode="auto">
          <a:xfrm>
            <a:off x="9753600" y="1051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460" name="Rectangle 124"/>
          <p:cNvSpPr>
            <a:spLocks noChangeArrowheads="1"/>
          </p:cNvSpPr>
          <p:nvPr/>
        </p:nvSpPr>
        <p:spPr bwMode="auto">
          <a:xfrm>
            <a:off x="9753600" y="5319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461" name="Rectangle 125"/>
          <p:cNvSpPr>
            <a:spLocks noChangeArrowheads="1"/>
          </p:cNvSpPr>
          <p:nvPr/>
        </p:nvSpPr>
        <p:spPr bwMode="auto">
          <a:xfrm>
            <a:off x="9753600" y="3185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462" name="Rectangle 126"/>
          <p:cNvSpPr>
            <a:spLocks noChangeArrowheads="1"/>
          </p:cNvSpPr>
          <p:nvPr/>
        </p:nvSpPr>
        <p:spPr bwMode="auto">
          <a:xfrm>
            <a:off x="9753600" y="5014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463" name="Rectangle 127"/>
          <p:cNvSpPr>
            <a:spLocks noChangeArrowheads="1"/>
          </p:cNvSpPr>
          <p:nvPr/>
        </p:nvSpPr>
        <p:spPr bwMode="auto">
          <a:xfrm>
            <a:off x="9753600" y="4709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464" name="Rectangle 128"/>
          <p:cNvSpPr>
            <a:spLocks noChangeArrowheads="1"/>
          </p:cNvSpPr>
          <p:nvPr/>
        </p:nvSpPr>
        <p:spPr bwMode="auto">
          <a:xfrm>
            <a:off x="9753600" y="1661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465" name="Rectangle 129"/>
          <p:cNvSpPr>
            <a:spLocks noChangeArrowheads="1"/>
          </p:cNvSpPr>
          <p:nvPr/>
        </p:nvSpPr>
        <p:spPr bwMode="auto">
          <a:xfrm>
            <a:off x="9753600" y="4099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466" name="Rectangle 130"/>
          <p:cNvSpPr>
            <a:spLocks noChangeArrowheads="1"/>
          </p:cNvSpPr>
          <p:nvPr/>
        </p:nvSpPr>
        <p:spPr bwMode="auto">
          <a:xfrm>
            <a:off x="9753600" y="3490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467" name="Rectangle 131"/>
          <p:cNvSpPr>
            <a:spLocks noChangeArrowheads="1"/>
          </p:cNvSpPr>
          <p:nvPr/>
        </p:nvSpPr>
        <p:spPr bwMode="auto">
          <a:xfrm>
            <a:off x="9753600" y="3795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468" name="Rectangle 132"/>
          <p:cNvSpPr>
            <a:spLocks noChangeArrowheads="1"/>
          </p:cNvSpPr>
          <p:nvPr/>
        </p:nvSpPr>
        <p:spPr bwMode="auto">
          <a:xfrm>
            <a:off x="9753600" y="2575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469" name="Rectangle 133"/>
          <p:cNvSpPr>
            <a:spLocks noChangeArrowheads="1"/>
          </p:cNvSpPr>
          <p:nvPr/>
        </p:nvSpPr>
        <p:spPr bwMode="auto">
          <a:xfrm>
            <a:off x="9753600" y="2271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470" name="Line 134"/>
          <p:cNvSpPr>
            <a:spLocks noChangeShapeType="1"/>
          </p:cNvSpPr>
          <p:nvPr/>
        </p:nvSpPr>
        <p:spPr bwMode="auto">
          <a:xfrm>
            <a:off x="8839200" y="371881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1" name="Line 135"/>
          <p:cNvSpPr>
            <a:spLocks noChangeShapeType="1"/>
          </p:cNvSpPr>
          <p:nvPr/>
        </p:nvSpPr>
        <p:spPr bwMode="auto">
          <a:xfrm flipH="1">
            <a:off x="4038600" y="1509010"/>
            <a:ext cx="4572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2" name="Line 136"/>
          <p:cNvSpPr>
            <a:spLocks noChangeShapeType="1"/>
          </p:cNvSpPr>
          <p:nvPr/>
        </p:nvSpPr>
        <p:spPr bwMode="auto">
          <a:xfrm flipH="1">
            <a:off x="2743200" y="2804410"/>
            <a:ext cx="24384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3" name="Line 137"/>
          <p:cNvSpPr>
            <a:spLocks noChangeShapeType="1"/>
          </p:cNvSpPr>
          <p:nvPr/>
        </p:nvSpPr>
        <p:spPr bwMode="auto">
          <a:xfrm flipV="1">
            <a:off x="4800600" y="3718810"/>
            <a:ext cx="35814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4" name="Line 138"/>
          <p:cNvSpPr>
            <a:spLocks noChangeShapeType="1"/>
          </p:cNvSpPr>
          <p:nvPr/>
        </p:nvSpPr>
        <p:spPr bwMode="auto">
          <a:xfrm>
            <a:off x="5181600" y="1890010"/>
            <a:ext cx="0" cy="838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5" name="Line 139"/>
          <p:cNvSpPr>
            <a:spLocks noChangeShapeType="1"/>
          </p:cNvSpPr>
          <p:nvPr/>
        </p:nvSpPr>
        <p:spPr bwMode="auto">
          <a:xfrm>
            <a:off x="3581400" y="3337810"/>
            <a:ext cx="0" cy="1828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6" name="Text Box 140"/>
          <p:cNvSpPr txBox="1">
            <a:spLocks noChangeArrowheads="1"/>
          </p:cNvSpPr>
          <p:nvPr/>
        </p:nvSpPr>
        <p:spPr bwMode="auto">
          <a:xfrm>
            <a:off x="4724400" y="2271010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sort</a:t>
            </a:r>
          </a:p>
        </p:txBody>
      </p:sp>
      <p:sp>
        <p:nvSpPr>
          <p:cNvPr id="14477" name="Text Box 141"/>
          <p:cNvSpPr txBox="1">
            <a:spLocks noChangeArrowheads="1"/>
          </p:cNvSpPr>
          <p:nvPr/>
        </p:nvSpPr>
        <p:spPr bwMode="auto">
          <a:xfrm>
            <a:off x="3200400" y="3718810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sort</a:t>
            </a:r>
          </a:p>
        </p:txBody>
      </p:sp>
      <p:sp>
        <p:nvSpPr>
          <p:cNvPr id="14478" name="Text Box 142"/>
          <p:cNvSpPr txBox="1">
            <a:spLocks noChangeArrowheads="1"/>
          </p:cNvSpPr>
          <p:nvPr/>
        </p:nvSpPr>
        <p:spPr bwMode="auto">
          <a:xfrm>
            <a:off x="9296400" y="2804410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sort</a:t>
            </a:r>
          </a:p>
        </p:txBody>
      </p:sp>
      <p:sp>
        <p:nvSpPr>
          <p:cNvPr id="14479" name="Line 143"/>
          <p:cNvSpPr>
            <a:spLocks noChangeShapeType="1"/>
          </p:cNvSpPr>
          <p:nvPr/>
        </p:nvSpPr>
        <p:spPr bwMode="auto">
          <a:xfrm>
            <a:off x="9601200" y="1051810"/>
            <a:ext cx="0" cy="5257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9534" y="822071"/>
            <a:ext cx="111326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gap = size / 2; gap &gt; 0; gap = (gap == 2) ? 1 :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(gap / 2.2))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gap; i &lt; size; i++) 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tmp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</a:p>
          <a:p>
            <a:pPr lvl="2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j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 ; (j &gt;= gap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&amp;&amp;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tmp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[j - gap]);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-= gap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3"/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[j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[j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gap];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3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2"/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[j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tmp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9534" y="5489272"/>
            <a:ext cx="10308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en.wikipedia.org/wiki/Shellsort#mediaviewer/File:Sorting_shellsort_anim.gif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 the </a:t>
            </a:r>
            <a:r>
              <a:rPr lang="en-US" dirty="0"/>
              <a:t>G</a:t>
            </a:r>
            <a:r>
              <a:rPr lang="en-US" dirty="0" smtClean="0"/>
              <a:t>ap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2140430"/>
            <a:ext cx="9051061" cy="381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 the Gap (more)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4762" y="1902252"/>
            <a:ext cx="8673913" cy="445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3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Radix Sort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969174"/>
            <a:ext cx="8445500" cy="4746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Uses the idea of forming groups,  then combining them to sort a collection of data.</a:t>
            </a:r>
          </a:p>
          <a:p>
            <a:pPr>
              <a:defRPr/>
            </a:pPr>
            <a:r>
              <a:rPr lang="en-US" dirty="0" smtClean="0"/>
              <a:t>Consider collection of three letter groups</a:t>
            </a:r>
          </a:p>
          <a:p>
            <a:pPr marL="0" indent="0" algn="ctr">
              <a:buNone/>
              <a:defRPr/>
            </a:pPr>
            <a:r>
              <a:rPr lang="en-US" dirty="0"/>
              <a:t>ABC, XYZ, BWZ, AAC, RLT, JBX, RDT, KLT, AEO, TLJ</a:t>
            </a:r>
          </a:p>
          <a:p>
            <a:pPr>
              <a:defRPr/>
            </a:pPr>
            <a:r>
              <a:rPr lang="en-US" dirty="0" smtClean="0"/>
              <a:t>Group strings by rightmost letter</a:t>
            </a:r>
          </a:p>
          <a:p>
            <a:pPr marL="0" indent="0" algn="ctr">
              <a:buNone/>
              <a:defRPr/>
            </a:pPr>
            <a:r>
              <a:rPr lang="en-US" dirty="0"/>
              <a:t>(AB</a:t>
            </a:r>
            <a:r>
              <a:rPr lang="en-US" b="1" dirty="0"/>
              <a:t>C</a:t>
            </a:r>
            <a:r>
              <a:rPr lang="en-US" dirty="0"/>
              <a:t>, AA</a:t>
            </a:r>
            <a:r>
              <a:rPr lang="en-US" b="1" dirty="0"/>
              <a:t>C</a:t>
            </a:r>
            <a:r>
              <a:rPr lang="en-US" dirty="0"/>
              <a:t>) (TL</a:t>
            </a:r>
            <a:r>
              <a:rPr lang="en-US" b="1" dirty="0"/>
              <a:t>J</a:t>
            </a:r>
            <a:r>
              <a:rPr lang="en-US" dirty="0"/>
              <a:t>) (AE</a:t>
            </a:r>
            <a:r>
              <a:rPr lang="en-US" b="1" dirty="0"/>
              <a:t>O</a:t>
            </a:r>
            <a:r>
              <a:rPr lang="en-US" dirty="0"/>
              <a:t>) (RL</a:t>
            </a:r>
            <a:r>
              <a:rPr lang="en-US" b="1" dirty="0"/>
              <a:t>T</a:t>
            </a:r>
            <a:r>
              <a:rPr lang="en-US" dirty="0"/>
              <a:t>, RD</a:t>
            </a:r>
            <a:r>
              <a:rPr lang="en-US" b="1" dirty="0"/>
              <a:t>T</a:t>
            </a:r>
            <a:r>
              <a:rPr lang="en-US" dirty="0"/>
              <a:t>, KL</a:t>
            </a:r>
            <a:r>
              <a:rPr lang="en-US" b="1" dirty="0"/>
              <a:t>T</a:t>
            </a:r>
            <a:r>
              <a:rPr lang="en-US" dirty="0"/>
              <a:t>) (JB</a:t>
            </a:r>
            <a:r>
              <a:rPr lang="en-US" b="1" dirty="0"/>
              <a:t>X</a:t>
            </a:r>
            <a:r>
              <a:rPr lang="en-US" dirty="0"/>
              <a:t>) (XY</a:t>
            </a:r>
            <a:r>
              <a:rPr lang="en-US" b="1" dirty="0"/>
              <a:t>Z</a:t>
            </a:r>
            <a:r>
              <a:rPr lang="en-US" dirty="0"/>
              <a:t>, BW</a:t>
            </a:r>
            <a:r>
              <a:rPr lang="en-US" b="1" dirty="0"/>
              <a:t>Z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 smtClean="0"/>
              <a:t>Combine groups</a:t>
            </a:r>
          </a:p>
          <a:p>
            <a:pPr marL="0" indent="0" algn="ctr">
              <a:buNone/>
              <a:defRPr/>
            </a:pPr>
            <a:r>
              <a:rPr lang="en-US" dirty="0"/>
              <a:t>ABC, AAC, TLJ, AEO, RLT, RDT, KLT, JBX, XYZ, BWZ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686185" y="6459785"/>
            <a:ext cx="6971822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</p:spTree>
    <p:extLst>
      <p:ext uri="{BB962C8B-B14F-4D97-AF65-F5344CB8AC3E}">
        <p14:creationId xmlns:p14="http://schemas.microsoft.com/office/powerpoint/2010/main" val="321782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Radix Sort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82492" y="1842459"/>
            <a:ext cx="8445500" cy="4629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Group strings by middle letter</a:t>
            </a:r>
          </a:p>
          <a:p>
            <a:pPr marL="0" indent="0" algn="ctr">
              <a:buNone/>
              <a:defRPr/>
            </a:pPr>
            <a:r>
              <a:rPr lang="en-US" sz="1800" dirty="0"/>
              <a:t>(A</a:t>
            </a:r>
            <a:r>
              <a:rPr lang="en-US" sz="1800" b="1" dirty="0"/>
              <a:t>A</a:t>
            </a:r>
            <a:r>
              <a:rPr lang="en-US" sz="1800" dirty="0"/>
              <a:t>C) (A </a:t>
            </a:r>
            <a:r>
              <a:rPr lang="en-US" sz="1800" b="1" dirty="0"/>
              <a:t>B </a:t>
            </a:r>
            <a:r>
              <a:rPr lang="en-US" sz="1800" dirty="0"/>
              <a:t>C, J </a:t>
            </a:r>
            <a:r>
              <a:rPr lang="en-US" sz="1800" b="1" dirty="0"/>
              <a:t>B </a:t>
            </a:r>
            <a:r>
              <a:rPr lang="en-US" sz="1800" dirty="0"/>
              <a:t>X) (R </a:t>
            </a:r>
            <a:r>
              <a:rPr lang="en-US" sz="1800" b="1" dirty="0"/>
              <a:t>D </a:t>
            </a:r>
            <a:r>
              <a:rPr lang="en-US" sz="1800" dirty="0"/>
              <a:t>T) (A </a:t>
            </a:r>
            <a:r>
              <a:rPr lang="en-US" sz="1800" b="1" dirty="0"/>
              <a:t>E </a:t>
            </a:r>
            <a:r>
              <a:rPr lang="en-US" sz="1800" dirty="0"/>
              <a:t>O) (T </a:t>
            </a:r>
            <a:r>
              <a:rPr lang="en-US" sz="1800" b="1" dirty="0"/>
              <a:t>L </a:t>
            </a:r>
            <a:r>
              <a:rPr lang="en-US" sz="1800" dirty="0"/>
              <a:t>J, R </a:t>
            </a:r>
            <a:r>
              <a:rPr lang="en-US" sz="1800" b="1" dirty="0"/>
              <a:t>L </a:t>
            </a:r>
            <a:r>
              <a:rPr lang="en-US" sz="1800" dirty="0"/>
              <a:t>T, K </a:t>
            </a:r>
            <a:r>
              <a:rPr lang="en-US" sz="1800" b="1" dirty="0"/>
              <a:t>L </a:t>
            </a:r>
            <a:r>
              <a:rPr lang="en-US" sz="1800" dirty="0"/>
              <a:t>T) (B </a:t>
            </a:r>
            <a:r>
              <a:rPr lang="en-US" sz="1800" b="1" dirty="0"/>
              <a:t>W </a:t>
            </a:r>
            <a:r>
              <a:rPr lang="en-US" sz="1800" dirty="0"/>
              <a:t>Z) (X </a:t>
            </a:r>
            <a:r>
              <a:rPr lang="en-US" sz="1800" b="1" dirty="0"/>
              <a:t>Y </a:t>
            </a:r>
            <a:r>
              <a:rPr lang="en-US" sz="1800" dirty="0"/>
              <a:t>Z)</a:t>
            </a:r>
          </a:p>
          <a:p>
            <a:pPr>
              <a:defRPr/>
            </a:pPr>
            <a:r>
              <a:rPr lang="en-US" dirty="0"/>
              <a:t>C</a:t>
            </a:r>
            <a:r>
              <a:rPr lang="en-US" dirty="0" smtClean="0"/>
              <a:t>ombine groups</a:t>
            </a:r>
          </a:p>
          <a:p>
            <a:pPr marL="0" indent="0" algn="ctr">
              <a:buNone/>
              <a:defRPr/>
            </a:pPr>
            <a:r>
              <a:rPr lang="en-US" dirty="0"/>
              <a:t>AAC, ABC, JBX, RDT, AEO, TLJ, RLT, KLT, BWZ, XYZ</a:t>
            </a:r>
          </a:p>
          <a:p>
            <a:pPr>
              <a:defRPr/>
            </a:pPr>
            <a:r>
              <a:rPr lang="en-US" dirty="0" smtClean="0"/>
              <a:t>Group by first letter, combine again</a:t>
            </a:r>
          </a:p>
          <a:p>
            <a:pPr marL="0" indent="0" algn="ctr">
              <a:buNone/>
              <a:defRPr/>
            </a:pPr>
            <a:r>
              <a:rPr lang="pt-BR" sz="1800" dirty="0"/>
              <a:t>( </a:t>
            </a:r>
            <a:r>
              <a:rPr lang="pt-BR" sz="1800" b="1" dirty="0"/>
              <a:t>A </a:t>
            </a:r>
            <a:r>
              <a:rPr lang="pt-BR" sz="1800" dirty="0"/>
              <a:t>AC, </a:t>
            </a:r>
            <a:r>
              <a:rPr lang="pt-BR" sz="1800" b="1" dirty="0"/>
              <a:t>A </a:t>
            </a:r>
            <a:r>
              <a:rPr lang="pt-BR" sz="1800" dirty="0"/>
              <a:t>BC, </a:t>
            </a:r>
            <a:r>
              <a:rPr lang="pt-BR" sz="1800" b="1" dirty="0"/>
              <a:t>A </a:t>
            </a:r>
            <a:r>
              <a:rPr lang="pt-BR" sz="1800" dirty="0"/>
              <a:t>EO) ( </a:t>
            </a:r>
            <a:r>
              <a:rPr lang="pt-BR" sz="1800" b="1" dirty="0"/>
              <a:t>B </a:t>
            </a:r>
            <a:r>
              <a:rPr lang="pt-BR" sz="1800" dirty="0"/>
              <a:t>WZ) ( </a:t>
            </a:r>
            <a:r>
              <a:rPr lang="pt-BR" sz="1800" b="1" dirty="0"/>
              <a:t>J </a:t>
            </a:r>
            <a:r>
              <a:rPr lang="pt-BR" sz="1800" dirty="0"/>
              <a:t>BX) ( </a:t>
            </a:r>
            <a:r>
              <a:rPr lang="pt-BR" sz="1800" b="1" dirty="0"/>
              <a:t>K </a:t>
            </a:r>
            <a:r>
              <a:rPr lang="pt-BR" sz="1800" dirty="0"/>
              <a:t>LT) ( </a:t>
            </a:r>
            <a:r>
              <a:rPr lang="pt-BR" sz="1800" b="1" dirty="0"/>
              <a:t>R </a:t>
            </a:r>
            <a:r>
              <a:rPr lang="pt-BR" sz="1800" dirty="0"/>
              <a:t>DT, </a:t>
            </a:r>
            <a:r>
              <a:rPr lang="pt-BR" sz="1800" b="1" dirty="0"/>
              <a:t>R </a:t>
            </a:r>
            <a:r>
              <a:rPr lang="pt-BR" sz="1800" dirty="0"/>
              <a:t>LT) ( </a:t>
            </a:r>
            <a:r>
              <a:rPr lang="pt-BR" sz="1800" b="1" dirty="0"/>
              <a:t>T </a:t>
            </a:r>
            <a:r>
              <a:rPr lang="pt-BR" sz="1800" dirty="0"/>
              <a:t>LJ) ( </a:t>
            </a:r>
            <a:r>
              <a:rPr lang="pt-BR" sz="1800" b="1" dirty="0"/>
              <a:t>X </a:t>
            </a:r>
            <a:r>
              <a:rPr lang="pt-BR" sz="1800" dirty="0"/>
              <a:t>YZ)</a:t>
            </a:r>
            <a:endParaRPr lang="en-US" sz="1800" dirty="0"/>
          </a:p>
          <a:p>
            <a:pPr>
              <a:defRPr/>
            </a:pPr>
            <a:r>
              <a:rPr lang="en-US" dirty="0" smtClean="0"/>
              <a:t>Sorted strings</a:t>
            </a:r>
          </a:p>
          <a:p>
            <a:pPr marL="0" indent="0" algn="ctr">
              <a:buNone/>
              <a:defRPr/>
            </a:pPr>
            <a:r>
              <a:rPr lang="en-US" dirty="0"/>
              <a:t>AAC, ABC, AEO, BWZ, JBX, KLT, RDT, RLT, TLJ, XYZ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686185" y="6459785"/>
            <a:ext cx="647714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</p:spTree>
    <p:extLst>
      <p:ext uri="{BB962C8B-B14F-4D97-AF65-F5344CB8AC3E}">
        <p14:creationId xmlns:p14="http://schemas.microsoft.com/office/powerpoint/2010/main" val="4677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54630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Radix Sort: Overview)</a:t>
            </a: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593084"/>
              </p:ext>
            </p:extLst>
          </p:nvPr>
        </p:nvGraphicFramePr>
        <p:xfrm>
          <a:off x="1646420" y="1966627"/>
          <a:ext cx="8839200" cy="4064002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2743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0123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1061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Original integers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156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215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106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022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012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028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215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000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Grouped by 4</a:t>
                      </a:r>
                      <a:r>
                        <a:rPr kumimoji="1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th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 digit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1560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1061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Combined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01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5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5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15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6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6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8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Grouped by 3</a:t>
                      </a:r>
                      <a:r>
                        <a:rPr kumimoji="1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rd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 digit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1061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Combined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5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Grouped by 2</a:t>
                      </a:r>
                      <a:r>
                        <a:rPr kumimoji="1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nd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 digit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1061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Combined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Grouped by 1</a:t>
                      </a:r>
                      <a:r>
                        <a:rPr kumimoji="1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st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 digit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0283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1061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2154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Combined (sorted)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99" name="Rectangle 105"/>
          <p:cNvSpPr>
            <a:spLocks noChangeArrowheads="1"/>
          </p:cNvSpPr>
          <p:nvPr/>
        </p:nvSpPr>
        <p:spPr bwMode="auto">
          <a:xfrm>
            <a:off x="1646420" y="2398427"/>
            <a:ext cx="1524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0" name="Rectangle 106"/>
          <p:cNvSpPr>
            <a:spLocks noChangeArrowheads="1"/>
          </p:cNvSpPr>
          <p:nvPr/>
        </p:nvSpPr>
        <p:spPr bwMode="auto">
          <a:xfrm>
            <a:off x="2408420" y="3312827"/>
            <a:ext cx="1524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1" name="Rectangle 107"/>
          <p:cNvSpPr>
            <a:spLocks noChangeArrowheads="1"/>
          </p:cNvSpPr>
          <p:nvPr/>
        </p:nvSpPr>
        <p:spPr bwMode="auto">
          <a:xfrm>
            <a:off x="5456420" y="4227227"/>
            <a:ext cx="1524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2" name="Rectangle 108"/>
          <p:cNvSpPr>
            <a:spLocks noChangeArrowheads="1"/>
          </p:cNvSpPr>
          <p:nvPr/>
        </p:nvSpPr>
        <p:spPr bwMode="auto">
          <a:xfrm>
            <a:off x="6218420" y="5141627"/>
            <a:ext cx="1524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3" name="Rectangle 109"/>
          <p:cNvSpPr>
            <a:spLocks noChangeArrowheads="1"/>
          </p:cNvSpPr>
          <p:nvPr/>
        </p:nvSpPr>
        <p:spPr bwMode="auto">
          <a:xfrm>
            <a:off x="4694420" y="5141627"/>
            <a:ext cx="1524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4" name="Rectangle 110"/>
          <p:cNvSpPr>
            <a:spLocks noChangeArrowheads="1"/>
          </p:cNvSpPr>
          <p:nvPr/>
        </p:nvSpPr>
        <p:spPr bwMode="auto">
          <a:xfrm>
            <a:off x="5456420" y="3312827"/>
            <a:ext cx="1524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5" name="Rectangle 111"/>
          <p:cNvSpPr>
            <a:spLocks noChangeArrowheads="1"/>
          </p:cNvSpPr>
          <p:nvPr/>
        </p:nvSpPr>
        <p:spPr bwMode="auto">
          <a:xfrm>
            <a:off x="6218420" y="2398427"/>
            <a:ext cx="1524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6" name="Rectangle 112"/>
          <p:cNvSpPr>
            <a:spLocks noChangeArrowheads="1"/>
          </p:cNvSpPr>
          <p:nvPr/>
        </p:nvSpPr>
        <p:spPr bwMode="auto">
          <a:xfrm>
            <a:off x="4694420" y="2398427"/>
            <a:ext cx="1524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7" name="Rectangle 113"/>
          <p:cNvSpPr>
            <a:spLocks noChangeArrowheads="1"/>
          </p:cNvSpPr>
          <p:nvPr/>
        </p:nvSpPr>
        <p:spPr bwMode="auto">
          <a:xfrm>
            <a:off x="3932420" y="3312827"/>
            <a:ext cx="1524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8" name="Rectangle 114"/>
          <p:cNvSpPr>
            <a:spLocks noChangeArrowheads="1"/>
          </p:cNvSpPr>
          <p:nvPr/>
        </p:nvSpPr>
        <p:spPr bwMode="auto">
          <a:xfrm>
            <a:off x="1646420" y="4227227"/>
            <a:ext cx="1524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09" name="Rectangle 115"/>
          <p:cNvSpPr>
            <a:spLocks noChangeArrowheads="1"/>
          </p:cNvSpPr>
          <p:nvPr/>
        </p:nvSpPr>
        <p:spPr bwMode="auto">
          <a:xfrm>
            <a:off x="1646420" y="5141627"/>
            <a:ext cx="3048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0" name="Rectangle 116"/>
          <p:cNvSpPr>
            <a:spLocks noChangeArrowheads="1"/>
          </p:cNvSpPr>
          <p:nvPr/>
        </p:nvSpPr>
        <p:spPr bwMode="auto">
          <a:xfrm>
            <a:off x="3170420" y="4227227"/>
            <a:ext cx="2286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1" name="Rectangle 117"/>
          <p:cNvSpPr>
            <a:spLocks noChangeArrowheads="1"/>
          </p:cNvSpPr>
          <p:nvPr/>
        </p:nvSpPr>
        <p:spPr bwMode="auto">
          <a:xfrm>
            <a:off x="1646420" y="3312827"/>
            <a:ext cx="762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2" name="Rectangle 118"/>
          <p:cNvSpPr>
            <a:spLocks noChangeArrowheads="1"/>
          </p:cNvSpPr>
          <p:nvPr/>
        </p:nvSpPr>
        <p:spPr bwMode="auto">
          <a:xfrm>
            <a:off x="3170420" y="2398427"/>
            <a:ext cx="762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3" name="Rectangle 119"/>
          <p:cNvSpPr>
            <a:spLocks noChangeArrowheads="1"/>
          </p:cNvSpPr>
          <p:nvPr/>
        </p:nvSpPr>
        <p:spPr bwMode="auto">
          <a:xfrm>
            <a:off x="3932420" y="2398427"/>
            <a:ext cx="762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4" name="Rectangle 120"/>
          <p:cNvSpPr>
            <a:spLocks noChangeArrowheads="1"/>
          </p:cNvSpPr>
          <p:nvPr/>
        </p:nvSpPr>
        <p:spPr bwMode="auto">
          <a:xfrm>
            <a:off x="6980420" y="3312827"/>
            <a:ext cx="762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5" name="Rectangle 121"/>
          <p:cNvSpPr>
            <a:spLocks noChangeArrowheads="1"/>
          </p:cNvSpPr>
          <p:nvPr/>
        </p:nvSpPr>
        <p:spPr bwMode="auto">
          <a:xfrm>
            <a:off x="6980420" y="4227227"/>
            <a:ext cx="762000" cy="4572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16" name="Line 122"/>
          <p:cNvSpPr>
            <a:spLocks noChangeShapeType="1"/>
          </p:cNvSpPr>
          <p:nvPr/>
        </p:nvSpPr>
        <p:spPr bwMode="auto">
          <a:xfrm>
            <a:off x="2789420" y="3693827"/>
            <a:ext cx="228600" cy="0"/>
          </a:xfrm>
          <a:prstGeom prst="line">
            <a:avLst/>
          </a:prstGeom>
          <a:noFill/>
          <a:ln w="28575">
            <a:solidFill>
              <a:srgbClr val="9999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7" name="Line 123"/>
          <p:cNvSpPr>
            <a:spLocks noChangeShapeType="1"/>
          </p:cNvSpPr>
          <p:nvPr/>
        </p:nvSpPr>
        <p:spPr bwMode="auto">
          <a:xfrm>
            <a:off x="3551420" y="3693827"/>
            <a:ext cx="228600" cy="0"/>
          </a:xfrm>
          <a:prstGeom prst="line">
            <a:avLst/>
          </a:prstGeom>
          <a:noFill/>
          <a:ln w="28575">
            <a:solidFill>
              <a:srgbClr val="9999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8" name="Line 124"/>
          <p:cNvSpPr>
            <a:spLocks noChangeShapeType="1"/>
          </p:cNvSpPr>
          <p:nvPr/>
        </p:nvSpPr>
        <p:spPr bwMode="auto">
          <a:xfrm>
            <a:off x="4313420" y="3693827"/>
            <a:ext cx="228600" cy="0"/>
          </a:xfrm>
          <a:prstGeom prst="line">
            <a:avLst/>
          </a:prstGeom>
          <a:noFill/>
          <a:ln w="28575">
            <a:solidFill>
              <a:srgbClr val="9999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9" name="Line 125"/>
          <p:cNvSpPr>
            <a:spLocks noChangeShapeType="1"/>
          </p:cNvSpPr>
          <p:nvPr/>
        </p:nvSpPr>
        <p:spPr bwMode="auto">
          <a:xfrm>
            <a:off x="5075420" y="3693827"/>
            <a:ext cx="228600" cy="0"/>
          </a:xfrm>
          <a:prstGeom prst="line">
            <a:avLst/>
          </a:prstGeom>
          <a:noFill/>
          <a:ln w="28575">
            <a:solidFill>
              <a:srgbClr val="9999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0" name="Line 126"/>
          <p:cNvSpPr>
            <a:spLocks noChangeShapeType="1"/>
          </p:cNvSpPr>
          <p:nvPr/>
        </p:nvSpPr>
        <p:spPr bwMode="auto">
          <a:xfrm>
            <a:off x="5837420" y="3693827"/>
            <a:ext cx="228600" cy="0"/>
          </a:xfrm>
          <a:prstGeom prst="line">
            <a:avLst/>
          </a:prstGeom>
          <a:noFill/>
          <a:ln w="28575">
            <a:solidFill>
              <a:srgbClr val="9999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1" name="Line 127"/>
          <p:cNvSpPr>
            <a:spLocks noChangeShapeType="1"/>
          </p:cNvSpPr>
          <p:nvPr/>
        </p:nvSpPr>
        <p:spPr bwMode="auto">
          <a:xfrm>
            <a:off x="6599420" y="3693827"/>
            <a:ext cx="228600" cy="0"/>
          </a:xfrm>
          <a:prstGeom prst="line">
            <a:avLst/>
          </a:prstGeom>
          <a:noFill/>
          <a:ln w="28575">
            <a:solidFill>
              <a:srgbClr val="9999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2" name="Line 128"/>
          <p:cNvSpPr>
            <a:spLocks noChangeShapeType="1"/>
          </p:cNvSpPr>
          <p:nvPr/>
        </p:nvSpPr>
        <p:spPr bwMode="auto">
          <a:xfrm>
            <a:off x="1875020" y="4608227"/>
            <a:ext cx="3048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3" name="Line 129"/>
          <p:cNvSpPr>
            <a:spLocks noChangeShapeType="1"/>
          </p:cNvSpPr>
          <p:nvPr/>
        </p:nvSpPr>
        <p:spPr bwMode="auto">
          <a:xfrm>
            <a:off x="2637020" y="4608227"/>
            <a:ext cx="3048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4" name="Line 130"/>
          <p:cNvSpPr>
            <a:spLocks noChangeShapeType="1"/>
          </p:cNvSpPr>
          <p:nvPr/>
        </p:nvSpPr>
        <p:spPr bwMode="auto">
          <a:xfrm>
            <a:off x="3475220" y="4608227"/>
            <a:ext cx="3048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5" name="Line 131"/>
          <p:cNvSpPr>
            <a:spLocks noChangeShapeType="1"/>
          </p:cNvSpPr>
          <p:nvPr/>
        </p:nvSpPr>
        <p:spPr bwMode="auto">
          <a:xfrm>
            <a:off x="4237220" y="4608227"/>
            <a:ext cx="3048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6" name="Line 132"/>
          <p:cNvSpPr>
            <a:spLocks noChangeShapeType="1"/>
          </p:cNvSpPr>
          <p:nvPr/>
        </p:nvSpPr>
        <p:spPr bwMode="auto">
          <a:xfrm>
            <a:off x="4999220" y="4608227"/>
            <a:ext cx="3048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7" name="Line 133"/>
          <p:cNvSpPr>
            <a:spLocks noChangeShapeType="1"/>
          </p:cNvSpPr>
          <p:nvPr/>
        </p:nvSpPr>
        <p:spPr bwMode="auto">
          <a:xfrm>
            <a:off x="5761220" y="4608227"/>
            <a:ext cx="3048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8" name="Line 134"/>
          <p:cNvSpPr>
            <a:spLocks noChangeShapeType="1"/>
          </p:cNvSpPr>
          <p:nvPr/>
        </p:nvSpPr>
        <p:spPr bwMode="auto">
          <a:xfrm>
            <a:off x="6447020" y="4608227"/>
            <a:ext cx="3048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9" name="Line 135"/>
          <p:cNvSpPr>
            <a:spLocks noChangeShapeType="1"/>
          </p:cNvSpPr>
          <p:nvPr/>
        </p:nvSpPr>
        <p:spPr bwMode="auto">
          <a:xfrm>
            <a:off x="7285220" y="4608227"/>
            <a:ext cx="3048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30" name="Line 136"/>
          <p:cNvSpPr>
            <a:spLocks noChangeShapeType="1"/>
          </p:cNvSpPr>
          <p:nvPr/>
        </p:nvSpPr>
        <p:spPr bwMode="auto">
          <a:xfrm>
            <a:off x="7361420" y="3693827"/>
            <a:ext cx="228600" cy="0"/>
          </a:xfrm>
          <a:prstGeom prst="line">
            <a:avLst/>
          </a:prstGeom>
          <a:noFill/>
          <a:ln w="28575">
            <a:solidFill>
              <a:srgbClr val="9999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31" name="Line 137"/>
          <p:cNvSpPr>
            <a:spLocks noChangeShapeType="1"/>
          </p:cNvSpPr>
          <p:nvPr/>
        </p:nvSpPr>
        <p:spPr bwMode="auto">
          <a:xfrm>
            <a:off x="2027420" y="3693827"/>
            <a:ext cx="228600" cy="0"/>
          </a:xfrm>
          <a:prstGeom prst="line">
            <a:avLst/>
          </a:prstGeom>
          <a:noFill/>
          <a:ln w="28575">
            <a:solidFill>
              <a:srgbClr val="9999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3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3793" y="539644"/>
            <a:ext cx="783860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Radix Sort</a:t>
            </a:r>
            <a:br>
              <a:rPr lang="en-US" altLang="ja-JP" dirty="0" smtClean="0"/>
            </a:br>
            <a:r>
              <a:rPr lang="en-US" altLang="ja-JP" dirty="0" smtClean="0"/>
              <a:t>(Efficiency Analysis)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3810" y="1812560"/>
            <a:ext cx="8610600" cy="4343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dirty="0"/>
              <a:t>Each grouping work requires n shuffles.</a:t>
            </a:r>
          </a:p>
          <a:p>
            <a:pPr eaLnBrk="1" hangingPunct="1"/>
            <a:r>
              <a:rPr lang="en-US" altLang="en-US" sz="2800" dirty="0"/>
              <a:t># grouping and combining steps is # digits.</a:t>
            </a:r>
          </a:p>
          <a:p>
            <a:pPr lvl="1" eaLnBrk="1" hangingPunct="1"/>
            <a:r>
              <a:rPr lang="en-US" altLang="en-US" sz="2400" dirty="0"/>
              <a:t>The previous case is 4.</a:t>
            </a:r>
          </a:p>
          <a:p>
            <a:pPr eaLnBrk="1" hangingPunct="1"/>
            <a:r>
              <a:rPr lang="en-US" altLang="en-US" sz="2800" dirty="0"/>
              <a:t>Thus, for k digit number, the performance is:</a:t>
            </a:r>
          </a:p>
          <a:p>
            <a:pPr lvl="1" eaLnBrk="1" hangingPunct="1"/>
            <a:r>
              <a:rPr lang="en-US" altLang="en-US" sz="2400" dirty="0"/>
              <a:t>K * n = O( n )	where k is irrelevant to n</a:t>
            </a:r>
          </a:p>
          <a:p>
            <a:pPr eaLnBrk="1" hangingPunct="1"/>
            <a:r>
              <a:rPr lang="en-US" altLang="en-US" sz="2800" dirty="0"/>
              <a:t>Disadvantage:</a:t>
            </a:r>
          </a:p>
          <a:p>
            <a:pPr lvl="1" eaLnBrk="1" hangingPunct="1"/>
            <a:r>
              <a:rPr lang="en-US" altLang="en-US" sz="2400" dirty="0" smtClean="0"/>
              <a:t>Memory inefficient</a:t>
            </a:r>
          </a:p>
          <a:p>
            <a:pPr lvl="1" eaLnBrk="1" hangingPunct="1"/>
            <a:r>
              <a:rPr lang="en-US" altLang="en-US" sz="2400" dirty="0" smtClean="0"/>
              <a:t>K is not really a constant</a:t>
            </a:r>
          </a:p>
          <a:p>
            <a:pPr lvl="1" eaLnBrk="1" hangingPunct="1"/>
            <a:r>
              <a:rPr lang="en-US" altLang="en-US" sz="2400" dirty="0" smtClean="0"/>
              <a:t>Need </a:t>
            </a:r>
            <a:r>
              <a:rPr lang="en-US" altLang="en-US" sz="2400" dirty="0"/>
              <a:t>to compare digits in the same order rather than </a:t>
            </a:r>
            <a:r>
              <a:rPr lang="en-US" altLang="en-US" sz="2400" dirty="0" smtClean="0"/>
              <a:t>items</a:t>
            </a:r>
            <a:endParaRPr lang="en-US" altLang="en-US" sz="2000" dirty="0"/>
          </a:p>
          <a:p>
            <a:pPr lvl="1" eaLnBrk="1" hangingPunct="1"/>
            <a:r>
              <a:rPr lang="en-US" altLang="en-US" sz="2400" dirty="0"/>
              <a:t>Need to accommodate 10 groups for numbers</a:t>
            </a:r>
          </a:p>
          <a:p>
            <a:pPr lvl="1" eaLnBrk="1" hangingPunct="1"/>
            <a:r>
              <a:rPr lang="en-US" altLang="en-US" sz="2400" dirty="0"/>
              <a:t>Need to accommodate 27 groups for strings (alphabet + blank)</a:t>
            </a:r>
          </a:p>
        </p:txBody>
      </p:sp>
    </p:spTree>
    <p:extLst>
      <p:ext uri="{BB962C8B-B14F-4D97-AF65-F5344CB8AC3E}">
        <p14:creationId xmlns:p14="http://schemas.microsoft.com/office/powerpoint/2010/main" val="14015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Lab 3:  how to run the test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Lab 5:  Preview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Sorts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Shell Sort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Radix Sort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Sort Summary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Complexity theory example.</a:t>
            </a:r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786" y="493960"/>
            <a:ext cx="7639774" cy="415265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139255" y="5141626"/>
            <a:ext cx="10460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a member function, </a:t>
            </a:r>
            <a:r>
              <a:rPr lang="en-US" dirty="0" err="1" smtClean="0"/>
              <a:t>MoveToEnd</a:t>
            </a:r>
            <a:r>
              <a:rPr lang="en-US" dirty="0" smtClean="0"/>
              <a:t> which takes in an item by value, finds the first occurrence and moves it</a:t>
            </a:r>
          </a:p>
          <a:p>
            <a:r>
              <a:rPr lang="en-US" dirty="0" smtClean="0"/>
              <a:t>to the end of the list.  Return false if item could not be found;  otherwise true.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http://www.sorting-algorithms.com/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>
                <a:hlinkClick r:id="rId3"/>
              </a:rPr>
              <a:t>https://www.youtube.com/watch?v=kPRA0W1kECg</a:t>
            </a:r>
            <a:endParaRPr lang="en-US" dirty="0"/>
          </a:p>
          <a:p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 </a:t>
            </a:r>
          </a:p>
          <a:p>
            <a:endParaRPr lang="en-US" u="sng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REINVENT THE WHEEL?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75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STL Sequence Containers:  the Big 3 (recap)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Vector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Flexibly sized array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Access any element in constant time (index into array)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Add/Remove from the end of array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Data kept contiguous in memory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Deque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Double ended queue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Can add/look from front or back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Access any element in constant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Not guaranteed to be contiguous in memory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Linked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Need iterator to traverse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Can add anywhere in list in constant time</a:t>
            </a:r>
          </a:p>
        </p:txBody>
      </p:sp>
    </p:spTree>
    <p:extLst>
      <p:ext uri="{BB962C8B-B14F-4D97-AF65-F5344CB8AC3E}">
        <p14:creationId xmlns:p14="http://schemas.microsoft.com/office/powerpoint/2010/main" val="18654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Last In First Out (LIFO)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We implemented with following structures: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Array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Linked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(</a:t>
            </a:r>
            <a:r>
              <a:rPr lang="en-US" altLang="en-US" sz="2400" dirty="0" err="1"/>
              <a:t>aStack.push</a:t>
            </a:r>
            <a:r>
              <a:rPr lang="en-US" altLang="en-US" sz="2400" dirty="0"/>
              <a:t>(</a:t>
            </a:r>
            <a:r>
              <a:rPr lang="en-US" altLang="en-US" sz="2400" dirty="0" err="1"/>
              <a:t>newItem</a:t>
            </a:r>
            <a:r>
              <a:rPr lang="en-US" altLang="en-US" sz="2400" dirty="0"/>
              <a:t>)).pop() is equal to </a:t>
            </a:r>
            <a:r>
              <a:rPr lang="en-US" altLang="en-US" sz="2400" dirty="0" err="1" smtClean="0"/>
              <a:t>aStack</a:t>
            </a:r>
            <a:endParaRPr lang="en-US" alt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STL has a stack implementation as a </a:t>
            </a:r>
            <a:r>
              <a:rPr lang="en-US" altLang="en-US" sz="2400" b="1" dirty="0" smtClean="0"/>
              <a:t>Container Adapter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Container adapter on vector, </a:t>
            </a:r>
            <a:r>
              <a:rPr lang="en-US" altLang="en-US" sz="2200" dirty="0" err="1" smtClean="0"/>
              <a:t>deque</a:t>
            </a:r>
            <a:r>
              <a:rPr lang="en-US" altLang="en-US" sz="2200" dirty="0" smtClean="0"/>
              <a:t>, or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Default is </a:t>
            </a:r>
            <a:r>
              <a:rPr lang="en-US" altLang="en-US" sz="2200" dirty="0" err="1" smtClean="0"/>
              <a:t>deque</a:t>
            </a:r>
            <a:endParaRPr lang="en-US" alt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Functions: empty, size, push, pop, top</a:t>
            </a:r>
            <a:endParaRPr lang="en-US" alt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8194498" y="2676369"/>
            <a:ext cx="2209800" cy="1676400"/>
            <a:chOff x="2976" y="1584"/>
            <a:chExt cx="1392" cy="1056"/>
          </a:xfrm>
        </p:grpSpPr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3168" y="2160"/>
              <a:ext cx="1008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3168" y="2016"/>
              <a:ext cx="1008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3168" y="1872"/>
              <a:ext cx="1008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3168" y="1728"/>
              <a:ext cx="1008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3168" y="1584"/>
              <a:ext cx="1008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168" y="2304"/>
              <a:ext cx="100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168" y="2352"/>
              <a:ext cx="1008" cy="288"/>
            </a:xfrm>
            <a:custGeom>
              <a:avLst/>
              <a:gdLst>
                <a:gd name="T0" fmla="*/ 0 w 1008"/>
                <a:gd name="T1" fmla="*/ 0 h 288"/>
                <a:gd name="T2" fmla="*/ 1008 w 1008"/>
                <a:gd name="T3" fmla="*/ 48 h 288"/>
                <a:gd name="T4" fmla="*/ 0 w 1008"/>
                <a:gd name="T5" fmla="*/ 96 h 288"/>
                <a:gd name="T6" fmla="*/ 1008 w 1008"/>
                <a:gd name="T7" fmla="*/ 144 h 288"/>
                <a:gd name="T8" fmla="*/ 0 w 1008"/>
                <a:gd name="T9" fmla="*/ 192 h 288"/>
                <a:gd name="T10" fmla="*/ 1008 w 1008"/>
                <a:gd name="T11" fmla="*/ 240 h 288"/>
                <a:gd name="T12" fmla="*/ 0 w 1008"/>
                <a:gd name="T13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8" h="288">
                  <a:moveTo>
                    <a:pt x="0" y="0"/>
                  </a:moveTo>
                  <a:lnTo>
                    <a:pt x="1008" y="48"/>
                  </a:lnTo>
                  <a:lnTo>
                    <a:pt x="0" y="96"/>
                  </a:lnTo>
                  <a:lnTo>
                    <a:pt x="1008" y="144"/>
                  </a:lnTo>
                  <a:lnTo>
                    <a:pt x="0" y="192"/>
                  </a:lnTo>
                  <a:lnTo>
                    <a:pt x="1008" y="240"/>
                  </a:lnTo>
                  <a:lnTo>
                    <a:pt x="0" y="28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976" y="1776"/>
              <a:ext cx="1392" cy="864"/>
            </a:xfrm>
            <a:custGeom>
              <a:avLst/>
              <a:gdLst>
                <a:gd name="T0" fmla="*/ 0 w 1392"/>
                <a:gd name="T1" fmla="*/ 0 h 864"/>
                <a:gd name="T2" fmla="*/ 192 w 1392"/>
                <a:gd name="T3" fmla="*/ 0 h 864"/>
                <a:gd name="T4" fmla="*/ 192 w 1392"/>
                <a:gd name="T5" fmla="*/ 864 h 864"/>
                <a:gd name="T6" fmla="*/ 1200 w 1392"/>
                <a:gd name="T7" fmla="*/ 864 h 864"/>
                <a:gd name="T8" fmla="*/ 1200 w 1392"/>
                <a:gd name="T9" fmla="*/ 0 h 864"/>
                <a:gd name="T10" fmla="*/ 1392 w 1392"/>
                <a:gd name="T11" fmla="*/ 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2" h="864">
                  <a:moveTo>
                    <a:pt x="0" y="0"/>
                  </a:moveTo>
                  <a:lnTo>
                    <a:pt x="192" y="0"/>
                  </a:lnTo>
                  <a:lnTo>
                    <a:pt x="192" y="864"/>
                  </a:lnTo>
                  <a:lnTo>
                    <a:pt x="1200" y="864"/>
                  </a:lnTo>
                  <a:lnTo>
                    <a:pt x="1200" y="0"/>
                  </a:lnTo>
                  <a:lnTo>
                    <a:pt x="139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14" name="Freeform 13"/>
          <p:cNvSpPr>
            <a:spLocks/>
          </p:cNvSpPr>
          <p:nvPr/>
        </p:nvSpPr>
        <p:spPr bwMode="auto">
          <a:xfrm>
            <a:off x="8299275" y="2241182"/>
            <a:ext cx="546100" cy="1371600"/>
          </a:xfrm>
          <a:custGeom>
            <a:avLst/>
            <a:gdLst>
              <a:gd name="T0" fmla="*/ 0 w 344"/>
              <a:gd name="T1" fmla="*/ 0 h 864"/>
              <a:gd name="T2" fmla="*/ 288 w 344"/>
              <a:gd name="T3" fmla="*/ 144 h 864"/>
              <a:gd name="T4" fmla="*/ 336 w 344"/>
              <a:gd name="T5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864">
                <a:moveTo>
                  <a:pt x="0" y="0"/>
                </a:moveTo>
                <a:cubicBezTo>
                  <a:pt x="116" y="0"/>
                  <a:pt x="232" y="0"/>
                  <a:pt x="288" y="144"/>
                </a:cubicBezTo>
                <a:cubicBezTo>
                  <a:pt x="344" y="288"/>
                  <a:pt x="340" y="576"/>
                  <a:pt x="336" y="8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9pPr>
          </a:lstStyle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 flipH="1">
            <a:off x="9656039" y="2197156"/>
            <a:ext cx="546100" cy="1371600"/>
          </a:xfrm>
          <a:custGeom>
            <a:avLst/>
            <a:gdLst>
              <a:gd name="T0" fmla="*/ 0 w 344"/>
              <a:gd name="T1" fmla="*/ 0 h 864"/>
              <a:gd name="T2" fmla="*/ 288 w 344"/>
              <a:gd name="T3" fmla="*/ 144 h 864"/>
              <a:gd name="T4" fmla="*/ 336 w 344"/>
              <a:gd name="T5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864">
                <a:moveTo>
                  <a:pt x="0" y="0"/>
                </a:moveTo>
                <a:cubicBezTo>
                  <a:pt x="116" y="0"/>
                  <a:pt x="232" y="0"/>
                  <a:pt x="288" y="144"/>
                </a:cubicBezTo>
                <a:cubicBezTo>
                  <a:pt x="344" y="288"/>
                  <a:pt x="340" y="576"/>
                  <a:pt x="336" y="8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9pPr>
          </a:lstStyle>
          <a:p>
            <a:endParaRPr lang="en-US"/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7090358" y="1994787"/>
            <a:ext cx="1558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9pPr>
          </a:lstStyle>
          <a:p>
            <a:r>
              <a:rPr lang="en-US" altLang="en-US" sz="2800" dirty="0"/>
              <a:t>push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9881024" y="1922337"/>
            <a:ext cx="1558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9pPr>
          </a:lstStyle>
          <a:p>
            <a:r>
              <a:rPr lang="en-US" altLang="en-US" sz="2800" dirty="0" smtClean="0"/>
              <a:t>pop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459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7304" y="531475"/>
            <a:ext cx="94063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 &lt;vector&gt;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 &lt;stack&gt;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deque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main( 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3; i++)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bStack.push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"stack size is: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bStack.size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"top element is: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bStack.top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bStack.pop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"Popped!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"top element is: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bStack.top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0;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The Jolly Banker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Purpose: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Learn Queues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Learn Binary Search Trees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Practice class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Two phase project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Design Review:  Wednesday, 3/4.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Lab turned in 3/13.</a:t>
            </a:r>
          </a:p>
        </p:txBody>
      </p:sp>
    </p:spTree>
    <p:extLst>
      <p:ext uri="{BB962C8B-B14F-4D97-AF65-F5344CB8AC3E}">
        <p14:creationId xmlns:p14="http://schemas.microsoft.com/office/powerpoint/2010/main" val="281397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Sorts and sorting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28" b="209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188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the Sorts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rgbClr val="00B050"/>
                </a:solidFill>
              </a:rPr>
              <a:t>Selection Sort	</a:t>
            </a:r>
            <a:r>
              <a:rPr lang="en-US" altLang="ja-JP" sz="2400" b="1" dirty="0">
                <a:solidFill>
                  <a:srgbClr val="00B050"/>
                </a:solidFill>
              </a:rPr>
              <a:t>worst/average O</a:t>
            </a:r>
            <a:r>
              <a:rPr lang="en-US" altLang="en-US" sz="2400" b="1" dirty="0">
                <a:solidFill>
                  <a:srgbClr val="00B050"/>
                </a:solidFill>
              </a:rPr>
              <a:t>(</a:t>
            </a:r>
            <a:r>
              <a:rPr lang="en-US" altLang="ja-JP" sz="2400" b="1" dirty="0">
                <a:solidFill>
                  <a:srgbClr val="00B050"/>
                </a:solidFill>
              </a:rPr>
              <a:t>n2</a:t>
            </a:r>
            <a:r>
              <a:rPr lang="en-US" altLang="en-US" sz="2400" b="1" dirty="0">
                <a:solidFill>
                  <a:srgbClr val="00B050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rgbClr val="00B050"/>
                </a:solidFill>
              </a:rPr>
              <a:t>Bubble Sort	</a:t>
            </a:r>
            <a:r>
              <a:rPr lang="en-US" altLang="ja-JP" sz="2400" b="1" dirty="0">
                <a:solidFill>
                  <a:srgbClr val="00B050"/>
                </a:solidFill>
              </a:rPr>
              <a:t>	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worst/average </a:t>
            </a:r>
            <a:r>
              <a:rPr lang="en-US" altLang="ja-JP" sz="2400" b="1" dirty="0">
                <a:solidFill>
                  <a:srgbClr val="00B050"/>
                </a:solidFill>
              </a:rPr>
              <a:t>O</a:t>
            </a:r>
            <a:r>
              <a:rPr lang="en-US" altLang="en-US" sz="2400" b="1" dirty="0">
                <a:solidFill>
                  <a:srgbClr val="00B050"/>
                </a:solidFill>
              </a:rPr>
              <a:t>(</a:t>
            </a:r>
            <a:r>
              <a:rPr lang="en-US" altLang="ja-JP" sz="2400" b="1" dirty="0">
                <a:solidFill>
                  <a:srgbClr val="00B050"/>
                </a:solidFill>
              </a:rPr>
              <a:t>n</a:t>
            </a:r>
            <a:r>
              <a:rPr lang="en-US" altLang="ja-JP" sz="2400" b="1" baseline="30000" dirty="0">
                <a:solidFill>
                  <a:srgbClr val="00B050"/>
                </a:solidFill>
              </a:rPr>
              <a:t>2</a:t>
            </a:r>
            <a:r>
              <a:rPr lang="en-US" altLang="en-US" sz="2400" b="1" dirty="0">
                <a:solidFill>
                  <a:srgbClr val="00B050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rgbClr val="00B050"/>
                </a:solidFill>
              </a:rPr>
              <a:t>Insertion Sort	</a:t>
            </a:r>
            <a:r>
              <a:rPr lang="en-US" altLang="ja-JP" sz="2400" b="1" dirty="0">
                <a:solidFill>
                  <a:srgbClr val="00B050"/>
                </a:solidFill>
              </a:rPr>
              <a:t>	worst/average O</a:t>
            </a:r>
            <a:r>
              <a:rPr lang="en-US" altLang="en-US" sz="2400" b="1" dirty="0">
                <a:solidFill>
                  <a:srgbClr val="00B050"/>
                </a:solidFill>
              </a:rPr>
              <a:t>(</a:t>
            </a:r>
            <a:r>
              <a:rPr lang="en-US" altLang="ja-JP" sz="2400" b="1" dirty="0">
                <a:solidFill>
                  <a:srgbClr val="00B050"/>
                </a:solidFill>
              </a:rPr>
              <a:t>n</a:t>
            </a:r>
            <a:r>
              <a:rPr lang="en-US" altLang="ja-JP" sz="2400" b="1" baseline="30000" dirty="0">
                <a:solidFill>
                  <a:srgbClr val="00B050"/>
                </a:solidFill>
              </a:rPr>
              <a:t>2</a:t>
            </a:r>
            <a:r>
              <a:rPr lang="en-US" altLang="en-US" sz="2400" b="1" dirty="0">
                <a:solidFill>
                  <a:srgbClr val="00B050"/>
                </a:solidFill>
              </a:rPr>
              <a:t>)</a:t>
            </a:r>
            <a:endParaRPr lang="en-US" altLang="ja-JP" sz="2400" b="1" dirty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ja-JP" sz="2400" dirty="0"/>
              <a:t>Shell Sort		</a:t>
            </a:r>
            <a:r>
              <a:rPr lang="en-US" altLang="ja-JP" sz="2400" dirty="0" smtClean="0"/>
              <a:t>worst O(n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)/average </a:t>
            </a:r>
            <a:r>
              <a:rPr lang="en-US" altLang="ja-JP" sz="2400" dirty="0"/>
              <a:t>O(n</a:t>
            </a:r>
            <a:r>
              <a:rPr lang="en-US" altLang="ja-JP" sz="2400" baseline="30000" dirty="0"/>
              <a:t>3/2</a:t>
            </a:r>
            <a:r>
              <a:rPr lang="en-US" altLang="ja-JP" sz="2400" dirty="0"/>
              <a:t>)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rgbClr val="00B050"/>
                </a:solidFill>
              </a:rPr>
              <a:t>Merge Sort	</a:t>
            </a:r>
            <a:r>
              <a:rPr lang="en-US" altLang="ja-JP" sz="2400" b="1" dirty="0">
                <a:solidFill>
                  <a:srgbClr val="00B050"/>
                </a:solidFill>
              </a:rPr>
              <a:t>	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worst/average </a:t>
            </a:r>
            <a:r>
              <a:rPr lang="en-US" altLang="ja-JP" sz="2400" b="1" dirty="0">
                <a:solidFill>
                  <a:srgbClr val="00B050"/>
                </a:solidFill>
              </a:rPr>
              <a:t>O</a:t>
            </a:r>
            <a:r>
              <a:rPr lang="en-US" altLang="en-US" sz="2400" b="1" dirty="0">
                <a:solidFill>
                  <a:srgbClr val="00B050"/>
                </a:solidFill>
              </a:rPr>
              <a:t>(n </a:t>
            </a:r>
            <a:r>
              <a:rPr lang="en-US" altLang="ja-JP" sz="2400" b="1" dirty="0">
                <a:solidFill>
                  <a:srgbClr val="00B050"/>
                </a:solidFill>
              </a:rPr>
              <a:t>log n</a:t>
            </a:r>
            <a:r>
              <a:rPr lang="en-US" altLang="en-US" sz="2400" b="1" dirty="0">
                <a:solidFill>
                  <a:srgbClr val="00B050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rgbClr val="00B050"/>
                </a:solidFill>
              </a:rPr>
              <a:t>Quick Sort	</a:t>
            </a:r>
            <a:r>
              <a:rPr lang="en-US" altLang="ja-JP" sz="2400" b="1" dirty="0">
                <a:solidFill>
                  <a:srgbClr val="00B050"/>
                </a:solidFill>
              </a:rPr>
              <a:t>	worst O(n2)/average O</a:t>
            </a:r>
            <a:r>
              <a:rPr lang="en-US" altLang="en-US" sz="2400" b="1" dirty="0">
                <a:solidFill>
                  <a:srgbClr val="00B050"/>
                </a:solidFill>
              </a:rPr>
              <a:t>(</a:t>
            </a:r>
            <a:r>
              <a:rPr lang="en-US" altLang="ja-JP" sz="2400" b="1" dirty="0">
                <a:solidFill>
                  <a:srgbClr val="00B050"/>
                </a:solidFill>
              </a:rPr>
              <a:t>n log n</a:t>
            </a:r>
            <a:r>
              <a:rPr lang="en-US" altLang="en-US" sz="2400" b="1" dirty="0">
                <a:solidFill>
                  <a:srgbClr val="00B050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Radix Sort	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worst/average </a:t>
            </a:r>
            <a:r>
              <a:rPr lang="en-US" altLang="ja-JP" sz="2400" dirty="0"/>
              <a:t>O(n</a:t>
            </a:r>
            <a:r>
              <a:rPr lang="en-US" altLang="ja-JP" sz="2400" dirty="0" smtClean="0"/>
              <a:t>)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938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33732" y="6459785"/>
            <a:ext cx="9278752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463" y="2065339"/>
            <a:ext cx="6380162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1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8976" y="494673"/>
            <a:ext cx="9109023" cy="1262921"/>
          </a:xfrm>
        </p:spPr>
        <p:txBody>
          <a:bodyPr>
            <a:normAutofit/>
          </a:bodyPr>
          <a:lstStyle/>
          <a:p>
            <a:pPr eaLnBrk="1" hangingPunct="1">
              <a:lnSpc>
                <a:spcPct val="75000"/>
              </a:lnSpc>
            </a:pPr>
            <a:r>
              <a:rPr lang="en-US" altLang="ja-JP" dirty="0" smtClean="0"/>
              <a:t>Quicksort:  Recursive Overview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1981200" y="2286001"/>
            <a:ext cx="8229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1400" dirty="0" smtClean="0">
                <a:latin typeface="Courier New" panose="02070309020205020404" pitchFamily="49" charset="0"/>
              </a:rPr>
              <a:t>void quicksort(vector&lt;</a:t>
            </a:r>
            <a:r>
              <a:rPr lang="en-US" altLang="ja-JP" sz="1400" dirty="0" err="1" smtClean="0">
                <a:latin typeface="Courier New" panose="02070309020205020404" pitchFamily="49" charset="0"/>
              </a:rPr>
              <a:t>int</a:t>
            </a:r>
            <a:r>
              <a:rPr lang="en-US" altLang="ja-JP" sz="1400" dirty="0" smtClean="0">
                <a:latin typeface="Courier New" panose="02070309020205020404" pitchFamily="49" charset="0"/>
              </a:rPr>
              <a:t>&gt; </a:t>
            </a:r>
            <a:r>
              <a:rPr lang="en-US" altLang="ja-JP" sz="1400" dirty="0">
                <a:latin typeface="Courier New" panose="02070309020205020404" pitchFamily="49" charset="0"/>
              </a:rPr>
              <a:t>&amp;a, </a:t>
            </a:r>
            <a:r>
              <a:rPr lang="en-US" altLang="ja-JP" sz="1400" dirty="0" err="1">
                <a:latin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</a:rPr>
              <a:t> first, </a:t>
            </a:r>
            <a:r>
              <a:rPr lang="en-US" altLang="ja-JP" sz="1400" dirty="0" err="1">
                <a:latin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</a:rPr>
              <a:t> last) </a:t>
            </a:r>
            <a:endParaRPr lang="en-US" altLang="ja-JP" sz="1400" dirty="0" smtClean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 smtClean="0">
                <a:latin typeface="Courier New" panose="02070309020205020404" pitchFamily="49" charset="0"/>
              </a:rPr>
              <a:t>{</a:t>
            </a:r>
            <a:endParaRPr lang="en-US" altLang="ja-JP" sz="14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</a:t>
            </a:r>
            <a:r>
              <a:rPr lang="en-US" altLang="ja-JP" sz="1400" dirty="0" err="1">
                <a:latin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</a:rPr>
              <a:t> </a:t>
            </a:r>
            <a:r>
              <a:rPr lang="en-US" altLang="ja-JP" sz="1400" dirty="0" err="1">
                <a:latin typeface="Courier New" panose="02070309020205020404" pitchFamily="49" charset="0"/>
              </a:rPr>
              <a:t>pivotIndex</a:t>
            </a:r>
            <a:r>
              <a:rPr lang="en-US" altLang="ja-JP" sz="1400" dirty="0">
                <a:latin typeface="Courier New" panose="02070309020205020404" pitchFamily="49" charset="0"/>
              </a:rPr>
              <a:t>;	</a:t>
            </a:r>
            <a:endParaRPr lang="en-US" altLang="ja-JP" sz="1400" dirty="0" smtClean="0">
              <a:latin typeface="Courier New" panose="02070309020205020404" pitchFamily="49" charset="0"/>
            </a:endParaRPr>
          </a:p>
          <a:p>
            <a:pPr algn="l" eaLnBrk="1" hangingPunct="1"/>
            <a:endParaRPr lang="en-US" altLang="ja-JP" sz="14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if ( first &lt; last ) </a:t>
            </a:r>
            <a:endParaRPr lang="en-US" altLang="ja-JP" sz="1400" dirty="0" smtClean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 smtClean="0">
                <a:latin typeface="Courier New" panose="02070309020205020404" pitchFamily="49" charset="0"/>
              </a:rPr>
              <a:t>   {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	</a:t>
            </a:r>
            <a:r>
              <a:rPr lang="en-US" altLang="ja-JP" sz="1400" dirty="0" smtClean="0">
                <a:latin typeface="Courier New" panose="02070309020205020404" pitchFamily="49" charset="0"/>
              </a:rPr>
              <a:t>  </a:t>
            </a:r>
            <a:r>
              <a:rPr lang="en-US" altLang="ja-JP" sz="1400" dirty="0" err="1" smtClean="0">
                <a:latin typeface="Courier New" panose="02070309020205020404" pitchFamily="49" charset="0"/>
              </a:rPr>
              <a:t>pivotIndex</a:t>
            </a:r>
            <a:r>
              <a:rPr lang="en-US" altLang="ja-JP" sz="1400" dirty="0" smtClean="0">
                <a:latin typeface="Courier New" panose="02070309020205020404" pitchFamily="49" charset="0"/>
              </a:rPr>
              <a:t> = </a:t>
            </a:r>
            <a:r>
              <a:rPr lang="en-US" altLang="ja-JP" sz="1400" dirty="0" err="1" smtClean="0">
                <a:latin typeface="Courier New" panose="02070309020205020404" pitchFamily="49" charset="0"/>
              </a:rPr>
              <a:t>choosePivot</a:t>
            </a:r>
            <a:r>
              <a:rPr lang="en-US" altLang="ja-JP" sz="1400" dirty="0" smtClean="0">
                <a:latin typeface="Courier New" panose="02070309020205020404" pitchFamily="49" charset="0"/>
              </a:rPr>
              <a:t>(a, first, last);</a:t>
            </a:r>
            <a:endParaRPr lang="en-US" altLang="ja-JP" sz="14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   partition( a, fist, last, </a:t>
            </a:r>
            <a:r>
              <a:rPr lang="en-US" altLang="ja-JP" sz="1400" dirty="0" err="1">
                <a:latin typeface="Courier New" panose="02070309020205020404" pitchFamily="49" charset="0"/>
              </a:rPr>
              <a:t>pivotIndex</a:t>
            </a:r>
            <a:r>
              <a:rPr lang="en-US" altLang="ja-JP" sz="1400" dirty="0">
                <a:latin typeface="Courier New" panose="02070309020205020404" pitchFamily="49" charset="0"/>
              </a:rPr>
              <a:t> );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   quicksort( a, first, </a:t>
            </a:r>
            <a:r>
              <a:rPr lang="en-US" altLang="ja-JP" sz="1400" dirty="0" err="1">
                <a:latin typeface="Courier New" panose="02070309020205020404" pitchFamily="49" charset="0"/>
              </a:rPr>
              <a:t>pivotIndex</a:t>
            </a:r>
            <a:r>
              <a:rPr lang="en-US" altLang="ja-JP" sz="1400" dirty="0">
                <a:latin typeface="Courier New" panose="02070309020205020404" pitchFamily="49" charset="0"/>
              </a:rPr>
              <a:t> - 1 );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   quicksort( a, </a:t>
            </a:r>
            <a:r>
              <a:rPr lang="en-US" altLang="ja-JP" sz="1400" dirty="0" err="1">
                <a:latin typeface="Courier New" panose="02070309020205020404" pitchFamily="49" charset="0"/>
              </a:rPr>
              <a:t>pivotIndex</a:t>
            </a:r>
            <a:r>
              <a:rPr lang="en-US" altLang="ja-JP" sz="1400" dirty="0">
                <a:latin typeface="Courier New" panose="02070309020205020404" pitchFamily="49" charset="0"/>
              </a:rPr>
              <a:t> + 1, last );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}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1201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5478" y="554636"/>
            <a:ext cx="880672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Quicksort: Efficiency Analysis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5478" y="1806314"/>
            <a:ext cx="7772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800" dirty="0"/>
              <a:t>Worst case: If the pivot is the smallest item in the array segment, S1 will remain empty.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S2 decreases in size by only 1 at each recursive call.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Level 1 requires n-1 comparisons.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Level 2 requires n-2 comparisons.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Thus, (n-1) + (n-2) + …. + 2 + 1 = n(n-1)/2 = O(n</a:t>
            </a:r>
            <a:r>
              <a:rPr lang="en-US" altLang="ja-JP" sz="2400" baseline="30000" dirty="0"/>
              <a:t>2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/>
              <a:t>Average </a:t>
            </a:r>
            <a:r>
              <a:rPr lang="en-US" altLang="ja-JP" sz="2800" dirty="0"/>
              <a:t>case: S1 and S2 contain the same number of items.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log n or log n + 1 levels of recursions occur.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Each level requires n-k comparisons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Thus, at most (n-1) * (log n + 1) = O(n log n )</a:t>
            </a:r>
          </a:p>
        </p:txBody>
      </p:sp>
    </p:spTree>
    <p:extLst>
      <p:ext uri="{BB962C8B-B14F-4D97-AF65-F5344CB8AC3E}">
        <p14:creationId xmlns:p14="http://schemas.microsoft.com/office/powerpoint/2010/main" val="27359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Generalization of the Insertion Sort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Optimized to reduce data movement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Developed 1959 by Donald Shell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Choose an Interleave/gap size (n) and sort the arrays chosen by that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This moves data large distances quickly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Complexity has not been fully determined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Depends on gap size (see appendix)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Works best on partially sorted data</a:t>
            </a:r>
          </a:p>
        </p:txBody>
      </p:sp>
    </p:spTree>
    <p:extLst>
      <p:ext uri="{BB962C8B-B14F-4D97-AF65-F5344CB8AC3E}">
        <p14:creationId xmlns:p14="http://schemas.microsoft.com/office/powerpoint/2010/main" val="357293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14367</TotalTime>
  <Words>1235</Words>
  <Application>Microsoft Office PowerPoint</Application>
  <PresentationFormat>Widescreen</PresentationFormat>
  <Paragraphs>388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ＭＳ Ｐゴシック</vt:lpstr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CSS 342</vt:lpstr>
      <vt:lpstr>Agenda</vt:lpstr>
      <vt:lpstr>Lab 5</vt:lpstr>
      <vt:lpstr>Sorts and sorting</vt:lpstr>
      <vt:lpstr>Sorting the Sorts</vt:lpstr>
      <vt:lpstr>The Quick Sort</vt:lpstr>
      <vt:lpstr>Quicksort:  Recursive Overview</vt:lpstr>
      <vt:lpstr>Quicksort: Efficiency Analysis</vt:lpstr>
      <vt:lpstr>Shell Sort</vt:lpstr>
      <vt:lpstr>Shell Sort Example</vt:lpstr>
      <vt:lpstr>Computer Scientist of last week</vt:lpstr>
      <vt:lpstr>PowerPoint Presentation</vt:lpstr>
      <vt:lpstr>PowerPoint Presentation</vt:lpstr>
      <vt:lpstr>Mind the Gap</vt:lpstr>
      <vt:lpstr>Mind the Gap (more)</vt:lpstr>
      <vt:lpstr>The Radix Sort</vt:lpstr>
      <vt:lpstr>The Radix Sort</vt:lpstr>
      <vt:lpstr>Radix Sort: Overview)</vt:lpstr>
      <vt:lpstr>Radix Sort (Efficiency Analysis)</vt:lpstr>
      <vt:lpstr>PowerPoint Presentation</vt:lpstr>
      <vt:lpstr>Efficiency comparisons</vt:lpstr>
      <vt:lpstr>STL</vt:lpstr>
      <vt:lpstr>STL Sequence Containers:  the Big 3 (recap)</vt:lpstr>
      <vt:lpstr>Recall the stack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322</cp:revision>
  <dcterms:created xsi:type="dcterms:W3CDTF">2014-09-04T12:46:47Z</dcterms:created>
  <dcterms:modified xsi:type="dcterms:W3CDTF">2015-03-02T18:47:34Z</dcterms:modified>
</cp:coreProperties>
</file>