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83" r:id="rId3"/>
    <p:sldId id="591" r:id="rId4"/>
    <p:sldId id="592" r:id="rId5"/>
    <p:sldId id="574" r:id="rId6"/>
    <p:sldId id="575" r:id="rId7"/>
    <p:sldId id="581" r:id="rId8"/>
    <p:sldId id="583" r:id="rId9"/>
    <p:sldId id="584" r:id="rId10"/>
    <p:sldId id="598" r:id="rId11"/>
    <p:sldId id="585" r:id="rId12"/>
    <p:sldId id="586" r:id="rId13"/>
    <p:sldId id="593" r:id="rId14"/>
    <p:sldId id="594" r:id="rId15"/>
    <p:sldId id="596" r:id="rId16"/>
    <p:sldId id="588" r:id="rId17"/>
    <p:sldId id="589" r:id="rId18"/>
    <p:sldId id="597" r:id="rId19"/>
    <p:sldId id="595" r:id="rId20"/>
    <p:sldId id="587" r:id="rId21"/>
    <p:sldId id="590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t>3/11/2015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t>3/11/2015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t>3/11/2015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77333" y="1816100"/>
            <a:ext cx="11260667" cy="4508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Structures and Problem Solving with C++: Walls and Mirrors, Frank Carrano, © 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965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t>3/11/2015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t>3/11/2015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t>3/11/2015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t>3/11/2015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t>3/11/2015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t>3/11/2015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t>3/11/2015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t>3/11/2015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t>3/11/2015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courses.washington.edu/css342/dimpsey/Lab5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CSS 342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Data </a:t>
            </a:r>
            <a:r>
              <a:rPr lang="en-US" dirty="0"/>
              <a:t>Structures, Algorithms, and Discrete Mathematics I</a:t>
            </a:r>
          </a:p>
          <a:p>
            <a:r>
              <a:rPr lang="en-US" dirty="0" smtClean="0"/>
              <a:t>Lecture </a:t>
            </a:r>
            <a:r>
              <a:rPr lang="en-US" dirty="0" smtClean="0"/>
              <a:t>17. 150311.</a:t>
            </a:r>
            <a:endParaRPr lang="en-US" dirty="0" smtClean="0"/>
          </a:p>
          <a:p>
            <a:r>
              <a:rPr lang="en-US" dirty="0" smtClean="0"/>
              <a:t>CUSACK CHAPT 4.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6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Truth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6217920" cy="697050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 Table iterating all possible combinations for a proposition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 Example: </a:t>
            </a:r>
            <a:r>
              <a:rPr lang="pt-BR" dirty="0"/>
              <a:t>p </a:t>
            </a:r>
            <a:r>
              <a:rPr lang="pt-BR" dirty="0" smtClean="0"/>
              <a:t>^ </a:t>
            </a:r>
            <a:r>
              <a:rPr lang="pt-BR" dirty="0"/>
              <a:t>q v p ^ </a:t>
            </a:r>
            <a:r>
              <a:rPr lang="pt-BR" dirty="0" smtClean="0"/>
              <a:t>r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032867"/>
              </p:ext>
            </p:extLst>
          </p:nvPr>
        </p:nvGraphicFramePr>
        <p:xfrm>
          <a:off x="1954064" y="2712762"/>
          <a:ext cx="5527107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9341"/>
                <a:gridCol w="819341"/>
                <a:gridCol w="819341"/>
                <a:gridCol w="819341"/>
                <a:gridCol w="819341"/>
                <a:gridCol w="1430402"/>
              </a:tblGrid>
              <a:tr h="14877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q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dirty="0" smtClean="0"/>
                        <a:t>p ^ q 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p ^ r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p ^ q v p ^ r</a:t>
                      </a:r>
                      <a:endParaRPr lang="en-US" dirty="0" smtClean="0"/>
                    </a:p>
                  </a:txBody>
                  <a:tcPr/>
                </a:tc>
              </a:tr>
              <a:tr h="15083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5083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5083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5083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5083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5083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5083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5083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994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307787" y="457200"/>
            <a:ext cx="7772400" cy="1143000"/>
          </a:xfrm>
        </p:spPr>
        <p:txBody>
          <a:bodyPr/>
          <a:lstStyle/>
          <a:p>
            <a:r>
              <a:rPr lang="en-US" altLang="ja-JP" dirty="0"/>
              <a:t>Conditional Propositions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376" y="1878105"/>
            <a:ext cx="9144000" cy="5105400"/>
          </a:xfrm>
        </p:spPr>
        <p:txBody>
          <a:bodyPr/>
          <a:lstStyle/>
          <a:p>
            <a:r>
              <a:rPr lang="en-US" altLang="ja-JP" dirty="0"/>
              <a:t>Given two propositions such as p and q,</a:t>
            </a:r>
          </a:p>
          <a:p>
            <a:pPr lvl="1">
              <a:buFontTx/>
              <a:buNone/>
            </a:pPr>
            <a:r>
              <a:rPr lang="en-US" altLang="ja-JP" dirty="0"/>
              <a:t>	If p then q	or 	p </a:t>
            </a:r>
            <a:r>
              <a:rPr lang="en-US" altLang="ja-JP" dirty="0">
                <a:cs typeface="Times New Roman" panose="02020603050405020304" pitchFamily="18" charset="0"/>
              </a:rPr>
              <a:t>→ q</a:t>
            </a:r>
          </a:p>
          <a:p>
            <a:pPr>
              <a:buFontTx/>
              <a:buNone/>
            </a:pPr>
            <a:r>
              <a:rPr lang="en-US" altLang="ja-JP" dirty="0">
                <a:cs typeface="Times New Roman" panose="02020603050405020304" pitchFamily="18" charset="0"/>
              </a:rPr>
              <a:t>	is called a conditional proposition.</a:t>
            </a:r>
          </a:p>
          <a:p>
            <a:pPr lvl="1"/>
            <a:r>
              <a:rPr lang="en-US" altLang="ja-JP" dirty="0">
                <a:cs typeface="Times New Roman" panose="02020603050405020304" pitchFamily="18" charset="0"/>
              </a:rPr>
              <a:t>P:  hypothesis, antecedent, or sufficient condition</a:t>
            </a:r>
          </a:p>
          <a:p>
            <a:pPr lvl="1"/>
            <a:r>
              <a:rPr lang="en-US" altLang="ja-JP" dirty="0">
                <a:cs typeface="Times New Roman" panose="02020603050405020304" pitchFamily="18" charset="0"/>
              </a:rPr>
              <a:t>Q: conclusion, consequent, or necessary condition</a:t>
            </a:r>
          </a:p>
          <a:p>
            <a:pPr lvl="1"/>
            <a:endParaRPr lang="en-US" altLang="ja-JP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52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260" y="685797"/>
            <a:ext cx="9175376" cy="981635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Truth Table of Conditional Propositions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894" y="1770529"/>
            <a:ext cx="8839200" cy="2519083"/>
          </a:xfrm>
        </p:spPr>
        <p:txBody>
          <a:bodyPr>
            <a:normAutofit fontScale="85000" lnSpcReduction="20000"/>
          </a:bodyPr>
          <a:lstStyle/>
          <a:p>
            <a:r>
              <a:rPr lang="en-US" altLang="ja-JP" sz="2400" dirty="0" smtClean="0"/>
              <a:t>Chair Statement: </a:t>
            </a:r>
            <a:r>
              <a:rPr lang="en-US" altLang="ja-JP" sz="2400" dirty="0"/>
              <a:t>if CSS gets an additional $80,000, it will hire one new faculty member.</a:t>
            </a:r>
          </a:p>
          <a:p>
            <a:r>
              <a:rPr lang="en-US" altLang="ja-JP" sz="2400" dirty="0"/>
              <a:t>P: CSS gets an additional $80,000.</a:t>
            </a:r>
          </a:p>
          <a:p>
            <a:r>
              <a:rPr lang="en-US" altLang="ja-JP" sz="2400" dirty="0"/>
              <a:t>Q: CSS will hire one new faculty member.</a:t>
            </a:r>
          </a:p>
          <a:p>
            <a:r>
              <a:rPr lang="en-US" altLang="ja-JP" sz="2400" dirty="0"/>
              <a:t>If both p and q are true, the chair said a correct statement.</a:t>
            </a:r>
          </a:p>
          <a:p>
            <a:r>
              <a:rPr lang="en-US" altLang="ja-JP" sz="2400" dirty="0"/>
              <a:t>If p is true but q is false, the chair said a wrong statement.</a:t>
            </a:r>
          </a:p>
          <a:p>
            <a:r>
              <a:rPr lang="en-US" altLang="ja-JP" sz="2400" dirty="0"/>
              <a:t>If p is false, the chair is not responsible for his statement. We should regard it as true.</a:t>
            </a:r>
          </a:p>
        </p:txBody>
      </p:sp>
      <p:graphicFrame>
        <p:nvGraphicFramePr>
          <p:cNvPr id="97316" name="Group 36"/>
          <p:cNvGraphicFramePr>
            <a:graphicFrameLocks noGrp="1"/>
          </p:cNvGraphicFramePr>
          <p:nvPr/>
        </p:nvGraphicFramePr>
        <p:xfrm>
          <a:off x="5715000" y="4267201"/>
          <a:ext cx="3733800" cy="1983105"/>
        </p:xfrm>
        <a:graphic>
          <a:graphicData uri="http://schemas.openxmlformats.org/drawingml/2006/table">
            <a:tbl>
              <a:tblPr/>
              <a:tblGrid>
                <a:gridCol w="1244600"/>
                <a:gridCol w="1244600"/>
                <a:gridCol w="1244600"/>
              </a:tblGrid>
              <a:tr h="396875"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p 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→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 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785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307787" y="457200"/>
            <a:ext cx="7772400" cy="1143000"/>
          </a:xfrm>
        </p:spPr>
        <p:txBody>
          <a:bodyPr/>
          <a:lstStyle/>
          <a:p>
            <a:r>
              <a:rPr lang="en-US" altLang="ja-JP" dirty="0" smtClean="0"/>
              <a:t>If and only if</a:t>
            </a:r>
            <a:endParaRPr lang="en-US" altLang="ja-JP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376" y="1878105"/>
            <a:ext cx="9144000" cy="5105400"/>
          </a:xfrm>
        </p:spPr>
        <p:txBody>
          <a:bodyPr/>
          <a:lstStyle/>
          <a:p>
            <a:r>
              <a:rPr lang="en-US" altLang="ja-JP" dirty="0"/>
              <a:t>Given two propositions such as p and q,</a:t>
            </a:r>
          </a:p>
          <a:p>
            <a:pPr lvl="1">
              <a:buFontTx/>
              <a:buNone/>
            </a:pPr>
            <a:r>
              <a:rPr lang="en-US" altLang="ja-JP" dirty="0"/>
              <a:t>	</a:t>
            </a:r>
            <a:r>
              <a:rPr lang="en-US" altLang="ja-JP" dirty="0" smtClean="0"/>
              <a:t>p if and only if </a:t>
            </a:r>
            <a:r>
              <a:rPr lang="en-US" altLang="ja-JP" dirty="0"/>
              <a:t>q	or 	p </a:t>
            </a:r>
            <a:r>
              <a:rPr lang="en-US" altLang="ja-JP" dirty="0" smtClean="0"/>
              <a:t>&lt;-&gt;</a:t>
            </a:r>
            <a:r>
              <a:rPr lang="en-US" altLang="ja-JP" dirty="0" smtClean="0">
                <a:cs typeface="Times New Roman" panose="02020603050405020304" pitchFamily="18" charset="0"/>
              </a:rPr>
              <a:t> </a:t>
            </a:r>
            <a:r>
              <a:rPr lang="en-US" altLang="ja-JP" dirty="0">
                <a:cs typeface="Times New Roman" panose="02020603050405020304" pitchFamily="18" charset="0"/>
              </a:rPr>
              <a:t>q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>
                <a:cs typeface="Times New Roman" panose="02020603050405020304" pitchFamily="18" charset="0"/>
              </a:rPr>
              <a:t> </a:t>
            </a:r>
            <a:r>
              <a:rPr lang="en-US" altLang="ja-JP" dirty="0" smtClean="0">
                <a:cs typeface="Times New Roman" panose="02020603050405020304" pitchFamily="18" charset="0"/>
              </a:rPr>
              <a:t>Called </a:t>
            </a:r>
            <a:r>
              <a:rPr lang="en-US" altLang="ja-JP" dirty="0">
                <a:cs typeface="Times New Roman" panose="02020603050405020304" pitchFamily="18" charset="0"/>
              </a:rPr>
              <a:t>a </a:t>
            </a:r>
            <a:r>
              <a:rPr lang="en-US" altLang="ja-JP" dirty="0" smtClean="0">
                <a:cs typeface="Times New Roman" panose="02020603050405020304" pitchFamily="18" charset="0"/>
              </a:rPr>
              <a:t>bi-conditional </a:t>
            </a:r>
            <a:r>
              <a:rPr lang="en-US" altLang="ja-JP" dirty="0">
                <a:cs typeface="Times New Roman" panose="02020603050405020304" pitchFamily="18" charset="0"/>
              </a:rPr>
              <a:t>proposition.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 smtClean="0">
                <a:cs typeface="Times New Roman" panose="02020603050405020304" pitchFamily="18" charset="0"/>
              </a:rPr>
              <a:t>True when p and q have the same truth value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 smtClean="0">
                <a:cs typeface="Times New Roman" panose="02020603050405020304" pitchFamily="18" charset="0"/>
              </a:rPr>
              <a:t>False otherwise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 smtClean="0">
                <a:cs typeface="Times New Roman" panose="02020603050405020304" pitchFamily="18" charset="0"/>
              </a:rPr>
              <a:t>p </a:t>
            </a:r>
            <a:r>
              <a:rPr lang="en-US" altLang="ja-JP" dirty="0" err="1" smtClean="0">
                <a:cs typeface="Times New Roman" panose="02020603050405020304" pitchFamily="18" charset="0"/>
              </a:rPr>
              <a:t>iff</a:t>
            </a:r>
            <a:r>
              <a:rPr lang="en-US" altLang="ja-JP" dirty="0" smtClean="0">
                <a:cs typeface="Times New Roman" panose="02020603050405020304" pitchFamily="18" charset="0"/>
              </a:rPr>
              <a:t> q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>
                <a:cs typeface="Times New Roman" panose="02020603050405020304" pitchFamily="18" charset="0"/>
              </a:rPr>
              <a:t> </a:t>
            </a:r>
            <a:r>
              <a:rPr lang="en-US" altLang="ja-JP" dirty="0" smtClean="0">
                <a:cs typeface="Times New Roman" panose="02020603050405020304" pitchFamily="18" charset="0"/>
              </a:rPr>
              <a:t> Show the truth table for: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 smtClean="0">
                <a:cs typeface="Times New Roman" panose="02020603050405020304" pitchFamily="18" charset="0"/>
              </a:rPr>
              <a:t>(p &lt;-&gt; q)&lt;-&gt; (q &lt;-&gt; p) </a:t>
            </a:r>
            <a:endParaRPr lang="en-US" altLang="ja-JP" dirty="0">
              <a:cs typeface="Times New Roman" panose="02020603050405020304" pitchFamily="18" charset="0"/>
            </a:endParaRPr>
          </a:p>
          <a:p>
            <a:pPr lvl="1"/>
            <a:endParaRPr lang="en-US" altLang="ja-JP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30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In-class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400" dirty="0"/>
              <a:t>Let p, q, and r be the </a:t>
            </a:r>
            <a:r>
              <a:rPr lang="en-US" sz="1400" dirty="0" smtClean="0"/>
              <a:t>propositions.</a:t>
            </a:r>
          </a:p>
          <a:p>
            <a:pPr lvl="1"/>
            <a:r>
              <a:rPr lang="en-US" sz="1200" dirty="0" smtClean="0"/>
              <a:t>p</a:t>
            </a:r>
            <a:r>
              <a:rPr lang="en-US" sz="1200" dirty="0"/>
              <a:t>: Grizzly bears have been seen in the </a:t>
            </a:r>
            <a:r>
              <a:rPr lang="en-US" sz="1200" dirty="0" smtClean="0"/>
              <a:t>area.</a:t>
            </a:r>
          </a:p>
          <a:p>
            <a:pPr lvl="1"/>
            <a:r>
              <a:rPr lang="en-US" sz="1400" dirty="0" smtClean="0"/>
              <a:t>q</a:t>
            </a:r>
            <a:r>
              <a:rPr lang="en-US" sz="1400" dirty="0"/>
              <a:t>: Hiking is safe on the </a:t>
            </a:r>
            <a:r>
              <a:rPr lang="en-US" sz="1400" dirty="0" smtClean="0"/>
              <a:t>trail.</a:t>
            </a:r>
          </a:p>
          <a:p>
            <a:pPr lvl="1"/>
            <a:r>
              <a:rPr lang="en-US" sz="1400" dirty="0" smtClean="0"/>
              <a:t>r</a:t>
            </a:r>
            <a:r>
              <a:rPr lang="en-US" sz="1400" dirty="0"/>
              <a:t>: Berries are ripe along the </a:t>
            </a:r>
            <a:r>
              <a:rPr lang="en-US" sz="1400" dirty="0" smtClean="0"/>
              <a:t>trail.</a:t>
            </a:r>
          </a:p>
          <a:p>
            <a:pPr lvl="1"/>
            <a:endParaRPr lang="en-US" sz="1400" dirty="0" smtClean="0"/>
          </a:p>
          <a:p>
            <a:pPr marL="201168" lvl="1" indent="0">
              <a:buNone/>
            </a:pPr>
            <a:r>
              <a:rPr lang="en-US" sz="1400" dirty="0" smtClean="0"/>
              <a:t>Write </a:t>
            </a:r>
            <a:r>
              <a:rPr lang="en-US" sz="1400" dirty="0"/>
              <a:t>these propositions using p, q, and r and logical </a:t>
            </a:r>
            <a:r>
              <a:rPr lang="en-US" sz="1400" dirty="0" smtClean="0"/>
              <a:t>connectives.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 smtClean="0"/>
              <a:t>Berries </a:t>
            </a:r>
            <a:r>
              <a:rPr lang="en-US" sz="1400" dirty="0"/>
              <a:t>are ripe along the trail, but grizzly bears have not been seen in the </a:t>
            </a:r>
            <a:r>
              <a:rPr lang="en-US" sz="1400" dirty="0" smtClean="0"/>
              <a:t>area.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 smtClean="0"/>
              <a:t>Grizzly </a:t>
            </a:r>
            <a:r>
              <a:rPr lang="en-US" sz="1400" dirty="0"/>
              <a:t>bears have not been seen in the area and hiking on the trail is safe, but berries </a:t>
            </a:r>
            <a:r>
              <a:rPr lang="en-US" sz="1400" dirty="0" smtClean="0"/>
              <a:t>are ripe along the </a:t>
            </a:r>
            <a:r>
              <a:rPr lang="en-US" sz="1400" dirty="0" err="1" smtClean="0"/>
              <a:t>traile</a:t>
            </a:r>
            <a:endParaRPr lang="en-US" sz="1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 smtClean="0"/>
              <a:t>If </a:t>
            </a:r>
            <a:r>
              <a:rPr lang="en-US" sz="1400" dirty="0"/>
              <a:t>berries are ripe along the trail, hiking is safe if and only if grizzly bears have not </a:t>
            </a:r>
            <a:r>
              <a:rPr lang="en-US" sz="1400" dirty="0" smtClean="0"/>
              <a:t>been seen </a:t>
            </a:r>
            <a:r>
              <a:rPr lang="en-US" sz="1400" dirty="0"/>
              <a:t>in the area</a:t>
            </a:r>
            <a:r>
              <a:rPr lang="en-US" sz="1400" dirty="0" smtClean="0"/>
              <a:t>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 smtClean="0"/>
              <a:t>It </a:t>
            </a:r>
            <a:r>
              <a:rPr lang="en-US" sz="1400" dirty="0"/>
              <a:t>is not safe to hike on the trail, but grizzly bears have not been seen in the area and </a:t>
            </a:r>
            <a:r>
              <a:rPr lang="en-US" sz="1400" dirty="0" smtClean="0"/>
              <a:t>the berries </a:t>
            </a:r>
            <a:r>
              <a:rPr lang="en-US" sz="1400" dirty="0"/>
              <a:t>along the trail are </a:t>
            </a:r>
            <a:r>
              <a:rPr lang="en-US" sz="1400" dirty="0" smtClean="0"/>
              <a:t>ripe.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 smtClean="0"/>
              <a:t>For </a:t>
            </a:r>
            <a:r>
              <a:rPr lang="en-US" sz="1400" dirty="0"/>
              <a:t>hiking on the trail to be safe, it is necessary but not sufficient that berries not be </a:t>
            </a:r>
            <a:r>
              <a:rPr lang="en-US" sz="1400" dirty="0" smtClean="0"/>
              <a:t>ripe along </a:t>
            </a:r>
            <a:r>
              <a:rPr lang="en-US" sz="1400" dirty="0"/>
              <a:t>the trail and for grizzly bears not to have been seen in the </a:t>
            </a:r>
            <a:r>
              <a:rPr lang="en-US" sz="1400" dirty="0" smtClean="0"/>
              <a:t>area.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 smtClean="0"/>
              <a:t>Hiking </a:t>
            </a:r>
            <a:r>
              <a:rPr lang="en-US" sz="1400" dirty="0"/>
              <a:t>is not safe on the trail whenever grizzly bears have been seen in the area </a:t>
            </a:r>
            <a:r>
              <a:rPr lang="en-US" sz="1400" dirty="0" smtClean="0"/>
              <a:t>and berries </a:t>
            </a:r>
            <a:r>
              <a:rPr lang="en-US" sz="1400" dirty="0"/>
              <a:t>are ripe along the trail.</a:t>
            </a:r>
          </a:p>
        </p:txBody>
      </p:sp>
    </p:spTree>
    <p:extLst>
      <p:ext uri="{BB962C8B-B14F-4D97-AF65-F5344CB8AC3E}">
        <p14:creationId xmlns:p14="http://schemas.microsoft.com/office/powerpoint/2010/main" val="255036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Scientist of the Week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737360"/>
            <a:ext cx="3724102" cy="45969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01242" y="2230581"/>
            <a:ext cx="2916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Augustus De Morgan 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406041" y="3172691"/>
            <a:ext cx="669606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British Mathematician and logician (1806 – 1871)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 Morgan’s Laws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Introduced the term Mathematical Induction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Discovered Relation Algebra: extension of Boolean algebra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Interested in Spiritualism, Clairvoyance, and psychic phenomenon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ooter Placeholder 5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CSS342: Propositions</a:t>
            </a:r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9923-E658-4DE4-B106-E8A337BAC121}" type="slidenum">
              <a:rPr lang="en-US" altLang="ja-JP"/>
              <a:pPr/>
              <a:t>16</a:t>
            </a:fld>
            <a:endParaRPr lang="en-US" altLang="ja-JP"/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259" y="497541"/>
            <a:ext cx="7772400" cy="1143000"/>
          </a:xfrm>
        </p:spPr>
        <p:txBody>
          <a:bodyPr/>
          <a:lstStyle/>
          <a:p>
            <a:r>
              <a:rPr lang="en-US" altLang="ja-JP" dirty="0"/>
              <a:t>De Morgan’s Laws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259" y="1869141"/>
            <a:ext cx="7902388" cy="124161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dirty="0" smtClean="0"/>
              <a:t>  Show De Morgan’s Law is true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/>
              <a:t>¬(p ^ q) </a:t>
            </a:r>
            <a:r>
              <a:rPr lang="en-US" altLang="ja-JP" dirty="0">
                <a:cs typeface="Times New Roman" panose="02020603050405020304" pitchFamily="18" charset="0"/>
              </a:rPr>
              <a:t>≡ </a:t>
            </a:r>
            <a:r>
              <a:rPr lang="en-US" altLang="ja-JP" dirty="0"/>
              <a:t>¬p </a:t>
            </a:r>
            <a:r>
              <a:rPr lang="en-US" altLang="ja-JP" sz="2200" dirty="0"/>
              <a:t>v</a:t>
            </a:r>
            <a:r>
              <a:rPr lang="en-US" altLang="ja-JP" dirty="0"/>
              <a:t> ¬</a:t>
            </a:r>
            <a:r>
              <a:rPr lang="en-US" altLang="ja-JP" dirty="0" smtClean="0"/>
              <a:t>q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 smtClean="0"/>
              <a:t>¬(</a:t>
            </a:r>
            <a:r>
              <a:rPr lang="en-US" altLang="ja-JP" dirty="0"/>
              <a:t>p </a:t>
            </a:r>
            <a:r>
              <a:rPr lang="en-US" altLang="ja-JP" dirty="0" smtClean="0"/>
              <a:t>v </a:t>
            </a:r>
            <a:r>
              <a:rPr lang="en-US" altLang="ja-JP" dirty="0"/>
              <a:t>q) </a:t>
            </a:r>
            <a:r>
              <a:rPr lang="en-US" altLang="ja-JP" dirty="0">
                <a:cs typeface="Times New Roman" panose="02020603050405020304" pitchFamily="18" charset="0"/>
              </a:rPr>
              <a:t>≡ </a:t>
            </a:r>
            <a:r>
              <a:rPr lang="en-US" altLang="ja-JP" dirty="0"/>
              <a:t>¬p </a:t>
            </a:r>
            <a:r>
              <a:rPr lang="en-US" altLang="ja-JP" sz="2200" dirty="0"/>
              <a:t>^</a:t>
            </a:r>
            <a:r>
              <a:rPr lang="en-US" altLang="ja-JP" dirty="0"/>
              <a:t> </a:t>
            </a:r>
            <a:r>
              <a:rPr lang="en-US" altLang="ja-JP" dirty="0" smtClean="0"/>
              <a:t>¬q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ja-JP" dirty="0"/>
          </a:p>
        </p:txBody>
      </p:sp>
      <p:graphicFrame>
        <p:nvGraphicFramePr>
          <p:cNvPr id="100407" name="Group 55"/>
          <p:cNvGraphicFramePr>
            <a:graphicFrameLocks noGrp="1"/>
          </p:cNvGraphicFramePr>
          <p:nvPr>
            <p:extLst/>
          </p:nvPr>
        </p:nvGraphicFramePr>
        <p:xfrm>
          <a:off x="1331259" y="3339352"/>
          <a:ext cx="8153399" cy="2407025"/>
        </p:xfrm>
        <a:graphic>
          <a:graphicData uri="http://schemas.openxmlformats.org/drawingml/2006/table">
            <a:tbl>
              <a:tblPr/>
              <a:tblGrid>
                <a:gridCol w="1165950"/>
                <a:gridCol w="1162650"/>
                <a:gridCol w="1165950"/>
                <a:gridCol w="1164300"/>
                <a:gridCol w="1165949"/>
                <a:gridCol w="1162651"/>
                <a:gridCol w="1165949"/>
              </a:tblGrid>
              <a:tr h="481405"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p </a:t>
                      </a:r>
                      <a:r>
                        <a:rPr lang="en-US" altLang="ja-JP" sz="2000" dirty="0" smtClean="0"/>
                        <a:t> </a:t>
                      </a:r>
                      <a:r>
                        <a:rPr lang="en-US" altLang="ja-JP" sz="2200" dirty="0" smtClean="0"/>
                        <a:t>^</a:t>
                      </a:r>
                      <a:r>
                        <a:rPr lang="en-US" altLang="ja-JP" sz="2000" dirty="0" smtClean="0"/>
                        <a:t> </a:t>
                      </a: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ja-JP" sz="2000" dirty="0" smtClean="0"/>
                        <a:t>¬(p ^ q)</a:t>
                      </a:r>
                      <a:endParaRPr kumimoji="1" lang="en-US" altLang="ja-JP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ja-JP" sz="2000" dirty="0" smtClean="0"/>
                        <a:t>¬</a:t>
                      </a: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ja-JP" sz="2000" dirty="0" smtClean="0"/>
                        <a:t>¬</a:t>
                      </a: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ja-JP" sz="2000" dirty="0" smtClean="0"/>
                        <a:t>¬</a:t>
                      </a: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p</a:t>
                      </a: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 v </a:t>
                      </a:r>
                      <a:r>
                        <a:rPr lang="en-US" altLang="ja-JP" sz="2000" dirty="0" smtClean="0"/>
                        <a:t>¬</a:t>
                      </a: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481405"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481405"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481405"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481405"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798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0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0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ooter Placeholder 5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CSS342: Propositions</a:t>
            </a:r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35D85-8DB7-4668-B6F8-4613B811DDE7}" type="slidenum">
              <a:rPr lang="en-US" altLang="ja-JP"/>
              <a:pPr/>
              <a:t>17</a:t>
            </a:fld>
            <a:endParaRPr lang="en-US" altLang="ja-JP"/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0918" y="295834"/>
            <a:ext cx="8767482" cy="1277471"/>
          </a:xfrm>
        </p:spPr>
        <p:txBody>
          <a:bodyPr/>
          <a:lstStyle/>
          <a:p>
            <a:r>
              <a:rPr lang="en-US" altLang="ja-JP" dirty="0"/>
              <a:t>Logical Equivalence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56447" y="1775012"/>
            <a:ext cx="8458200" cy="2895600"/>
          </a:xfrm>
        </p:spPr>
        <p:txBody>
          <a:bodyPr/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ja-JP" sz="2800" dirty="0" smtClean="0"/>
              <a:t>  If two different compound propositions have the same truth values they are </a:t>
            </a:r>
            <a:r>
              <a:rPr lang="en-US" altLang="ja-JP" sz="2800" dirty="0"/>
              <a:t>called logically equivalent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altLang="ja-JP" dirty="0"/>
              <a:t>  </a:t>
            </a:r>
            <a:r>
              <a:rPr lang="en-US" altLang="ja-JP" sz="2800" dirty="0"/>
              <a:t>Show: ¬(p v q) ≡ ¬p ^ ¬q</a:t>
            </a:r>
          </a:p>
        </p:txBody>
      </p:sp>
      <p:graphicFrame>
        <p:nvGraphicFramePr>
          <p:cNvPr id="99391" name="Group 63"/>
          <p:cNvGraphicFramePr>
            <a:graphicFrameLocks noGrp="1"/>
          </p:cNvGraphicFramePr>
          <p:nvPr>
            <p:extLst/>
          </p:nvPr>
        </p:nvGraphicFramePr>
        <p:xfrm>
          <a:off x="1725706" y="3590365"/>
          <a:ext cx="7848600" cy="2286000"/>
        </p:xfrm>
        <a:graphic>
          <a:graphicData uri="http://schemas.openxmlformats.org/drawingml/2006/table">
            <a:tbl>
              <a:tblPr/>
              <a:tblGrid>
                <a:gridCol w="1122363"/>
                <a:gridCol w="1119187"/>
                <a:gridCol w="1122363"/>
                <a:gridCol w="1120775"/>
                <a:gridCol w="1122362"/>
                <a:gridCol w="1119188"/>
                <a:gridCol w="1122362"/>
              </a:tblGrid>
              <a:tr h="457200"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p v 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ja-JP" sz="2000" dirty="0" smtClean="0"/>
                        <a:t>¬</a:t>
                      </a: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(p v q)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ja-JP" sz="2000" dirty="0" smtClean="0"/>
                        <a:t>¬</a:t>
                      </a: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ja-JP" sz="2000" dirty="0" smtClean="0"/>
                        <a:t>¬</a:t>
                      </a: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ja-JP" sz="2000" dirty="0" smtClean="0"/>
                        <a:t>¬</a:t>
                      </a: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p</a:t>
                      </a: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lang="en-US" altLang="ja-JP" sz="1800" dirty="0" smtClean="0"/>
                        <a:t> </a:t>
                      </a:r>
                      <a:r>
                        <a:rPr lang="en-US" altLang="ja-JP" sz="2000" dirty="0" smtClean="0"/>
                        <a:t>^</a:t>
                      </a:r>
                      <a:r>
                        <a:rPr lang="en-US" altLang="ja-JP" sz="1800" dirty="0" smtClean="0"/>
                        <a:t> </a:t>
                      </a: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lang="en-US" altLang="ja-JP" sz="2000" dirty="0" smtClean="0"/>
                        <a:t>¬</a:t>
                      </a: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457200"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457200"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457200"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457200"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464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9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9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Logical Equivalence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 smtClean="0">
                <a:cs typeface="Times New Roman" panose="02020603050405020304" pitchFamily="18" charset="0"/>
              </a:rPr>
              <a:t>Let p and q be propositions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 smtClean="0">
                <a:cs typeface="Times New Roman" panose="02020603050405020304" pitchFamily="18" charset="0"/>
              </a:rPr>
              <a:t>Some definitions: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ja-JP" dirty="0" smtClean="0">
                <a:cs typeface="Times New Roman" panose="02020603050405020304" pitchFamily="18" charset="0"/>
              </a:rPr>
              <a:t>P is a tautology if it is always true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ja-JP" dirty="0" smtClean="0">
                <a:cs typeface="Times New Roman" panose="02020603050405020304" pitchFamily="18" charset="0"/>
              </a:rPr>
              <a:t>P is a contradiction if it is always false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ja-JP" dirty="0" smtClean="0">
                <a:cs typeface="Times New Roman" panose="02020603050405020304" pitchFamily="18" charset="0"/>
              </a:rPr>
              <a:t>P is a contingency if it can be either true or false depending on input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 smtClean="0">
                <a:cs typeface="Times New Roman" panose="02020603050405020304" pitchFamily="18" charset="0"/>
              </a:rPr>
              <a:t>p and q are logically equivalent </a:t>
            </a:r>
            <a:r>
              <a:rPr lang="en-US" altLang="ja-JP" dirty="0" err="1" smtClean="0">
                <a:cs typeface="Times New Roman" panose="02020603050405020304" pitchFamily="18" charset="0"/>
              </a:rPr>
              <a:t>iff</a:t>
            </a:r>
            <a:endParaRPr lang="en-US" altLang="ja-JP" dirty="0" smtClean="0">
              <a:cs typeface="Times New Roman" panose="02020603050405020304" pitchFamily="18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ja-JP" dirty="0">
                <a:cs typeface="Times New Roman" panose="02020603050405020304" pitchFamily="18" charset="0"/>
              </a:rPr>
              <a:t>p</a:t>
            </a:r>
            <a:r>
              <a:rPr lang="en-US" altLang="ja-JP" dirty="0" smtClean="0">
                <a:cs typeface="Times New Roman" panose="02020603050405020304" pitchFamily="18" charset="0"/>
              </a:rPr>
              <a:t> = q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ja-JP" dirty="0">
                <a:cs typeface="Times New Roman" panose="02020603050405020304" pitchFamily="18" charset="0"/>
              </a:rPr>
              <a:t>p</a:t>
            </a:r>
            <a:r>
              <a:rPr lang="en-US" altLang="ja-JP" dirty="0" smtClean="0">
                <a:cs typeface="Times New Roman" panose="02020603050405020304" pitchFamily="18" charset="0"/>
              </a:rPr>
              <a:t> and q have the same truth tables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ja-JP" dirty="0" smtClean="0">
                <a:cs typeface="Times New Roman" panose="02020603050405020304" pitchFamily="18" charset="0"/>
              </a:rPr>
              <a:t>Also written, </a:t>
            </a:r>
            <a:r>
              <a:rPr lang="en-US" altLang="ja-JP" dirty="0">
                <a:cs typeface="Times New Roman" panose="02020603050405020304" pitchFamily="18" charset="0"/>
              </a:rPr>
              <a:t>q ≡ p </a:t>
            </a:r>
            <a:endParaRPr lang="en-US" altLang="ja-JP" dirty="0" smtClean="0">
              <a:cs typeface="Times New Roman" panose="02020603050405020304" pitchFamily="18" charset="0"/>
            </a:endParaRPr>
          </a:p>
          <a:p>
            <a:pPr marL="384048" lvl="2" indent="0">
              <a:buNone/>
            </a:pPr>
            <a:endParaRPr lang="en-US" altLang="ja-JP" dirty="0" smtClean="0"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/>
              <a:t>Show: </a:t>
            </a:r>
            <a:r>
              <a:rPr lang="en-US" altLang="ja-JP" dirty="0" smtClean="0"/>
              <a:t>¬p </a:t>
            </a:r>
            <a:r>
              <a:rPr lang="en-US" altLang="ja-JP" dirty="0"/>
              <a:t>v </a:t>
            </a:r>
            <a:r>
              <a:rPr lang="en-US" altLang="ja-JP" dirty="0" smtClean="0"/>
              <a:t>q </a:t>
            </a:r>
            <a:r>
              <a:rPr lang="en-US" altLang="ja-JP" dirty="0"/>
              <a:t>≡ </a:t>
            </a:r>
            <a:r>
              <a:rPr lang="en-US" altLang="ja-JP" dirty="0" smtClean="0"/>
              <a:t>p -&gt; q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altLang="ja-JP" dirty="0"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29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rtl="0">
              <a:lnSpc>
                <a:spcPct val="85000"/>
              </a:lnSpc>
              <a:spcBef>
                <a:spcPct val="0"/>
              </a:spcBef>
            </a:pPr>
            <a:r>
              <a:rPr lang="en-US" altLang="ja-JP" sz="3600" dirty="0" smtClean="0"/>
              <a:t>¬p v q ≡ p -&gt; q</a:t>
            </a:r>
            <a:endParaRPr lang="en-US" sz="3600" dirty="0"/>
          </a:p>
        </p:txBody>
      </p:sp>
      <p:graphicFrame>
        <p:nvGraphicFramePr>
          <p:cNvPr id="4" name="Group 63"/>
          <p:cNvGraphicFramePr>
            <a:graphicFrameLocks noGrp="1"/>
          </p:cNvGraphicFramePr>
          <p:nvPr>
            <p:extLst/>
          </p:nvPr>
        </p:nvGraphicFramePr>
        <p:xfrm>
          <a:off x="1739561" y="2038653"/>
          <a:ext cx="5603876" cy="2286000"/>
        </p:xfrm>
        <a:graphic>
          <a:graphicData uri="http://schemas.openxmlformats.org/drawingml/2006/table">
            <a:tbl>
              <a:tblPr/>
              <a:tblGrid>
                <a:gridCol w="1122363"/>
                <a:gridCol w="1119187"/>
                <a:gridCol w="1122363"/>
                <a:gridCol w="1120775"/>
                <a:gridCol w="1119188"/>
              </a:tblGrid>
              <a:tr h="457200"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ja-JP" sz="2000" dirty="0" smtClean="0"/>
                        <a:t>¬</a:t>
                      </a: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ja-JP" sz="2000" dirty="0" smtClean="0"/>
                        <a:t>¬</a:t>
                      </a: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p v 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p -&gt; 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24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 HW5</a:t>
            </a:r>
            <a:r>
              <a:rPr lang="en-US" sz="2400" dirty="0" smtClean="0"/>
              <a:t>:  Questions / </a:t>
            </a:r>
            <a:r>
              <a:rPr lang="en-US" sz="2400" dirty="0" smtClean="0"/>
              <a:t>Discussion.</a:t>
            </a: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dirty="0" smtClean="0"/>
              <a:t>Final Exam:  Monday 3/16.</a:t>
            </a: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dirty="0" smtClean="0"/>
              <a:t>Propositional Logic</a:t>
            </a:r>
            <a:r>
              <a:rPr lang="en-US" sz="2400" dirty="0" smtClean="0"/>
              <a:t>… </a:t>
            </a:r>
            <a:r>
              <a:rPr lang="en-US" sz="2400" dirty="0"/>
              <a:t>Will be on final.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 Final Exam Review.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75141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Logical Equivalence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>
                <a:cs typeface="Times New Roman" panose="02020603050405020304" pitchFamily="18" charset="0"/>
              </a:rPr>
              <a:t>if p then q ≡ p only if </a:t>
            </a:r>
            <a:r>
              <a:rPr lang="en-US" altLang="ja-JP" dirty="0" smtClean="0">
                <a:cs typeface="Times New Roman" panose="02020603050405020304" pitchFamily="18" charset="0"/>
              </a:rPr>
              <a:t>q </a:t>
            </a:r>
            <a:r>
              <a:rPr lang="en-US" altLang="ja-JP" dirty="0">
                <a:cs typeface="Times New Roman" panose="02020603050405020304" pitchFamily="18" charset="0"/>
              </a:rPr>
              <a:t>≡ </a:t>
            </a:r>
            <a:r>
              <a:rPr lang="en-US" altLang="ja-JP" dirty="0" smtClean="0">
                <a:cs typeface="Times New Roman" panose="02020603050405020304" pitchFamily="18" charset="0"/>
              </a:rPr>
              <a:t>not p or q   all called </a:t>
            </a:r>
            <a:r>
              <a:rPr lang="en-US" altLang="ja-JP" dirty="0">
                <a:cs typeface="Times New Roman" panose="02020603050405020304" pitchFamily="18" charset="0"/>
              </a:rPr>
              <a:t>logically equivalent.</a:t>
            </a:r>
          </a:p>
          <a:p>
            <a:pPr lvl="1"/>
            <a:r>
              <a:rPr lang="en-US" altLang="ja-JP" dirty="0">
                <a:cs typeface="Times New Roman" panose="02020603050405020304" pitchFamily="18" charset="0"/>
              </a:rPr>
              <a:t>If John takes CSS342, he advances to CSS343</a:t>
            </a:r>
          </a:p>
          <a:p>
            <a:pPr lvl="1"/>
            <a:r>
              <a:rPr lang="en-US" altLang="ja-JP" dirty="0">
                <a:cs typeface="Times New Roman" panose="02020603050405020304" pitchFamily="18" charset="0"/>
              </a:rPr>
              <a:t>John may take CSS342 only if he advances to CSS343</a:t>
            </a:r>
            <a:r>
              <a:rPr lang="en-US" altLang="ja-JP" dirty="0" smtClean="0"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en-US" altLang="ja-JP" dirty="0" smtClean="0">
                <a:cs typeface="Times New Roman" panose="02020603050405020304" pitchFamily="18" charset="0"/>
              </a:rPr>
              <a:t>John does not take CSS342 or he advances to CSS343.</a:t>
            </a:r>
          </a:p>
          <a:p>
            <a:pPr lvl="1"/>
            <a:endParaRPr lang="en-US" altLang="ja-JP" dirty="0"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41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Logical Equivalence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 For </a:t>
            </a:r>
            <a:r>
              <a:rPr lang="en-US" dirty="0"/>
              <a:t>each pair of propositions P and Q, </a:t>
            </a:r>
            <a:r>
              <a:rPr lang="en-US" dirty="0" smtClean="0"/>
              <a:t>show </a:t>
            </a:r>
            <a:r>
              <a:rPr lang="en-US" dirty="0"/>
              <a:t>whether or not P ≡ Q.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dirty="0" smtClean="0"/>
              <a:t>P: </a:t>
            </a:r>
            <a:r>
              <a:rPr lang="pt-BR" dirty="0"/>
              <a:t>p, </a:t>
            </a:r>
            <a:r>
              <a:rPr lang="pt-BR" dirty="0" smtClean="0"/>
              <a:t> Q: </a:t>
            </a:r>
            <a:r>
              <a:rPr lang="pt-BR" dirty="0"/>
              <a:t>p </a:t>
            </a:r>
            <a:r>
              <a:rPr lang="pt-BR" dirty="0" smtClean="0"/>
              <a:t>v q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P: </a:t>
            </a:r>
            <a:r>
              <a:rPr lang="en-US" dirty="0"/>
              <a:t>p → q, </a:t>
            </a:r>
            <a:r>
              <a:rPr lang="en-US" dirty="0" smtClean="0"/>
              <a:t> Q: ¬p </a:t>
            </a:r>
            <a:r>
              <a:rPr lang="en-US" dirty="0"/>
              <a:t>v</a:t>
            </a:r>
            <a:r>
              <a:rPr lang="en-US" dirty="0" smtClean="0"/>
              <a:t> q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P: </a:t>
            </a:r>
            <a:r>
              <a:rPr lang="en-US" dirty="0"/>
              <a:t>p → q, </a:t>
            </a:r>
            <a:r>
              <a:rPr lang="en-US" dirty="0" smtClean="0"/>
              <a:t> Q: </a:t>
            </a:r>
            <a:r>
              <a:rPr lang="en-US" dirty="0"/>
              <a:t>¬ </a:t>
            </a:r>
            <a:r>
              <a:rPr lang="en-US" dirty="0" smtClean="0"/>
              <a:t>q </a:t>
            </a:r>
            <a:r>
              <a:rPr lang="en-US" dirty="0"/>
              <a:t>→ ¬ </a:t>
            </a:r>
            <a:r>
              <a:rPr lang="en-US" dirty="0" smtClean="0"/>
              <a:t>p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dirty="0" smtClean="0"/>
              <a:t>P: </a:t>
            </a:r>
            <a:r>
              <a:rPr lang="pt-BR" dirty="0"/>
              <a:t>(p → q</a:t>
            </a:r>
            <a:r>
              <a:rPr lang="pt-BR" dirty="0" smtClean="0"/>
              <a:t>) ^ </a:t>
            </a:r>
            <a:r>
              <a:rPr lang="pt-BR" dirty="0"/>
              <a:t>(q → r), </a:t>
            </a:r>
            <a:r>
              <a:rPr lang="pt-BR" dirty="0" smtClean="0"/>
              <a:t> Q: </a:t>
            </a:r>
            <a:r>
              <a:rPr lang="pt-BR" dirty="0"/>
              <a:t>p → </a:t>
            </a:r>
            <a:r>
              <a:rPr lang="pt-BR" dirty="0" smtClean="0"/>
              <a:t>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dirty="0" smtClean="0"/>
              <a:t>P: </a:t>
            </a:r>
            <a:r>
              <a:rPr lang="pt-BR" dirty="0"/>
              <a:t>(p → q) → r, </a:t>
            </a:r>
            <a:r>
              <a:rPr lang="pt-BR" dirty="0" smtClean="0"/>
              <a:t>  Q: </a:t>
            </a:r>
            <a:r>
              <a:rPr lang="pt-BR" dirty="0"/>
              <a:t>p → (q → 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31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5:  What to turn 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courses.washington.edu/css342/dimpsey/Lab5.pdf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 Turn in: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All .</a:t>
            </a:r>
            <a:r>
              <a:rPr lang="en-US" dirty="0" err="1" smtClean="0"/>
              <a:t>cpp</a:t>
            </a:r>
            <a:r>
              <a:rPr lang="en-US" dirty="0" smtClean="0"/>
              <a:t> and .h files for your project (incl. stdafx.cpp, </a:t>
            </a:r>
            <a:r>
              <a:rPr lang="en-US" dirty="0" err="1" smtClean="0"/>
              <a:t>stdafx</a:t>
            </a:r>
            <a:r>
              <a:rPr lang="en-US" dirty="0" smtClean="0"/>
              <a:t>, …)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Output file called </a:t>
            </a:r>
            <a:r>
              <a:rPr lang="en-US" dirty="0" smtClean="0"/>
              <a:t>BankTransOut.txt </a:t>
            </a:r>
            <a:r>
              <a:rPr lang="en-US" dirty="0" smtClean="0"/>
              <a:t>which is your program run against sample input on site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Your </a:t>
            </a:r>
            <a:r>
              <a:rPr lang="en-US" dirty="0" smtClean="0"/>
              <a:t>.exe or </a:t>
            </a:r>
            <a:r>
              <a:rPr lang="en-US" dirty="0" err="1" smtClean="0"/>
              <a:t>a.out</a:t>
            </a:r>
            <a:r>
              <a:rPr lang="en-US" dirty="0" smtClean="0"/>
              <a:t> file</a:t>
            </a:r>
          </a:p>
          <a:p>
            <a:pPr marL="201168" lvl="1" indent="0">
              <a:buNone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 How will we grade this?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Place all of your .</a:t>
            </a:r>
            <a:r>
              <a:rPr lang="en-US" dirty="0" err="1" smtClean="0"/>
              <a:t>cpp</a:t>
            </a:r>
            <a:r>
              <a:rPr lang="en-US" dirty="0" smtClean="0"/>
              <a:t>/.h in a directory and build using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Cl *</a:t>
            </a:r>
            <a:r>
              <a:rPr lang="en-US" dirty="0" err="1" smtClean="0"/>
              <a:t>cpp</a:t>
            </a:r>
            <a:endParaRPr lang="en-US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g++ *</a:t>
            </a:r>
            <a:r>
              <a:rPr lang="en-US" dirty="0" err="1"/>
              <a:t>cpp</a:t>
            </a:r>
            <a:r>
              <a:rPr lang="en-US" dirty="0"/>
              <a:t> or g++ -</a:t>
            </a:r>
            <a:r>
              <a:rPr lang="en-US" dirty="0" err="1"/>
              <a:t>std</a:t>
            </a:r>
            <a:r>
              <a:rPr lang="en-US" dirty="0"/>
              <a:t>=</a:t>
            </a:r>
            <a:r>
              <a:rPr lang="en-US" dirty="0" err="1"/>
              <a:t>c++</a:t>
            </a:r>
            <a:r>
              <a:rPr lang="en-US" dirty="0"/>
              <a:t>11 *</a:t>
            </a:r>
            <a:r>
              <a:rPr lang="en-US" dirty="0" err="1"/>
              <a:t>cpp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Run the created .exe/</a:t>
            </a:r>
            <a:r>
              <a:rPr lang="en-US" dirty="0" err="1" smtClean="0"/>
              <a:t>a.out</a:t>
            </a:r>
            <a:r>
              <a:rPr lang="en-US" dirty="0" smtClean="0"/>
              <a:t> against a number of test BankTrans.txt files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PLEASE PRACTICE THIS YOURSELF BEFORE TURNING IN</a:t>
            </a:r>
          </a:p>
        </p:txBody>
      </p:sp>
    </p:spTree>
    <p:extLst>
      <p:ext uri="{BB962C8B-B14F-4D97-AF65-F5344CB8AC3E}">
        <p14:creationId xmlns:p14="http://schemas.microsoft.com/office/powerpoint/2010/main" val="6694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our last class!!!!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44" b="298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8270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45092" cy="493507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Propositional Logic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378" y="830075"/>
            <a:ext cx="4893609" cy="28219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737" y="-1"/>
            <a:ext cx="3422263" cy="493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07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Book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097280" y="1842247"/>
            <a:ext cx="10840720" cy="3415554"/>
          </a:xfrm>
        </p:spPr>
        <p:txBody>
          <a:bodyPr/>
          <a:lstStyle/>
          <a:p>
            <a:r>
              <a:rPr lang="en-US" i="1" dirty="0"/>
              <a:t>An Active Introduction to Discrete Mathematics and Algorithms, </a:t>
            </a:r>
            <a:r>
              <a:rPr lang="en-US" dirty="0"/>
              <a:t>Charles Cusack, David Santos, GNU Free</a:t>
            </a:r>
          </a:p>
          <a:p>
            <a:r>
              <a:rPr lang="en-US" dirty="0"/>
              <a:t>Software, </a:t>
            </a:r>
            <a:r>
              <a:rPr lang="en-US" dirty="0" smtClean="0"/>
              <a:t>2014.</a:t>
            </a:r>
          </a:p>
          <a:p>
            <a:endParaRPr lang="en-US" dirty="0"/>
          </a:p>
          <a:p>
            <a:r>
              <a:rPr lang="en-US" dirty="0"/>
              <a:t>http://www.cs.hope.edu/~cusack/Notes/Notes/Books/Active%20Introduction%20to%20Discrete%20</a:t>
            </a:r>
          </a:p>
          <a:p>
            <a:r>
              <a:rPr lang="en-US" dirty="0" smtClean="0"/>
              <a:t>Mathematics%20and%20Algorithms/ActiveIntroToDiscreteMathAndAlgorithms.pdf</a:t>
            </a:r>
          </a:p>
          <a:p>
            <a:endParaRPr lang="en-US" dirty="0"/>
          </a:p>
          <a:p>
            <a:r>
              <a:rPr lang="en-US" dirty="0" smtClean="0"/>
              <a:t>Chapter 4: Logic.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13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3524824" cy="4023360"/>
          </a:xfrm>
        </p:spPr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 Commutative Law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 v q = q v 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 ^ q = q ^ 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 Associative Law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 v (q v r) = (p v q) v 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 ^ </a:t>
            </a:r>
            <a:r>
              <a:rPr lang="en-US" dirty="0" smtClean="0"/>
              <a:t>(q </a:t>
            </a:r>
            <a:r>
              <a:rPr lang="en-US" dirty="0"/>
              <a:t> ^ </a:t>
            </a:r>
            <a:r>
              <a:rPr lang="en-US" dirty="0" smtClean="0"/>
              <a:t>r) = (p </a:t>
            </a:r>
            <a:r>
              <a:rPr lang="en-US" dirty="0"/>
              <a:t> ^ </a:t>
            </a:r>
            <a:r>
              <a:rPr lang="en-US" dirty="0" smtClean="0"/>
              <a:t>q) </a:t>
            </a:r>
            <a:r>
              <a:rPr lang="en-US" dirty="0"/>
              <a:t>^ </a:t>
            </a:r>
            <a:r>
              <a:rPr lang="en-US" dirty="0" smtClean="0"/>
              <a:t>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 Distributive Law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</a:t>
            </a:r>
            <a:r>
              <a:rPr lang="en-US" dirty="0"/>
              <a:t> ^ </a:t>
            </a:r>
            <a:r>
              <a:rPr lang="en-US" dirty="0" smtClean="0"/>
              <a:t>(q v r) = (p</a:t>
            </a:r>
            <a:r>
              <a:rPr lang="en-US" dirty="0"/>
              <a:t> ^ </a:t>
            </a:r>
            <a:r>
              <a:rPr lang="en-US" dirty="0" smtClean="0"/>
              <a:t>q) v (p</a:t>
            </a:r>
            <a:r>
              <a:rPr lang="en-US" dirty="0"/>
              <a:t> ^ </a:t>
            </a:r>
            <a:r>
              <a:rPr lang="en-US" dirty="0" smtClean="0"/>
              <a:t>r)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</a:t>
            </a:r>
            <a:r>
              <a:rPr lang="en-US" dirty="0" smtClean="0"/>
              <a:t> v (q </a:t>
            </a:r>
            <a:r>
              <a:rPr lang="en-US" dirty="0"/>
              <a:t> ^ </a:t>
            </a:r>
            <a:r>
              <a:rPr lang="en-US" dirty="0" smtClean="0"/>
              <a:t>r) = (p v q) </a:t>
            </a:r>
            <a:r>
              <a:rPr lang="en-US" dirty="0"/>
              <a:t>^ </a:t>
            </a:r>
            <a:r>
              <a:rPr lang="en-US" dirty="0" smtClean="0"/>
              <a:t>(p v 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 Identity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 v F = 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 ^ T = 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Domination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 v T = 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 ^ F = </a:t>
            </a:r>
            <a:r>
              <a:rPr lang="en-US" dirty="0" smtClean="0"/>
              <a:t>F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250577" y="550277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 smtClean="0"/>
              <a:t>Theorems for Boolean algebra</a:t>
            </a:r>
            <a:endParaRPr lang="en-US" altLang="ja-JP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34006" y="1845734"/>
            <a:ext cx="4584526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  </a:t>
            </a:r>
            <a:r>
              <a:rPr lang="en-US" sz="1600" dirty="0"/>
              <a:t>Complement Law </a:t>
            </a:r>
          </a:p>
          <a:p>
            <a:pPr lvl="1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p ^ ¬p  = F</a:t>
            </a:r>
          </a:p>
          <a:p>
            <a:pPr lvl="1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p v ¬p  = T</a:t>
            </a:r>
          </a:p>
          <a:p>
            <a:pPr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  Square Law</a:t>
            </a:r>
          </a:p>
          <a:p>
            <a:pPr lvl="1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p ^ p  = p</a:t>
            </a:r>
          </a:p>
          <a:p>
            <a:pPr lvl="1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p v p = p</a:t>
            </a:r>
          </a:p>
          <a:p>
            <a:pPr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  Double Negation</a:t>
            </a:r>
          </a:p>
          <a:p>
            <a:pPr lvl="1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¬(¬p) = p</a:t>
            </a:r>
          </a:p>
          <a:p>
            <a:pPr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  Absorption</a:t>
            </a:r>
          </a:p>
          <a:p>
            <a:pPr lvl="1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p ^ (p v q) = p </a:t>
            </a:r>
          </a:p>
          <a:p>
            <a:pPr lvl="1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p v (p ^ q) = p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9870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Precedence of Operators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 NOT: ¬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 AND: ^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 XOR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 OR:  v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 Conditional:  -&gt;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Prove the following Boolean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t-BR" dirty="0" smtClean="0"/>
              <a:t> </a:t>
            </a:r>
            <a:r>
              <a:rPr lang="pt-BR" dirty="0"/>
              <a:t> </a:t>
            </a:r>
            <a:r>
              <a:rPr lang="pt-BR" dirty="0" smtClean="0"/>
              <a:t>¬p </a:t>
            </a:r>
            <a:r>
              <a:rPr lang="pt-BR" dirty="0"/>
              <a:t>^</a:t>
            </a:r>
            <a:r>
              <a:rPr lang="pt-BR" dirty="0" smtClean="0"/>
              <a:t> </a:t>
            </a:r>
            <a:r>
              <a:rPr lang="pt-BR" dirty="0"/>
              <a:t>q</a:t>
            </a:r>
            <a:r>
              <a:rPr lang="pt-BR" dirty="0" smtClean="0"/>
              <a:t> v </a:t>
            </a:r>
            <a:r>
              <a:rPr lang="pt-BR" dirty="0"/>
              <a:t>p</a:t>
            </a:r>
            <a:r>
              <a:rPr lang="pt-BR" dirty="0" smtClean="0"/>
              <a:t> </a:t>
            </a:r>
            <a:r>
              <a:rPr lang="pt-BR" dirty="0"/>
              <a:t>^</a:t>
            </a:r>
            <a:r>
              <a:rPr lang="pt-BR" dirty="0" smtClean="0"/>
              <a:t> </a:t>
            </a:r>
            <a:r>
              <a:rPr lang="pt-BR" dirty="0"/>
              <a:t> </a:t>
            </a:r>
            <a:r>
              <a:rPr lang="pt-BR" dirty="0" smtClean="0"/>
              <a:t>¬</a:t>
            </a:r>
            <a:r>
              <a:rPr lang="pt-BR" dirty="0"/>
              <a:t>q</a:t>
            </a:r>
            <a:r>
              <a:rPr lang="pt-BR" dirty="0" smtClean="0"/>
              <a:t>  =  (¬</a:t>
            </a:r>
            <a:r>
              <a:rPr lang="pt-BR" dirty="0"/>
              <a:t>p</a:t>
            </a:r>
            <a:r>
              <a:rPr lang="pt-BR" dirty="0" smtClean="0"/>
              <a:t> </a:t>
            </a:r>
            <a:r>
              <a:rPr lang="pt-BR" dirty="0"/>
              <a:t>v</a:t>
            </a:r>
            <a:r>
              <a:rPr lang="pt-BR" dirty="0" smtClean="0"/>
              <a:t> </a:t>
            </a:r>
            <a:r>
              <a:rPr lang="pt-BR" dirty="0"/>
              <a:t> </a:t>
            </a:r>
            <a:r>
              <a:rPr lang="pt-BR" dirty="0" smtClean="0"/>
              <a:t>¬</a:t>
            </a:r>
            <a:r>
              <a:rPr lang="pt-BR" dirty="0"/>
              <a:t>q</a:t>
            </a:r>
            <a:r>
              <a:rPr lang="pt-BR" dirty="0" smtClean="0"/>
              <a:t>) ^  (</a:t>
            </a:r>
            <a:r>
              <a:rPr lang="pt-BR" dirty="0"/>
              <a:t>p</a:t>
            </a:r>
            <a:r>
              <a:rPr lang="pt-BR" dirty="0" smtClean="0"/>
              <a:t> v </a:t>
            </a:r>
            <a:r>
              <a:rPr lang="pt-BR" dirty="0"/>
              <a:t>q</a:t>
            </a:r>
            <a:r>
              <a:rPr lang="pt-BR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 </a:t>
            </a:r>
            <a:r>
              <a:rPr lang="pt-BR" dirty="0" smtClean="0"/>
              <a:t> </a:t>
            </a:r>
            <a:r>
              <a:rPr lang="pt-BR" dirty="0"/>
              <a:t>p </a:t>
            </a:r>
            <a:r>
              <a:rPr lang="pt-BR" dirty="0" smtClean="0"/>
              <a:t>^ </a:t>
            </a:r>
            <a:r>
              <a:rPr lang="pt-BR" dirty="0"/>
              <a:t>q v p ^ q ^ r v p ^ ¬ q = </a:t>
            </a:r>
            <a:r>
              <a:rPr lang="pt-BR" dirty="0" smtClean="0"/>
              <a:t>p</a:t>
            </a:r>
            <a:endParaRPr lang="pt-BR" dirty="0"/>
          </a:p>
          <a:p>
            <a:pPr>
              <a:buFont typeface="Arial" panose="020B0604020202020204" pitchFamily="34" charset="0"/>
              <a:buChar char="•"/>
            </a:pPr>
            <a:r>
              <a:rPr lang="pt-BR" dirty="0" smtClean="0"/>
              <a:t> (p ^ q v r ) ^ q = p ^ q ^  ¬r v ¬p ^ q ^ r  v p  ^ q ^ 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50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15447</TotalTime>
  <Words>1369</Words>
  <Application>Microsoft Office PowerPoint</Application>
  <PresentationFormat>Widescreen</PresentationFormat>
  <Paragraphs>314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ＭＳ Ｐゴシック</vt:lpstr>
      <vt:lpstr>Arial</vt:lpstr>
      <vt:lpstr>Calibri</vt:lpstr>
      <vt:lpstr>Calibri Light</vt:lpstr>
      <vt:lpstr>Times New Roman</vt:lpstr>
      <vt:lpstr>Wingdings</vt:lpstr>
      <vt:lpstr>Retrospect</vt:lpstr>
      <vt:lpstr>CSS 342</vt:lpstr>
      <vt:lpstr>Agenda</vt:lpstr>
      <vt:lpstr>Lab 5:  What to turn in</vt:lpstr>
      <vt:lpstr>It’s our last class!!!!</vt:lpstr>
      <vt:lpstr>Propositional Logic</vt:lpstr>
      <vt:lpstr>Text Book</vt:lpstr>
      <vt:lpstr>PowerPoint Presentation</vt:lpstr>
      <vt:lpstr>Precedence of Operators</vt:lpstr>
      <vt:lpstr>Prove the following Boolean equations</vt:lpstr>
      <vt:lpstr>Truth Tables</vt:lpstr>
      <vt:lpstr>Conditional Propositions</vt:lpstr>
      <vt:lpstr>Truth Table of Conditional Propositions</vt:lpstr>
      <vt:lpstr>If and only if</vt:lpstr>
      <vt:lpstr>In-class problem</vt:lpstr>
      <vt:lpstr>Computer Scientist of the Week</vt:lpstr>
      <vt:lpstr>De Morgan’s Laws</vt:lpstr>
      <vt:lpstr>Logical Equivalence</vt:lpstr>
      <vt:lpstr>Logical Equivalence</vt:lpstr>
      <vt:lpstr>¬p v q ≡ p -&gt; q</vt:lpstr>
      <vt:lpstr>Logical Equivalence</vt:lpstr>
      <vt:lpstr>Logical Equivalence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CSS 342</dc:title>
  <dc:creator>Bob Dimpsey</dc:creator>
  <cp:lastModifiedBy>robert dimpsey</cp:lastModifiedBy>
  <cp:revision>365</cp:revision>
  <dcterms:created xsi:type="dcterms:W3CDTF">2014-09-04T12:46:47Z</dcterms:created>
  <dcterms:modified xsi:type="dcterms:W3CDTF">2015-03-11T16:16:58Z</dcterms:modified>
</cp:coreProperties>
</file>