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3" r:id="rId3"/>
    <p:sldId id="257" r:id="rId4"/>
    <p:sldId id="265" r:id="rId5"/>
    <p:sldId id="302" r:id="rId6"/>
    <p:sldId id="268" r:id="rId7"/>
    <p:sldId id="269" r:id="rId8"/>
    <p:sldId id="303" r:id="rId9"/>
    <p:sldId id="309" r:id="rId10"/>
    <p:sldId id="306" r:id="rId11"/>
    <p:sldId id="266" r:id="rId12"/>
    <p:sldId id="304" r:id="rId13"/>
    <p:sldId id="311" r:id="rId14"/>
    <p:sldId id="267" r:id="rId15"/>
    <p:sldId id="271" r:id="rId16"/>
    <p:sldId id="314" r:id="rId17"/>
    <p:sldId id="272" r:id="rId18"/>
    <p:sldId id="312" r:id="rId19"/>
    <p:sldId id="313" r:id="rId20"/>
    <p:sldId id="296" r:id="rId21"/>
    <p:sldId id="297" r:id="rId22"/>
    <p:sldId id="276" r:id="rId23"/>
    <p:sldId id="278" r:id="rId24"/>
    <p:sldId id="277" r:id="rId25"/>
    <p:sldId id="286" r:id="rId26"/>
    <p:sldId id="287" r:id="rId27"/>
    <p:sldId id="288" r:id="rId28"/>
    <p:sldId id="305" r:id="rId29"/>
    <p:sldId id="289" r:id="rId30"/>
    <p:sldId id="275" r:id="rId31"/>
    <p:sldId id="315" r:id="rId32"/>
    <p:sldId id="300" r:id="rId33"/>
    <p:sldId id="298" r:id="rId34"/>
    <p:sldId id="293" r:id="rId35"/>
    <p:sldId id="270" r:id="rId36"/>
    <p:sldId id="281" r:id="rId37"/>
    <p:sldId id="285" r:id="rId38"/>
    <p:sldId id="290" r:id="rId39"/>
    <p:sldId id="307" r:id="rId40"/>
    <p:sldId id="299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google-styleguide.googlecode.com/svn/trunk/cppguide.html#General_Naming_Rule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washington.edu/css342/dimpsey" TargetMode="External"/><Relationship Id="rId2" Type="http://schemas.openxmlformats.org/officeDocument/2006/relationships/hyperlink" Target="mailto:dimpsey@uw.edu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rogramming.com/tutorial/string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washington.edu/css342/dimpse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Data Structures, Algorithms, and Discrete Mathematics </a:t>
            </a:r>
            <a:r>
              <a:rPr lang="en-US" dirty="0" smtClean="0"/>
              <a:t>I</a:t>
            </a:r>
          </a:p>
          <a:p>
            <a:r>
              <a:rPr lang="en-US" dirty="0" smtClean="0"/>
              <a:t>9/29/2016.  Lecture 1.</a:t>
            </a:r>
          </a:p>
          <a:p>
            <a:r>
              <a:rPr lang="en-US" dirty="0" err="1" smtClean="0"/>
              <a:t>CarrANO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dirty="0" smtClean="0"/>
              <a:t> 1, Appendix 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in-class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which takes in two numbers from the console and outputs the largest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37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Why Object Oriented Programming (OOP)?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Abstraction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Encapsulation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Hierarchy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Polymorphism</a:t>
            </a:r>
          </a:p>
        </p:txBody>
      </p:sp>
    </p:spTree>
    <p:extLst>
      <p:ext uri="{BB962C8B-B14F-4D97-AF65-F5344CB8AC3E}">
        <p14:creationId xmlns:p14="http://schemas.microsoft.com/office/powerpoint/2010/main" val="31207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Why C++?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Supports OOP fundamentals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Elegant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Efficient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Some nice features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Type Safety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Operator Overloading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Provides system understanding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Memory (stack/heap), OS, threads, etc..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/>
              <a:t>U</a:t>
            </a:r>
            <a:r>
              <a:rPr lang="en-US" sz="2600" dirty="0" smtClean="0"/>
              <a:t>sage of pointers / memory allocation/deallocation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Low level functionality</a:t>
            </a:r>
          </a:p>
        </p:txBody>
      </p:sp>
    </p:spTree>
    <p:extLst>
      <p:ext uri="{BB962C8B-B14F-4D97-AF65-F5344CB8AC3E}">
        <p14:creationId xmlns:p14="http://schemas.microsoft.com/office/powerpoint/2010/main" val="33476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C++?</a:t>
            </a:r>
            <a:endParaRPr lang="en-US" dirty="0"/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667" y="1963321"/>
            <a:ext cx="3923918" cy="391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ndeed 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585" y="2572921"/>
            <a:ext cx="6163529" cy="321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19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Design first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Design modules before coding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Interface specified:  functions that are to be called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Implementation is secondary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Relationship between modules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altLang="en-US" sz="2600" dirty="0"/>
              <a:t>Include </a:t>
            </a:r>
            <a:r>
              <a:rPr lang="en-US" altLang="en-US" sz="2600" dirty="0" smtClean="0"/>
              <a:t>pre-conditions </a:t>
            </a:r>
            <a:r>
              <a:rPr lang="en-US" altLang="en-US" sz="2600" dirty="0"/>
              <a:t>and </a:t>
            </a:r>
            <a:r>
              <a:rPr lang="en-US" altLang="en-US" sz="2600" dirty="0" smtClean="0"/>
              <a:t>post-conditions</a:t>
            </a:r>
            <a:endParaRPr lang="en-US" sz="2600" dirty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/>
              <a:t>Modular design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Re-use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Loosely Coupled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882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37084"/>
            <a:ext cx="3429000" cy="3905250"/>
          </a:xfrm>
        </p:spPr>
      </p:pic>
      <p:sp>
        <p:nvSpPr>
          <p:cNvPr id="8" name="TextBox 7"/>
          <p:cNvSpPr txBox="1"/>
          <p:nvPr/>
        </p:nvSpPr>
        <p:spPr>
          <a:xfrm>
            <a:off x="4812633" y="1937084"/>
            <a:ext cx="64553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John Von Neumann!</a:t>
            </a:r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005137" y="2759243"/>
            <a:ext cx="62628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Innovations in Set theory, Geometry, Quantum Mechanics, Economics,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Founded Game Theory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Monte Carlo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EDVAC:  data and program both in same address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ENIAC: First computer to use a stored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Von Neumann Architecture!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Manhattan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MAD: Mutually Assured Destruction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Merge Sort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3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Interface Design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Simple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Complete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Cohesive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Descriptive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Intuitive 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Minimal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No Public Data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/>
              <a:t>A</a:t>
            </a:r>
            <a:r>
              <a:rPr lang="en-US" sz="2800" dirty="0" smtClean="0"/>
              <a:t>menable to loosely couple </a:t>
            </a:r>
          </a:p>
        </p:txBody>
      </p:sp>
    </p:spTree>
    <p:extLst>
      <p:ext uri="{BB962C8B-B14F-4D97-AF65-F5344CB8AC3E}">
        <p14:creationId xmlns:p14="http://schemas.microsoft.com/office/powerpoint/2010/main" val="41594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032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3200" dirty="0" smtClean="0"/>
              <a:t>Separate </a:t>
            </a:r>
            <a:r>
              <a:rPr lang="en-US" sz="3200" dirty="0"/>
              <a:t>Implementation from u</a:t>
            </a:r>
            <a:r>
              <a:rPr lang="en-US" sz="3200" dirty="0" smtClean="0"/>
              <a:t>se </a:t>
            </a:r>
            <a:r>
              <a:rPr lang="en-US" sz="3200" dirty="0"/>
              <a:t>of </a:t>
            </a:r>
            <a:r>
              <a:rPr lang="en-US" sz="3200" dirty="0" smtClean="0"/>
              <a:t>class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Specify Contract / Interface for class first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ADT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Abstract Data Type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Can be specified using Uniform Modeling Language (UML)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UML does not use language specific syntax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70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Class Diagram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62480" y="2182706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ClassName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__dataFieldName1: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__dataFieldName2: </a:t>
                      </a:r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constructorName</a:t>
                      </a:r>
                      <a:r>
                        <a:rPr lang="en-US" dirty="0" smtClean="0"/>
                        <a:t>(arg1: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argType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methodName1(arg1: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argType</a:t>
                      </a:r>
                      <a:r>
                        <a:rPr lang="en-US" baseline="0" dirty="0" smtClean="0"/>
                        <a:t>) : </a:t>
                      </a:r>
                      <a:r>
                        <a:rPr lang="en-US" baseline="0" dirty="0" err="1" smtClean="0"/>
                        <a:t>returnType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methodName2(arg1: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argType</a:t>
                      </a:r>
                      <a:r>
                        <a:rPr lang="en-US" baseline="0" dirty="0" smtClean="0"/>
                        <a:t>) : </a:t>
                      </a:r>
                      <a:r>
                        <a:rPr lang="en-US" baseline="0" dirty="0" err="1" smtClean="0"/>
                        <a:t>returnType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39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CSS342 FAQ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 know Java, do I need to know C++ to take this course?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 missed the C++ </a:t>
            </a:r>
            <a:r>
              <a:rPr lang="en-US" sz="2600" dirty="0" err="1" smtClean="0"/>
              <a:t>bootcamp</a:t>
            </a:r>
            <a:r>
              <a:rPr lang="en-US" sz="2600" dirty="0" smtClean="0"/>
              <a:t>, will this be a problem?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Is the Rosen book required for this course?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How much math is required for this class?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Should I take CSS332 as well?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Is this class a lot work?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Any advice on success?</a:t>
            </a:r>
          </a:p>
        </p:txBody>
      </p:sp>
    </p:spTree>
    <p:extLst>
      <p:ext uri="{BB962C8B-B14F-4D97-AF65-F5344CB8AC3E}">
        <p14:creationId xmlns:p14="http://schemas.microsoft.com/office/powerpoint/2010/main" val="17423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Data </a:t>
            </a:r>
            <a:r>
              <a:rPr lang="en-US" altLang="en-US" dirty="0" smtClean="0"/>
              <a:t>Abstraction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 collection of data and a set of well-defined </a:t>
            </a:r>
            <a:r>
              <a:rPr lang="en-US" altLang="en-US" dirty="0" smtClean="0"/>
              <a:t>operations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The </a:t>
            </a:r>
            <a:r>
              <a:rPr lang="en-US" altLang="en-US" dirty="0"/>
              <a:t>data can be reused </a:t>
            </a:r>
            <a:r>
              <a:rPr lang="en-US" altLang="en-US" u="sng" dirty="0"/>
              <a:t>without knowing the internal data representation and structure</a:t>
            </a:r>
            <a:r>
              <a:rPr lang="en-US" altLang="en-US" dirty="0"/>
              <a:t>.</a:t>
            </a:r>
          </a:p>
          <a:p>
            <a:pPr marL="201168" lvl="1" indent="0">
              <a:buNone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Objects 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Instances of such abstracted data structure = the first-class </a:t>
            </a:r>
            <a:r>
              <a:rPr lang="en-US" altLang="en-US" dirty="0" smtClean="0"/>
              <a:t>objects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6172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Abstraction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/>
              <a:t>Modules map to C++ </a:t>
            </a:r>
            <a:r>
              <a:rPr lang="en-US" sz="2800" dirty="0" smtClean="0"/>
              <a:t>classes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Objects == instances</a:t>
            </a:r>
          </a:p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600" dirty="0"/>
              <a:t> </a:t>
            </a:r>
            <a:r>
              <a:rPr lang="en-US" sz="2600" dirty="0" smtClean="0"/>
              <a:t>    </a:t>
            </a:r>
            <a:r>
              <a:rPr lang="en-US" sz="2600" dirty="0" err="1" smtClean="0"/>
              <a:t>myClassName</a:t>
            </a:r>
            <a:r>
              <a:rPr lang="en-US" sz="2600" dirty="0" smtClean="0"/>
              <a:t>  </a:t>
            </a:r>
            <a:r>
              <a:rPr lang="en-US" sz="2600" dirty="0" err="1" smtClean="0"/>
              <a:t>myObject</a:t>
            </a:r>
            <a:r>
              <a:rPr lang="en-US" sz="2600" dirty="0" smtClean="0"/>
              <a:t>;</a:t>
            </a:r>
            <a:endParaRPr lang="en-US" sz="2600" dirty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Class is made of two files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C++ Headers </a:t>
            </a:r>
            <a:r>
              <a:rPr lang="en-US" sz="2600" dirty="0"/>
              <a:t>file contain </a:t>
            </a:r>
            <a:r>
              <a:rPr lang="en-US" sz="2600" dirty="0" smtClean="0"/>
              <a:t>interface and data definition  (.h)</a:t>
            </a:r>
            <a:endParaRPr lang="en-US" sz="2600" dirty="0"/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/>
              <a:t>Code files contain implementation (.</a:t>
            </a:r>
            <a:r>
              <a:rPr lang="en-US" sz="2600" dirty="0" err="1"/>
              <a:t>cpp</a:t>
            </a:r>
            <a:r>
              <a:rPr lang="en-US" sz="2600" dirty="0" smtClean="0"/>
              <a:t>)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/>
              <a:t>In this class we will not use UML much as the .h file does an excellent job of describing the contract</a:t>
            </a:r>
            <a:endParaRPr lang="en-US" sz="3200" dirty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95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Problem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 smtClean="0"/>
              <a:t>Design an interface for a class representing a push/pop stack</a:t>
            </a:r>
          </a:p>
        </p:txBody>
      </p:sp>
    </p:spTree>
    <p:extLst>
      <p:ext uri="{BB962C8B-B14F-4D97-AF65-F5344CB8AC3E}">
        <p14:creationId xmlns:p14="http://schemas.microsoft.com/office/powerpoint/2010/main" val="37877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57726" y="1108326"/>
            <a:ext cx="10058400" cy="402272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c</a:t>
            </a:r>
            <a:r>
              <a:rPr lang="en-US" sz="1600" dirty="0" smtClean="0"/>
              <a:t>lass </a:t>
            </a:r>
            <a:r>
              <a:rPr lang="en-US" sz="1600" dirty="0" err="1" smtClean="0"/>
              <a:t>IntStack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{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public</a:t>
            </a:r>
            <a:r>
              <a:rPr lang="en-US" sz="1600" dirty="0"/>
              <a:t>: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bool</a:t>
            </a:r>
            <a:r>
              <a:rPr lang="en-US" sz="1600" dirty="0" smtClean="0"/>
              <a:t> </a:t>
            </a:r>
            <a:r>
              <a:rPr lang="en-US" sz="1600" dirty="0"/>
              <a:t>P</a:t>
            </a:r>
            <a:r>
              <a:rPr lang="en-US" sz="1600" dirty="0" smtClean="0"/>
              <a:t>op();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1600" dirty="0" smtClean="0"/>
              <a:t>      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T</a:t>
            </a:r>
            <a:r>
              <a:rPr lang="en-US" sz="1600" dirty="0" smtClean="0"/>
              <a:t>op();</a:t>
            </a:r>
            <a:endParaRPr lang="en-US" sz="1600" dirty="0"/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bool</a:t>
            </a:r>
            <a:r>
              <a:rPr lang="en-US" sz="1600" dirty="0" smtClean="0"/>
              <a:t> </a:t>
            </a:r>
            <a:r>
              <a:rPr lang="en-US" sz="1600" dirty="0"/>
              <a:t>P</a:t>
            </a:r>
            <a:r>
              <a:rPr lang="en-US" sz="1600" dirty="0" smtClean="0"/>
              <a:t>ush(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number);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S</a:t>
            </a:r>
            <a:r>
              <a:rPr lang="en-US" sz="1600" dirty="0" smtClean="0"/>
              <a:t>ize</a:t>
            </a:r>
            <a:r>
              <a:rPr lang="en-US" sz="1600" dirty="0"/>
              <a:t>();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P</a:t>
            </a:r>
            <a:r>
              <a:rPr lang="en-US" sz="1600" dirty="0" smtClean="0"/>
              <a:t>eek</a:t>
            </a:r>
            <a:r>
              <a:rPr lang="en-US" sz="16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};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Programming Style / Guidelines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Very important!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Code is read much more than written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You are writing code for others not yourself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You often inherit others code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Consumer should not have to rely on comments to understand code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Will be an important component in grade for class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Good code follows prescribed style rules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890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Programming Guidelines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/>
              <a:t>We’ll use some ideas from Google C++ guidelines as well</a:t>
            </a:r>
          </a:p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000" dirty="0">
                <a:hlinkClick r:id="rId2"/>
              </a:rPr>
              <a:t>http://google-styleguide.googlecode.com/svn/trunk/cppguide.html#General_Naming_Rules</a:t>
            </a:r>
            <a:endParaRPr lang="en-US" sz="28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We’ll use some ideas from  .NET Framework Design Guidelines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i="1" dirty="0" smtClean="0"/>
              <a:t>Framework Design Guidelines</a:t>
            </a:r>
            <a:r>
              <a:rPr lang="en-US" sz="2600" dirty="0" smtClean="0"/>
              <a:t>, Conventions, Idioms, and Patterns for Reusable .NET libraries, Krzysztof </a:t>
            </a:r>
            <a:r>
              <a:rPr lang="en-US" sz="2600" dirty="0" err="1" smtClean="0"/>
              <a:t>Cwalina</a:t>
            </a:r>
            <a:r>
              <a:rPr lang="en-US" sz="2600" dirty="0" smtClean="0"/>
              <a:t>, Brad Abrams</a:t>
            </a:r>
            <a:endParaRPr lang="en-US" sz="20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We will keep to a few simple rules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This will impact grade of programs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931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Naming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Definitions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err="1" smtClean="0"/>
              <a:t>PascalCasing</a:t>
            </a:r>
            <a:r>
              <a:rPr lang="en-US" sz="2600" dirty="0" smtClean="0"/>
              <a:t>:  </a:t>
            </a:r>
            <a:r>
              <a:rPr lang="en-US" sz="2600" dirty="0" err="1" smtClean="0"/>
              <a:t>RedTop</a:t>
            </a:r>
            <a:r>
              <a:rPr lang="en-US" sz="2600" dirty="0" smtClean="0"/>
              <a:t>, </a:t>
            </a:r>
            <a:r>
              <a:rPr lang="en-US" sz="2600" dirty="0" err="1" smtClean="0"/>
              <a:t>FirstInLine</a:t>
            </a:r>
            <a:r>
              <a:rPr lang="en-US" sz="2600" dirty="0" smtClean="0"/>
              <a:t>, </a:t>
            </a:r>
            <a:r>
              <a:rPr lang="en-US" sz="2600" dirty="0" err="1" smtClean="0"/>
              <a:t>BigScaryMonster</a:t>
            </a:r>
            <a:endParaRPr lang="en-US" sz="2600" dirty="0" smtClean="0"/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err="1" smtClean="0"/>
              <a:t>camelCasing</a:t>
            </a:r>
            <a:r>
              <a:rPr lang="en-US" sz="2600" dirty="0" smtClean="0"/>
              <a:t>:  </a:t>
            </a:r>
            <a:r>
              <a:rPr lang="en-US" sz="2600" dirty="0" err="1" smtClean="0"/>
              <a:t>blueBallThingy</a:t>
            </a:r>
            <a:r>
              <a:rPr lang="en-US" sz="2600" dirty="0" smtClean="0"/>
              <a:t>, sock, </a:t>
            </a:r>
            <a:r>
              <a:rPr lang="en-US" sz="2600" dirty="0" err="1" smtClean="0"/>
              <a:t>theItem</a:t>
            </a:r>
            <a:r>
              <a:rPr lang="en-US" sz="2600" dirty="0" smtClean="0"/>
              <a:t>, </a:t>
            </a:r>
            <a:r>
              <a:rPr lang="en-US" sz="2600" dirty="0" err="1" smtClean="0"/>
              <a:t>lastInLine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Do use </a:t>
            </a:r>
            <a:r>
              <a:rPr lang="en-US" sz="2800" dirty="0" err="1" smtClean="0"/>
              <a:t>PascalCasing</a:t>
            </a:r>
            <a:r>
              <a:rPr lang="en-US" sz="2800" dirty="0" smtClean="0"/>
              <a:t> for class names, namespaces, public functions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Do use </a:t>
            </a:r>
            <a:r>
              <a:rPr lang="en-US" sz="2800" dirty="0" err="1" smtClean="0"/>
              <a:t>camelCasing</a:t>
            </a:r>
            <a:r>
              <a:rPr lang="en-US" sz="2800" dirty="0" smtClean="0"/>
              <a:t> for parameters, assessors (</a:t>
            </a:r>
            <a:r>
              <a:rPr lang="en-US" sz="2800" dirty="0" err="1" smtClean="0"/>
              <a:t>getValue</a:t>
            </a:r>
            <a:r>
              <a:rPr lang="en-US" sz="2800" dirty="0" smtClean="0"/>
              <a:t>, </a:t>
            </a:r>
            <a:r>
              <a:rPr lang="en-US" sz="2800" dirty="0" err="1" smtClean="0"/>
              <a:t>setValue</a:t>
            </a:r>
            <a:r>
              <a:rPr lang="en-US" sz="2800" dirty="0" smtClean="0"/>
              <a:t>…), private functions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Do use CAPS_CAPS for </a:t>
            </a:r>
            <a:r>
              <a:rPr lang="en-US" sz="2800" dirty="0" err="1" smtClean="0"/>
              <a:t>const</a:t>
            </a:r>
            <a:endParaRPr lang="en-US" sz="2800" dirty="0"/>
          </a:p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600" dirty="0" smtClean="0"/>
              <a:t>	</a:t>
            </a:r>
            <a:r>
              <a:rPr lang="en-US" sz="2600" dirty="0" err="1" smtClean="0"/>
              <a:t>const</a:t>
            </a:r>
            <a:r>
              <a:rPr lang="en-US" sz="2600" dirty="0" smtClean="0"/>
              <a:t> </a:t>
            </a:r>
            <a:r>
              <a:rPr lang="en-US" sz="2600" dirty="0" err="1" smtClean="0"/>
              <a:t>int</a:t>
            </a:r>
            <a:r>
              <a:rPr lang="en-US" sz="2600" dirty="0"/>
              <a:t> </a:t>
            </a:r>
            <a:r>
              <a:rPr lang="en-US" sz="2600" b="1" dirty="0" smtClean="0"/>
              <a:t>CARDS_IN_DECK</a:t>
            </a:r>
            <a:r>
              <a:rPr lang="en-US" sz="2600" dirty="0"/>
              <a:t> </a:t>
            </a:r>
            <a:r>
              <a:rPr lang="en-US" sz="2600" dirty="0" smtClean="0"/>
              <a:t>= 52 </a:t>
            </a:r>
            <a:endParaRPr lang="en-US" sz="24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Do choose easy readable identifier names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Do favor readability over brevity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Do not use underscores, hyphens, or other non-alphanumeric characters (except for </a:t>
            </a:r>
            <a:r>
              <a:rPr lang="en-US" sz="2800" dirty="0" err="1" smtClean="0"/>
              <a:t>const</a:t>
            </a:r>
            <a:r>
              <a:rPr lang="en-US" sz="2800" dirty="0"/>
              <a:t> </a:t>
            </a:r>
            <a:r>
              <a:rPr lang="en-US" sz="2800" dirty="0" smtClean="0"/>
              <a:t>where underscore is acceptable)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5664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Spacing/lines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3300" dirty="0" smtClean="0"/>
              <a:t>Do keep opening and closing braces on their own lines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3300" dirty="0" smtClean="0"/>
              <a:t>Do use a single space after a comma between parameters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3300" dirty="0" smtClean="0"/>
              <a:t>Do not use spaces after or before brackets b[13] or before flow control statement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3300" dirty="0" smtClean="0"/>
              <a:t>Do indent each block even if braces are not used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800" dirty="0" smtClean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 smtClean="0"/>
              <a:t>void foo(char a, </a:t>
            </a:r>
            <a:r>
              <a:rPr lang="en-US" sz="2800" dirty="0" err="1" smtClean="0"/>
              <a:t>int</a:t>
            </a:r>
            <a:r>
              <a:rPr lang="en-US" sz="2800" dirty="0" smtClean="0"/>
              <a:t> b)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 smtClean="0"/>
              <a:t>{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 smtClean="0"/>
              <a:t>    while(x &lt; y) 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/>
              <a:t> </a:t>
            </a:r>
            <a:r>
              <a:rPr lang="en-US" sz="2800" dirty="0" smtClean="0"/>
              <a:t>   {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/>
              <a:t> </a:t>
            </a:r>
            <a:r>
              <a:rPr lang="en-US" sz="2800" dirty="0" smtClean="0"/>
              <a:t>        x = 13;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/>
              <a:t> </a:t>
            </a:r>
            <a:r>
              <a:rPr lang="en-US" sz="2800" dirty="0" smtClean="0"/>
              <a:t>   }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/>
              <a:t>}</a:t>
            </a:r>
            <a:endParaRPr lang="en-US" sz="2800" dirty="0" smtClean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/>
              <a:t>	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786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255" y="0"/>
            <a:ext cx="3644640" cy="627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40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Do comment functions appropriately using // before the function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/>
              <a:t>Use in-line comments sparingly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/>
              <a:t>Use comments to describe something not obvious to someone reading the code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800" dirty="0" smtClean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 smtClean="0"/>
              <a:t>// This function is based on the </a:t>
            </a:r>
            <a:r>
              <a:rPr lang="en-US" sz="2800" dirty="0" err="1" smtClean="0"/>
              <a:t>zipterian</a:t>
            </a:r>
            <a:r>
              <a:rPr lang="en-US" sz="2800" dirty="0" smtClean="0"/>
              <a:t> algorithm.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 err="1" smtClean="0"/>
              <a:t>int</a:t>
            </a:r>
            <a:r>
              <a:rPr lang="en-US" sz="2800" dirty="0" smtClean="0"/>
              <a:t> void Zip(string </a:t>
            </a:r>
            <a:r>
              <a:rPr lang="en-US" sz="2800" dirty="0" err="1" smtClean="0"/>
              <a:t>firstName</a:t>
            </a:r>
            <a:r>
              <a:rPr lang="en-US" sz="2800" dirty="0" smtClean="0"/>
              <a:t>)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 smtClean="0"/>
              <a:t>{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 smtClean="0"/>
              <a:t>}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1049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Intro:  Who am I?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Email:  </a:t>
            </a:r>
            <a:r>
              <a:rPr lang="en-US" sz="2800" dirty="0" smtClean="0">
                <a:hlinkClick r:id="rId2"/>
              </a:rPr>
              <a:t>dimpsey@uw.edu</a:t>
            </a:r>
            <a:endParaRPr lang="en-US" sz="28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Class page and syllabus: </a:t>
            </a:r>
            <a:r>
              <a:rPr lang="en-US" sz="2800" dirty="0" smtClean="0">
                <a:hlinkClick r:id="rId3"/>
              </a:rPr>
              <a:t>http://courses.Washington.edu/css342/dimpsey</a:t>
            </a:r>
            <a:endParaRPr lang="en-US" sz="28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/>
              <a:t> </a:t>
            </a:r>
            <a:r>
              <a:rPr lang="en-US" sz="2800" dirty="0" smtClean="0"/>
              <a:t>We will use Canvas for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Announcements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Assignments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Grades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Discussions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Office Hours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2202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Problem 2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 smtClean="0"/>
              <a:t>Design an interface for a class representing a deck of playing cards</a:t>
            </a:r>
          </a:p>
        </p:txBody>
      </p:sp>
    </p:spTree>
    <p:extLst>
      <p:ext uri="{BB962C8B-B14F-4D97-AF65-F5344CB8AC3E}">
        <p14:creationId xmlns:p14="http://schemas.microsoft.com/office/powerpoint/2010/main" val="22711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Rang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965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108" y="0"/>
            <a:ext cx="6096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Card.h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Hand.h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CARDS_IN_DECK = 52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Deck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Deck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~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Deck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Card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DealSingleCard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Hand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DealHand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number);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void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Shuffle();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void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Cut();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CountCardsRemaining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void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ReturnHand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theHand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void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ReturnCard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theCard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CountValuesRemaining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CountSuitsRemaing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Suit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suit);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bool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isEmpty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bool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isComplete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Card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deck[CARDS_IN_DECK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479123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Interface Design Checklist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Constructors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Setters/Getters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Actions (verbs)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Operator Overloads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Private Data Types</a:t>
            </a:r>
          </a:p>
        </p:txBody>
      </p:sp>
    </p:spTree>
    <p:extLst>
      <p:ext uri="{BB962C8B-B14F-4D97-AF65-F5344CB8AC3E}">
        <p14:creationId xmlns:p14="http://schemas.microsoft.com/office/powerpoint/2010/main" val="143616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Preview </a:t>
            </a:r>
            <a:r>
              <a:rPr lang="en-US" sz="7200" dirty="0"/>
              <a:t>A</a:t>
            </a:r>
            <a:r>
              <a:rPr lang="en-US" sz="7200" dirty="0" smtClean="0"/>
              <a:t>ssignment One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982176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C++ Fundamentals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IO: Console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/>
              <a:t>#include &lt;</a:t>
            </a:r>
            <a:r>
              <a:rPr lang="en-US" sz="2900" dirty="0" err="1"/>
              <a:t>iostream</a:t>
            </a:r>
            <a:r>
              <a:rPr lang="en-US" sz="2900" dirty="0"/>
              <a:t>&gt;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/>
              <a:t>using namespace </a:t>
            </a:r>
            <a:r>
              <a:rPr lang="en-US" sz="2900" dirty="0" err="1"/>
              <a:t>std</a:t>
            </a:r>
            <a:r>
              <a:rPr lang="en-US" sz="29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29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 smtClean="0"/>
              <a:t>{</a:t>
            </a:r>
            <a:endParaRPr lang="en-US" sz="29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 smtClean="0"/>
              <a:t>   </a:t>
            </a:r>
            <a:r>
              <a:rPr lang="en-US" sz="2900" dirty="0" err="1" smtClean="0"/>
              <a:t>int</a:t>
            </a:r>
            <a:r>
              <a:rPr lang="en-US" sz="2900" dirty="0" smtClean="0"/>
              <a:t> </a:t>
            </a:r>
            <a:r>
              <a:rPr lang="en-US" sz="2900" dirty="0"/>
              <a:t>age;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29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 smtClean="0"/>
              <a:t>   </a:t>
            </a:r>
            <a:r>
              <a:rPr lang="en-US" sz="2900" dirty="0" err="1" smtClean="0"/>
              <a:t>cout</a:t>
            </a:r>
            <a:r>
              <a:rPr lang="en-US" sz="2900" dirty="0" smtClean="0"/>
              <a:t> </a:t>
            </a:r>
            <a:r>
              <a:rPr lang="en-US" sz="2900" dirty="0"/>
              <a:t>&lt;&lt; "hello world.  How old are you (in years)?\n";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 smtClean="0"/>
              <a:t>   </a:t>
            </a:r>
            <a:r>
              <a:rPr lang="en-US" sz="2900" dirty="0" err="1" smtClean="0"/>
              <a:t>cin</a:t>
            </a:r>
            <a:r>
              <a:rPr lang="en-US" sz="2900" dirty="0" smtClean="0"/>
              <a:t> </a:t>
            </a:r>
            <a:r>
              <a:rPr lang="en-US" sz="2900" dirty="0"/>
              <a:t>&gt;&gt; age;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900" dirty="0" smtClean="0"/>
              <a:t>   </a:t>
            </a:r>
            <a:r>
              <a:rPr lang="en-US" sz="2900" dirty="0" err="1" smtClean="0"/>
              <a:t>cout</a:t>
            </a:r>
            <a:r>
              <a:rPr lang="en-US" sz="2900" dirty="0" smtClean="0"/>
              <a:t> </a:t>
            </a:r>
            <a:r>
              <a:rPr lang="en-US" sz="2900" dirty="0"/>
              <a:t>&lt;&lt; "that is " &lt;&lt; (365 * age) &lt;&lt; " days</a:t>
            </a:r>
            <a:r>
              <a:rPr lang="en-US" sz="2900" dirty="0" smtClean="0"/>
              <a:t>.";</a:t>
            </a:r>
            <a:endParaRPr lang="en-US" sz="2900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0000" dirty="0">
                <a:hlinkClick r:id="rId2"/>
              </a:rPr>
              <a:t>http://www.cprogramming.com/tutorial/string.html</a:t>
            </a:r>
            <a:endParaRPr lang="en-US" sz="10000" dirty="0"/>
          </a:p>
          <a:p>
            <a:r>
              <a:rPr lang="en-US" sz="10000" dirty="0"/>
              <a:t>Mutable; Copied not shared. 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56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string </a:t>
            </a:r>
            <a:r>
              <a:rPr lang="en-US" sz="5600" dirty="0" err="1"/>
              <a:t>firstName</a:t>
            </a:r>
            <a:r>
              <a:rPr lang="en-US" sz="5600" dirty="0"/>
              <a:t> = "jimmy";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string </a:t>
            </a:r>
            <a:r>
              <a:rPr lang="en-US" sz="5600" dirty="0" err="1"/>
              <a:t>lastName</a:t>
            </a:r>
            <a:r>
              <a:rPr lang="en-US" sz="5600" dirty="0"/>
              <a:t>("</a:t>
            </a:r>
            <a:r>
              <a:rPr lang="en-US" sz="5600" dirty="0" err="1"/>
              <a:t>hoffa</a:t>
            </a:r>
            <a:r>
              <a:rPr lang="en-US" sz="5600" dirty="0"/>
              <a:t>");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string </a:t>
            </a:r>
            <a:r>
              <a:rPr lang="en-US" sz="5600" dirty="0" err="1"/>
              <a:t>fullName</a:t>
            </a:r>
            <a:r>
              <a:rPr lang="en-US" sz="56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fullName</a:t>
            </a:r>
            <a:r>
              <a:rPr lang="en-US" sz="5600" dirty="0"/>
              <a:t> = </a:t>
            </a:r>
            <a:r>
              <a:rPr lang="en-US" sz="5600" dirty="0" err="1"/>
              <a:t>firstName</a:t>
            </a:r>
            <a:r>
              <a:rPr lang="en-US" sz="5600" dirty="0"/>
              <a:t> + " " + </a:t>
            </a:r>
            <a:r>
              <a:rPr lang="en-US" sz="5600" dirty="0" err="1"/>
              <a:t>lastName</a:t>
            </a:r>
            <a:r>
              <a:rPr lang="en-US" sz="56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56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cout</a:t>
            </a:r>
            <a:r>
              <a:rPr lang="en-US" sz="5600" dirty="0"/>
              <a:t> &lt;&lt; </a:t>
            </a:r>
            <a:r>
              <a:rPr lang="en-US" sz="5600" dirty="0" err="1"/>
              <a:t>fullName</a:t>
            </a:r>
            <a:r>
              <a:rPr lang="en-US" sz="5600" dirty="0"/>
              <a:t> &lt;&lt; </a:t>
            </a:r>
            <a:r>
              <a:rPr lang="en-US" sz="5600" dirty="0" err="1"/>
              <a:t>endl</a:t>
            </a:r>
            <a:r>
              <a:rPr lang="en-US" sz="56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cout</a:t>
            </a:r>
            <a:r>
              <a:rPr lang="en-US" sz="5600" dirty="0"/>
              <a:t> &lt;&lt; "First and last letters are:" &lt;&lt; </a:t>
            </a:r>
            <a:r>
              <a:rPr lang="en-US" sz="5600" dirty="0" err="1"/>
              <a:t>fullName</a:t>
            </a:r>
            <a:r>
              <a:rPr lang="en-US" sz="5600" dirty="0"/>
              <a:t>[0] &lt;&lt; " " &lt;&lt; </a:t>
            </a:r>
            <a:r>
              <a:rPr lang="en-US" sz="5600" dirty="0" err="1"/>
              <a:t>fullName</a:t>
            </a:r>
            <a:r>
              <a:rPr lang="en-US" sz="5600" dirty="0"/>
              <a:t>[</a:t>
            </a:r>
            <a:r>
              <a:rPr lang="en-US" sz="5600" dirty="0" err="1"/>
              <a:t>fullName.length</a:t>
            </a:r>
            <a:r>
              <a:rPr lang="en-US" sz="5600" dirty="0"/>
              <a:t>() - 1] &lt;&lt; </a:t>
            </a:r>
            <a:r>
              <a:rPr lang="en-US" sz="5600" dirty="0" err="1"/>
              <a:t>endl</a:t>
            </a:r>
            <a:r>
              <a:rPr lang="en-US" sz="56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56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if (</a:t>
            </a:r>
            <a:r>
              <a:rPr lang="en-US" sz="5600" dirty="0" err="1"/>
              <a:t>fullName</a:t>
            </a:r>
            <a:r>
              <a:rPr lang="en-US" sz="5600" dirty="0"/>
              <a:t> == "jimmy </a:t>
            </a:r>
            <a:r>
              <a:rPr lang="en-US" sz="5600" dirty="0" err="1"/>
              <a:t>hoffa</a:t>
            </a:r>
            <a:r>
              <a:rPr lang="en-US" sz="5600" dirty="0"/>
              <a:t>")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{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cout</a:t>
            </a:r>
            <a:r>
              <a:rPr lang="en-US" sz="5600" dirty="0"/>
              <a:t> &lt;&lt; "Found !!!! ";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}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else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{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cout</a:t>
            </a:r>
            <a:r>
              <a:rPr lang="en-US" sz="5600" dirty="0"/>
              <a:t> &lt;&lt; "oh where oh where </a:t>
            </a:r>
            <a:r>
              <a:rPr lang="en-US" sz="5600" dirty="0" smtClean="0"/>
              <a:t>have </a:t>
            </a:r>
            <a:r>
              <a:rPr lang="en-US" sz="5600" dirty="0"/>
              <a:t>you gone";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350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Call by Value, Reference, and Constant Reference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097280" y="1850890"/>
            <a:ext cx="28431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truct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length;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width;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12270" y="3373188"/>
            <a:ext cx="57082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result;</a:t>
            </a:r>
          </a:p>
          <a:p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Rectangle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 = { 3, 3 };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result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Area(r);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"length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r.length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"width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r.width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"Area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result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897" y="2035556"/>
            <a:ext cx="441160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Area(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Area(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Area(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temp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.length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35;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(temp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11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which takes two integers and “swaps”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2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Course Objectives: Why are you here?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Design, implement, debug, and test Objected-Oriented Programs (OOP)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Learn C++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Course uses C++ to reach goals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Course is not focused on teaching C++ but we will teach aspects of it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In particular: objects, allocation/deallocation, pointers, operator overloading, constructors, templates, STL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Understand key data structures utilized in programming 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stack, list, array, queue, binary search tree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Introduce </a:t>
            </a:r>
            <a:r>
              <a:rPr lang="en-US" sz="2600" dirty="0" smtClean="0"/>
              <a:t>key algorithms</a:t>
            </a:r>
            <a:r>
              <a:rPr lang="en-US" sz="2600" dirty="0"/>
              <a:t> </a:t>
            </a:r>
            <a:r>
              <a:rPr lang="en-US" sz="2600" dirty="0" smtClean="0"/>
              <a:t>and algorithmic techniques 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Recursion, Sorting, Searching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Discrete math as the underpinnings of Computer Science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Formally analyze complexity of algorithms:  Big O space and time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Induction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Propositional logic</a:t>
            </a:r>
            <a:endParaRPr lang="en-US" sz="2600" dirty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9918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CSS342: Introduction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CAECA45-0CFC-4951-BFF7-89F67B0DE9D7}" type="slidenum">
              <a:rPr lang="en-US" altLang="ja-JP" sz="1400"/>
              <a:pPr algn="r"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en-US" altLang="ja-JP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8382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Call by Value, Reference, and Constant Reference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752600"/>
            <a:ext cx="7772400" cy="30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Which of swap functions is appropriate?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7842250" y="0"/>
            <a:ext cx="282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i="1"/>
              <a:t>Arrays, Pointers, and Structures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524000" y="2133601"/>
            <a:ext cx="2971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void swap(string a, string 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string tmp 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a =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b = tmp;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543800" y="2133600"/>
            <a:ext cx="2971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void swap(const string &amp;a, 	const string &amp;b)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string tmp 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a =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b = tmp;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419600" y="2133601"/>
            <a:ext cx="3048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void swap(string &amp;a, string &amp;b)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string tmp 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a =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b = tmp;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524001" y="4267200"/>
            <a:ext cx="306686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findMax</a:t>
            </a:r>
            <a:r>
              <a:rPr lang="en-US" altLang="en-US" sz="1200" dirty="0">
                <a:latin typeface="Courier New" panose="02070309020205020404" pitchFamily="49" charset="0"/>
              </a:rPr>
              <a:t>(vector&lt;</a:t>
            </a: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&gt;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</a:t>
            </a: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>
                <a:latin typeface="Courier New" panose="02070309020205020404" pitchFamily="49" charset="0"/>
              </a:rPr>
              <a:t> max = a[0];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</a:t>
            </a: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for (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=1; 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 &lt; </a:t>
            </a:r>
            <a:r>
              <a:rPr lang="en-US" altLang="en-US" sz="1200" dirty="0" err="1">
                <a:latin typeface="Courier New" panose="02070309020205020404" pitchFamily="49" charset="0"/>
              </a:rPr>
              <a:t>a.size</a:t>
            </a:r>
            <a:r>
              <a:rPr lang="en-US" altLang="en-US" sz="1200" dirty="0">
                <a:latin typeface="Courier New" panose="02070309020205020404" pitchFamily="49" charset="0"/>
              </a:rPr>
              <a:t>(); 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   if (a[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] &gt; max)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      max = a[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return max;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4495801" y="4267200"/>
            <a:ext cx="306686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findMax</a:t>
            </a:r>
            <a:r>
              <a:rPr lang="en-US" altLang="en-US" sz="1200" dirty="0">
                <a:latin typeface="Courier New" panose="02070309020205020404" pitchFamily="49" charset="0"/>
              </a:rPr>
              <a:t>(vector&lt;</a:t>
            </a: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&gt; &amp;a)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</a:t>
            </a: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 max = a[0];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</a:t>
            </a: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for (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=1; 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 &lt; </a:t>
            </a:r>
            <a:r>
              <a:rPr lang="en-US" altLang="en-US" sz="1200" dirty="0" err="1">
                <a:latin typeface="Courier New" panose="02070309020205020404" pitchFamily="49" charset="0"/>
              </a:rPr>
              <a:t>a.size</a:t>
            </a:r>
            <a:r>
              <a:rPr lang="en-US" altLang="en-US" sz="1200" dirty="0">
                <a:latin typeface="Courier New" panose="02070309020205020404" pitchFamily="49" charset="0"/>
              </a:rPr>
              <a:t>(); 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   if (a[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] &gt; max)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      max = a[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return max;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7842250" y="4267200"/>
            <a:ext cx="325281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int findMax(const vector&lt;int&gt; &amp;a)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int max = a[0];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int i;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for (i=1; i &lt; a.size(); i++)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  if (a[i] &gt; max)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     max = a[i];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return max;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93" name="Rectangle 15"/>
          <p:cNvSpPr>
            <a:spLocks noChangeArrowheads="1"/>
          </p:cNvSpPr>
          <p:nvPr/>
        </p:nvSpPr>
        <p:spPr bwMode="auto">
          <a:xfrm>
            <a:off x="1524000" y="3733800"/>
            <a:ext cx="777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Which of </a:t>
            </a:r>
            <a:r>
              <a:rPr lang="en-US" altLang="en-US" sz="2400" dirty="0" err="1"/>
              <a:t>findMax</a:t>
            </a:r>
            <a:r>
              <a:rPr lang="en-US" altLang="en-US" sz="2400" dirty="0"/>
              <a:t> functions is appropriate?</a:t>
            </a:r>
          </a:p>
        </p:txBody>
      </p:sp>
    </p:spTree>
    <p:extLst>
      <p:ext uri="{BB962C8B-B14F-4D97-AF65-F5344CB8AC3E}">
        <p14:creationId xmlns:p14="http://schemas.microsoft.com/office/powerpoint/2010/main" val="11842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80646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3200" dirty="0" smtClean="0"/>
              <a:t>Problem Solving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Designing and coding industry quality applications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855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Assignments / Tests / Grades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Assignments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Programs: 5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Some written exercises which are not turned in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Tests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Quizzes: 1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Midterm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Final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Grades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65% Tests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35% Programs</a:t>
            </a:r>
          </a:p>
        </p:txBody>
      </p:sp>
    </p:spTree>
    <p:extLst>
      <p:ext uri="{BB962C8B-B14F-4D97-AF65-F5344CB8AC3E}">
        <p14:creationId xmlns:p14="http://schemas.microsoft.com/office/powerpoint/2010/main" val="216533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Programs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3000" dirty="0"/>
              <a:t>IDEs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/>
              <a:t>Use any IDE you like to develop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/>
              <a:t>In class I will use Microsoft </a:t>
            </a:r>
            <a:r>
              <a:rPr lang="en-US" sz="2800" dirty="0" smtClean="0"/>
              <a:t>2015 Community edition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altLang="en-US" sz="3000" dirty="0" smtClean="0"/>
              <a:t>Canvas </a:t>
            </a:r>
            <a:r>
              <a:rPr lang="en-US" altLang="en-US" sz="3000" dirty="0"/>
              <a:t>will be used to collect labs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altLang="en-US" sz="2800" dirty="0"/>
              <a:t>Each lab will have specific and detailed instructions on what to turn </a:t>
            </a:r>
            <a:r>
              <a:rPr lang="en-US" altLang="en-US" sz="2800" dirty="0" smtClean="0"/>
              <a:t>in</a:t>
            </a:r>
            <a:endParaRPr lang="en-US" altLang="en-US" sz="2800" dirty="0"/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altLang="en-US" sz="2800" b="1" dirty="0"/>
              <a:t>READ THESE </a:t>
            </a:r>
            <a:r>
              <a:rPr lang="en-US" altLang="en-US" sz="2800" b="1" dirty="0" smtClean="0"/>
              <a:t>CAREFULLY</a:t>
            </a:r>
            <a:endParaRPr lang="en-US" altLang="en-US" sz="2800" dirty="0"/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altLang="en-US" sz="2800" dirty="0" smtClean="0"/>
              <a:t>Start labs early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altLang="en-US" sz="2800" dirty="0" smtClean="0"/>
              <a:t>Ask </a:t>
            </a:r>
            <a:r>
              <a:rPr lang="en-US" altLang="en-US" sz="2800" dirty="0"/>
              <a:t>questions </a:t>
            </a:r>
            <a:r>
              <a:rPr lang="en-US" altLang="en-US" sz="2800" dirty="0" smtClean="0"/>
              <a:t>early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967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dirty="0" smtClean="0"/>
              <a:t>  </a:t>
            </a:r>
            <a:r>
              <a:rPr lang="en-US" altLang="en-US" sz="2800" dirty="0"/>
              <a:t>Program Grading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altLang="en-US" sz="2800" dirty="0"/>
              <a:t>Design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altLang="en-US" sz="2800" dirty="0"/>
              <a:t>Style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altLang="en-US" sz="2800" dirty="0"/>
              <a:t>Correctness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altLang="en-US" sz="2800" dirty="0"/>
              <a:t>Efficiency 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altLang="en-US" sz="2800" dirty="0"/>
              <a:t>Grading will be done using either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altLang="en-US" sz="2800" dirty="0"/>
              <a:t>Linux </a:t>
            </a:r>
            <a:r>
              <a:rPr lang="en-US" altLang="en-US" sz="2800" dirty="0" smtClean="0"/>
              <a:t>Lab systems</a:t>
            </a:r>
            <a:endParaRPr lang="en-US" altLang="en-US" sz="2800" dirty="0"/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altLang="en-US" sz="2800" dirty="0"/>
              <a:t>VS </a:t>
            </a:r>
            <a:r>
              <a:rPr lang="en-US" altLang="en-US" sz="2800" dirty="0" smtClean="0"/>
              <a:t>2015</a:t>
            </a:r>
            <a:endParaRPr lang="en-US" alt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45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Tour: </a:t>
            </a:r>
            <a:r>
              <a:rPr lang="en-US" dirty="0">
                <a:hlinkClick r:id="rId2"/>
              </a:rPr>
              <a:t>http://courses.Washington.edu/css342/dimpsey</a:t>
            </a:r>
            <a:endParaRPr lang="en-US" dirty="0"/>
          </a:p>
          <a:p>
            <a:r>
              <a:rPr lang="en-US" dirty="0" smtClean="0"/>
              <a:t>Tour: Canvas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736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10885</TotalTime>
  <Words>1473</Words>
  <Application>Microsoft Office PowerPoint</Application>
  <PresentationFormat>Widescreen</PresentationFormat>
  <Paragraphs>358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ＭＳ Ｐゴシック</vt:lpstr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CSS 342</vt:lpstr>
      <vt:lpstr>CSS342 FAQ</vt:lpstr>
      <vt:lpstr>Intro:  Who am I? </vt:lpstr>
      <vt:lpstr>Course Objectives: Why are you here?</vt:lpstr>
      <vt:lpstr>Course Objectives</vt:lpstr>
      <vt:lpstr>Assignments / Tests / Grades</vt:lpstr>
      <vt:lpstr>Programs</vt:lpstr>
      <vt:lpstr>Labs</vt:lpstr>
      <vt:lpstr>Available resources</vt:lpstr>
      <vt:lpstr>Quick in-class program</vt:lpstr>
      <vt:lpstr>Why Object Oriented Programming (OOP)?</vt:lpstr>
      <vt:lpstr>Why C++?</vt:lpstr>
      <vt:lpstr>Why C++?</vt:lpstr>
      <vt:lpstr>Abstraction</vt:lpstr>
      <vt:lpstr>Design first</vt:lpstr>
      <vt:lpstr>Computer Scientist of the week</vt:lpstr>
      <vt:lpstr>Interface Design</vt:lpstr>
      <vt:lpstr>Abstraction</vt:lpstr>
      <vt:lpstr>UML Class Diagram</vt:lpstr>
      <vt:lpstr>Data Abstraction</vt:lpstr>
      <vt:lpstr>Enforcing Abstraction in C++</vt:lpstr>
      <vt:lpstr>Problem </vt:lpstr>
      <vt:lpstr>PowerPoint Presentation</vt:lpstr>
      <vt:lpstr>Programming Style / Guidelines</vt:lpstr>
      <vt:lpstr>Programming Guidelines</vt:lpstr>
      <vt:lpstr>Naming</vt:lpstr>
      <vt:lpstr>Spacing/lines</vt:lpstr>
      <vt:lpstr>PowerPoint Presentation</vt:lpstr>
      <vt:lpstr>Comments</vt:lpstr>
      <vt:lpstr>Problem 2</vt:lpstr>
      <vt:lpstr>Bell Rang</vt:lpstr>
      <vt:lpstr>PowerPoint Presentation</vt:lpstr>
      <vt:lpstr>Interface Design Checklist</vt:lpstr>
      <vt:lpstr>Preview Assignment One</vt:lpstr>
      <vt:lpstr>C++ Fundamentals</vt:lpstr>
      <vt:lpstr>IO: Console</vt:lpstr>
      <vt:lpstr>string</vt:lpstr>
      <vt:lpstr>Call by Value, Reference, and Constant Reference</vt:lpstr>
      <vt:lpstr>In class code</vt:lpstr>
      <vt:lpstr>Call by Value, Reference, and Constant 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101</cp:revision>
  <dcterms:created xsi:type="dcterms:W3CDTF">2014-09-04T12:46:47Z</dcterms:created>
  <dcterms:modified xsi:type="dcterms:W3CDTF">2016-11-15T00:18:24Z</dcterms:modified>
</cp:coreProperties>
</file>