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332" r:id="rId3"/>
    <p:sldId id="296" r:id="rId4"/>
    <p:sldId id="364" r:id="rId5"/>
    <p:sldId id="358" r:id="rId6"/>
    <p:sldId id="360" r:id="rId7"/>
    <p:sldId id="362" r:id="rId8"/>
    <p:sldId id="359" r:id="rId9"/>
    <p:sldId id="365" r:id="rId10"/>
    <p:sldId id="363" r:id="rId11"/>
    <p:sldId id="366" r:id="rId12"/>
    <p:sldId id="375" r:id="rId13"/>
    <p:sldId id="368" r:id="rId14"/>
    <p:sldId id="318" r:id="rId15"/>
    <p:sldId id="307" r:id="rId16"/>
    <p:sldId id="340" r:id="rId17"/>
    <p:sldId id="309" r:id="rId18"/>
    <p:sldId id="311" r:id="rId19"/>
    <p:sldId id="312" r:id="rId20"/>
    <p:sldId id="313" r:id="rId21"/>
    <p:sldId id="314" r:id="rId22"/>
    <p:sldId id="374" r:id="rId23"/>
    <p:sldId id="372" r:id="rId24"/>
    <p:sldId id="370" r:id="rId25"/>
    <p:sldId id="371" r:id="rId26"/>
    <p:sldId id="315" r:id="rId27"/>
    <p:sldId id="369" r:id="rId28"/>
    <p:sldId id="341" r:id="rId29"/>
    <p:sldId id="373" r:id="rId30"/>
    <p:sldId id="344" r:id="rId3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79" d="100"/>
          <a:sy n="79" d="100"/>
        </p:scale>
        <p:origin x="21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69CB8-F204-4D06-B913-C5A26A89888A}" type="datetimeFigureOut">
              <a:rPr lang="en-US" dirty="0"/>
              <a:t>10/7/2016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6E300-0A13-4A81-945A-7333C271A069}" type="datetimeFigureOut">
              <a:rPr lang="en-US" dirty="0"/>
              <a:t>10/7/2016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1962-1EA4-46E7-BCB0-F36CE46D1A59}" type="datetimeFigureOut">
              <a:rPr lang="en-US" dirty="0"/>
              <a:t>10/7/2016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BB376-B19C-488D-ABEB-03C7E6E9E3E0}" type="datetimeFigureOut">
              <a:rPr lang="en-US" dirty="0"/>
              <a:t>10/7/2016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F077B-A50F-4D64-8574-E2D6A98A5553}" type="datetimeFigureOut">
              <a:rPr lang="en-US" dirty="0"/>
              <a:t>10/7/2016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2A62-1983-43A1-A163-D8AA46534C80}" type="datetimeFigureOut">
              <a:rPr lang="en-US" dirty="0"/>
              <a:t>10/7/2016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E3B-34E3-4345-B2A1-994B83598A9C}" type="datetimeFigureOut">
              <a:rPr lang="en-US" dirty="0"/>
              <a:t>10/7/2016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6C96-82A1-4D77-8ADA-627AC6FE3D65}" type="datetimeFigureOut">
              <a:rPr lang="en-US" dirty="0"/>
              <a:t>10/7/2016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02C1E-28F2-47E9-802D-339E64E2F920}" type="datetimeFigureOut">
              <a:rPr lang="en-US" dirty="0"/>
              <a:t>10/7/2016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4271A48-F18A-45B3-BC05-1E27DA3F88AF}" type="datetimeFigureOut">
              <a:rPr lang="en-US" dirty="0"/>
              <a:t>10/7/2016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747F8-9654-4282-85D2-65F41AAE7A75}" type="datetimeFigureOut">
              <a:rPr lang="en-US" dirty="0"/>
              <a:t>10/7/2016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DC5B261-8843-42D1-AAFC-05E20E2D9B97}" type="datetimeFigureOut">
              <a:rPr lang="en-US" dirty="0"/>
              <a:t>10/7/2016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courses.washington.edu/css342/dimpsey/ProgramExamples/code.html" TargetMode="External"/><Relationship Id="rId2" Type="http://schemas.openxmlformats.org/officeDocument/2006/relationships/hyperlink" Target="http://courses.cms.caltech.edu/cs11/material/cpp/donnie/cpp-ops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programming.com/tutorial/string.ht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CSS 342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 smtClean="0"/>
              <a:t>Data </a:t>
            </a:r>
            <a:r>
              <a:rPr lang="en-US" dirty="0"/>
              <a:t>Structures, Algorithms, and Discrete Mathematics I</a:t>
            </a:r>
          </a:p>
          <a:p>
            <a:r>
              <a:rPr lang="en-US" dirty="0" smtClean="0"/>
              <a:t>Lecture 3. 161006.</a:t>
            </a:r>
          </a:p>
          <a:p>
            <a:r>
              <a:rPr lang="en-US" dirty="0" err="1" smtClean="0"/>
              <a:t>Carrano</a:t>
            </a:r>
            <a:r>
              <a:rPr lang="en-US" dirty="0" smtClean="0"/>
              <a:t> </a:t>
            </a:r>
            <a:r>
              <a:rPr lang="en-US" dirty="0" err="1"/>
              <a:t>Carrano</a:t>
            </a:r>
            <a:r>
              <a:rPr lang="en-US" dirty="0"/>
              <a:t> Ch. 3.1-3.2, Appendix D, </a:t>
            </a:r>
          </a:p>
          <a:p>
            <a:r>
              <a:rPr lang="en-US" dirty="0"/>
              <a:t>C++ </a:t>
            </a:r>
            <a:r>
              <a:rPr lang="en-US" dirty="0" smtClean="0"/>
              <a:t>Book</a:t>
            </a:r>
          </a:p>
        </p:txBody>
      </p:sp>
    </p:spTree>
    <p:extLst>
      <p:ext uri="{BB962C8B-B14F-4D97-AF65-F5344CB8AC3E}">
        <p14:creationId xmlns:p14="http://schemas.microsoft.com/office/powerpoint/2010/main" val="1675269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Encapsulation and Data</a:t>
            </a:r>
            <a:br>
              <a:rPr lang="en-US" sz="4000" dirty="0" smtClean="0"/>
            </a:br>
            <a:r>
              <a:rPr lang="en-US" sz="4000" dirty="0" smtClean="0"/>
              <a:t>Review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28600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800" dirty="0" smtClean="0"/>
              <a:t>public: contract exposes functions for class</a:t>
            </a:r>
          </a:p>
          <a:p>
            <a:pPr marL="521208" lvl="1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400" dirty="0" smtClean="0"/>
              <a:t>The What</a:t>
            </a:r>
          </a:p>
          <a:p>
            <a:pPr marL="521208" lvl="1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400" dirty="0" smtClean="0"/>
              <a:t>Actions</a:t>
            </a:r>
          </a:p>
          <a:p>
            <a:pPr marL="521208" lvl="1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400" dirty="0" smtClean="0"/>
              <a:t>Designed first</a:t>
            </a:r>
          </a:p>
          <a:p>
            <a:pPr marL="228600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600" dirty="0" smtClean="0"/>
              <a:t>Private:  All data, helper functions</a:t>
            </a:r>
          </a:p>
          <a:p>
            <a:pPr marL="521208" lvl="1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400" dirty="0" smtClean="0"/>
              <a:t>Base types like </a:t>
            </a:r>
            <a:r>
              <a:rPr lang="en-US" sz="2400" dirty="0" err="1" smtClean="0"/>
              <a:t>int</a:t>
            </a:r>
            <a:r>
              <a:rPr lang="en-US" sz="2400" dirty="0" smtClean="0"/>
              <a:t>, double, …</a:t>
            </a:r>
          </a:p>
          <a:p>
            <a:pPr marL="521208" lvl="1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400" dirty="0" smtClean="0"/>
              <a:t>Arrays, Vectors, Linked Lists</a:t>
            </a:r>
          </a:p>
          <a:p>
            <a:pPr marL="521208" lvl="1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400" dirty="0" smtClean="0"/>
              <a:t>Queues, Stacks, Trees, Graphs</a:t>
            </a:r>
            <a:endParaRPr lang="en-US" sz="2600" dirty="0" smtClean="0"/>
          </a:p>
          <a:p>
            <a:pPr marL="521208" lvl="1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06588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C++ Program Lifecycle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5524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Computer Scientist of the week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812633" y="1937084"/>
            <a:ext cx="64553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Grace Hopper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005137" y="2759243"/>
            <a:ext cx="626283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Invented the first compiler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United States Navy Rear Admiral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Promoted the idea of machine independent languages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Key inventor of COBOL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Popularized the term debugging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Advocated for Navy to move from centralized computers to distributed computers in the 1970s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3540" y="2398749"/>
            <a:ext cx="2911047" cy="3055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3530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C++ </a:t>
            </a:r>
            <a:r>
              <a:rPr lang="en-US" smtClean="0"/>
              <a:t>Program Execution </a:t>
            </a:r>
            <a:r>
              <a:rPr lang="en-US" dirty="0" smtClean="0"/>
              <a:t>Lifecycle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8480" y="1922026"/>
            <a:ext cx="5269653" cy="4242071"/>
          </a:xfrm>
        </p:spPr>
      </p:pic>
      <p:sp>
        <p:nvSpPr>
          <p:cNvPr id="7" name="TextBox 6"/>
          <p:cNvSpPr txBox="1"/>
          <p:nvPr/>
        </p:nvSpPr>
        <p:spPr>
          <a:xfrm>
            <a:off x="2395971" y="5979431"/>
            <a:ext cx="74610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http://www.technovisitors.com/2014/06/C-program-execution-life-cycle.html</a:t>
            </a:r>
          </a:p>
        </p:txBody>
      </p:sp>
    </p:spTree>
    <p:extLst>
      <p:ext uri="{BB962C8B-B14F-4D97-AF65-F5344CB8AC3E}">
        <p14:creationId xmlns:p14="http://schemas.microsoft.com/office/powerpoint/2010/main" val="212896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Rational Class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spcBef>
                <a:spcPts val="1000"/>
              </a:spcBef>
              <a:spcAft>
                <a:spcPts val="0"/>
              </a:spcAft>
              <a:tabLst>
                <a:tab pos="91440" algn="l"/>
                <a:tab pos="640080" algn="l"/>
              </a:tabLst>
            </a:pPr>
            <a:r>
              <a:rPr lang="en-US" sz="2800" dirty="0" smtClean="0"/>
              <a:t>Create a class to represent a rational number</a:t>
            </a:r>
          </a:p>
        </p:txBody>
      </p:sp>
    </p:spTree>
    <p:extLst>
      <p:ext uri="{BB962C8B-B14F-4D97-AF65-F5344CB8AC3E}">
        <p14:creationId xmlns:p14="http://schemas.microsoft.com/office/powerpoint/2010/main" val="1626483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Rational Class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28600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800" dirty="0" smtClean="0"/>
              <a:t>Create a class to represent a rational number</a:t>
            </a:r>
            <a:endParaRPr lang="en-US" sz="2800" dirty="0"/>
          </a:p>
          <a:p>
            <a:pPr marL="228600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800" dirty="0" smtClean="0"/>
              <a:t>This should allow for </a:t>
            </a:r>
          </a:p>
          <a:p>
            <a:pPr marL="521208" lvl="1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600" dirty="0" smtClean="0"/>
              <a:t>multiplication, division, addition, subtraction.</a:t>
            </a:r>
          </a:p>
          <a:p>
            <a:pPr marL="521208" lvl="1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600" dirty="0" smtClean="0"/>
              <a:t>Comparison (</a:t>
            </a:r>
            <a:r>
              <a:rPr lang="en-US" sz="2600" dirty="0" err="1" smtClean="0"/>
              <a:t>eg</a:t>
            </a:r>
            <a:r>
              <a:rPr lang="en-US" sz="2600" dirty="0" smtClean="0"/>
              <a:t>, ==, !=)</a:t>
            </a:r>
          </a:p>
          <a:p>
            <a:pPr marL="521208" lvl="1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600" dirty="0" smtClean="0"/>
              <a:t>Printing out to stream</a:t>
            </a:r>
          </a:p>
        </p:txBody>
      </p:sp>
    </p:spTree>
    <p:extLst>
      <p:ext uri="{BB962C8B-B14F-4D97-AF65-F5344CB8AC3E}">
        <p14:creationId xmlns:p14="http://schemas.microsoft.com/office/powerpoint/2010/main" val="425451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 smtClean="0"/>
              <a:t>Interface Design Checklist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28600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800" dirty="0" smtClean="0"/>
              <a:t>Constructors</a:t>
            </a:r>
          </a:p>
          <a:p>
            <a:pPr marL="228600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800" dirty="0" smtClean="0"/>
              <a:t>Setters/Getters</a:t>
            </a:r>
          </a:p>
          <a:p>
            <a:pPr marL="228600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800" dirty="0" smtClean="0"/>
              <a:t>Actions (verbs)</a:t>
            </a:r>
          </a:p>
          <a:p>
            <a:pPr marL="228600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800" dirty="0" smtClean="0"/>
              <a:t>Operator Overloads</a:t>
            </a:r>
          </a:p>
          <a:p>
            <a:pPr marL="228600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800" dirty="0" smtClean="0"/>
              <a:t>Private Data Types</a:t>
            </a:r>
          </a:p>
        </p:txBody>
      </p:sp>
    </p:spTree>
    <p:extLst>
      <p:ext uri="{BB962C8B-B14F-4D97-AF65-F5344CB8AC3E}">
        <p14:creationId xmlns:p14="http://schemas.microsoft.com/office/powerpoint/2010/main" val="4214608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err="1" smtClean="0"/>
              <a:t>Rational.h</a:t>
            </a:r>
            <a:r>
              <a:rPr lang="en-US" sz="4000" dirty="0" smtClean="0"/>
              <a:t>: w/o Operating Overloads</a:t>
            </a:r>
            <a:endParaRPr lang="en-US" sz="4000" dirty="0"/>
          </a:p>
        </p:txBody>
      </p:sp>
      <p:sp>
        <p:nvSpPr>
          <p:cNvPr id="5" name="Rectangle 4"/>
          <p:cNvSpPr/>
          <p:nvPr/>
        </p:nvSpPr>
        <p:spPr>
          <a:xfrm>
            <a:off x="1267968" y="1737360"/>
            <a:ext cx="6096000" cy="470898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2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#include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</a:t>
            </a:r>
            <a:r>
              <a:rPr lang="en-US" sz="1200" dirty="0" err="1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iostream</a:t>
            </a:r>
            <a:r>
              <a:rPr lang="en-US" sz="12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</a:t>
            </a:r>
            <a:endParaRPr lang="en-US" sz="12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2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#include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&lt;algorithm&gt;</a:t>
            </a:r>
            <a:endParaRPr lang="en-US" sz="12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2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using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namespace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std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r>
              <a:rPr lang="en-US" sz="12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class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Rational</a:t>
            </a:r>
            <a:endParaRPr lang="en-US" sz="12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</a:p>
          <a:p>
            <a:r>
              <a:rPr lang="en-US" sz="12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public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</a:p>
          <a:p>
            <a:r>
              <a:rPr lang="en-US" sz="1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Rational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();</a:t>
            </a:r>
          </a:p>
          <a:p>
            <a:r>
              <a:rPr lang="en-US" sz="1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Rational(</a:t>
            </a:r>
            <a:r>
              <a:rPr lang="en-US" sz="12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sz="1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num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n-US" sz="12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den);</a:t>
            </a:r>
          </a:p>
          <a:p>
            <a:r>
              <a:rPr lang="en-US" sz="1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~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Rational();</a:t>
            </a:r>
          </a:p>
          <a:p>
            <a:endParaRPr lang="en-US" sz="12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2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</a:t>
            </a:r>
            <a:r>
              <a:rPr lang="en-US" sz="12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sz="1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getNumerator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 </a:t>
            </a:r>
            <a:r>
              <a:rPr lang="en-US" sz="12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const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r>
              <a:rPr lang="en-US" sz="12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</a:t>
            </a:r>
            <a:r>
              <a:rPr lang="en-US" sz="12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sz="1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getDemnominator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 </a:t>
            </a:r>
            <a:r>
              <a:rPr lang="en-US" sz="12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const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r>
              <a:rPr lang="en-US" sz="12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bool</a:t>
            </a:r>
            <a:r>
              <a:rPr lang="en-US" sz="1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setValue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sz="12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num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n-US" sz="12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den);</a:t>
            </a:r>
          </a:p>
          <a:p>
            <a:endParaRPr lang="en-US" sz="12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200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Rational</a:t>
            </a:r>
            <a:r>
              <a:rPr lang="en-US" sz="1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Multiply(</a:t>
            </a:r>
            <a:r>
              <a:rPr lang="en-US" sz="12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const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Rational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&amp;rat) </a:t>
            </a:r>
            <a:r>
              <a:rPr lang="en-US" sz="12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const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r>
              <a:rPr lang="fr-FR" sz="1200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Rational</a:t>
            </a:r>
            <a:r>
              <a:rPr lang="fr-FR" sz="1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fr-FR" sz="12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Divide</a:t>
            </a:r>
            <a:r>
              <a:rPr lang="fr-FR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fr-FR" sz="12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const</a:t>
            </a:r>
            <a:r>
              <a:rPr lang="fr-FR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fr-FR" sz="1200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Rational</a:t>
            </a:r>
            <a:r>
              <a:rPr lang="fr-FR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&amp;rat) </a:t>
            </a:r>
            <a:r>
              <a:rPr lang="fr-FR" sz="12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const</a:t>
            </a:r>
            <a:r>
              <a:rPr lang="fr-FR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r>
              <a:rPr lang="en-US" sz="1200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Rational</a:t>
            </a:r>
            <a:r>
              <a:rPr lang="en-US" sz="1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Subtract(</a:t>
            </a:r>
            <a:r>
              <a:rPr lang="en-US" sz="12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const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Rational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&amp;rat) </a:t>
            </a:r>
            <a:r>
              <a:rPr lang="en-US" sz="12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const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r>
              <a:rPr lang="en-US" sz="1200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Rational</a:t>
            </a:r>
            <a:r>
              <a:rPr lang="en-US" sz="1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Add(</a:t>
            </a:r>
            <a:r>
              <a:rPr lang="en-US" sz="12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const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Rational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&amp;rat) </a:t>
            </a:r>
            <a:r>
              <a:rPr lang="en-US" sz="12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const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r>
              <a:rPr lang="en-US" sz="12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void</a:t>
            </a:r>
            <a:r>
              <a:rPr lang="en-US" sz="1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PrintRational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sz="1200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ostream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&amp;</a:t>
            </a:r>
            <a:r>
              <a:rPr lang="en-US" sz="12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theStream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 </a:t>
            </a:r>
            <a:r>
              <a:rPr lang="en-US" sz="12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const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endParaRPr lang="en-US" sz="12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2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private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</a:p>
          <a:p>
            <a:r>
              <a:rPr lang="en-US" sz="12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</a:t>
            </a:r>
            <a:r>
              <a:rPr lang="en-US" sz="12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sz="1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numerator;</a:t>
            </a:r>
          </a:p>
          <a:p>
            <a:r>
              <a:rPr lang="en-US" sz="12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</a:t>
            </a:r>
            <a:r>
              <a:rPr lang="en-US" sz="12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sz="1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denominator;</a:t>
            </a:r>
          </a:p>
          <a:p>
            <a:r>
              <a:rPr lang="en-US" sz="12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void</a:t>
            </a:r>
            <a:r>
              <a:rPr lang="en-US" sz="1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reduce();</a:t>
            </a:r>
          </a:p>
          <a:p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};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074088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Rational.cpp: w/o Operator Overloading</a:t>
            </a:r>
            <a:endParaRPr lang="en-US" sz="4000" dirty="0"/>
          </a:p>
        </p:txBody>
      </p:sp>
      <p:sp>
        <p:nvSpPr>
          <p:cNvPr id="6" name="Rectangle 5"/>
          <p:cNvSpPr/>
          <p:nvPr/>
        </p:nvSpPr>
        <p:spPr>
          <a:xfrm>
            <a:off x="865632" y="1862799"/>
            <a:ext cx="6096000" cy="433965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200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Rational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::Rational()</a:t>
            </a:r>
          </a:p>
          <a:p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</a:p>
          <a:p>
            <a:r>
              <a:rPr lang="en-US" sz="1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numerator 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= 0;</a:t>
            </a:r>
          </a:p>
          <a:p>
            <a:r>
              <a:rPr lang="en-US" sz="1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denominator 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= 1;</a:t>
            </a:r>
          </a:p>
          <a:p>
            <a:r>
              <a:rPr lang="en-US" sz="1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</a:p>
          <a:p>
            <a:endParaRPr lang="en-US" sz="12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200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Rational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::Rational(</a:t>
            </a:r>
            <a:r>
              <a:rPr lang="en-US" sz="12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200" dirty="0" err="1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num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n-US" sz="12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den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</a:p>
          <a:p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</a:p>
          <a:p>
            <a:r>
              <a:rPr lang="en-US" sz="1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numerator 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= </a:t>
            </a:r>
            <a:r>
              <a:rPr lang="en-US" sz="1200" dirty="0" err="1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num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r>
              <a:rPr lang="en-US" sz="1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denominator 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= </a:t>
            </a:r>
            <a:r>
              <a:rPr lang="en-US" sz="1200" dirty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den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r>
              <a:rPr lang="en-US" sz="1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reduce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();</a:t>
            </a:r>
          </a:p>
          <a:p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</a:p>
          <a:p>
            <a:endParaRPr lang="en-US" sz="12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2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Rational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::</a:t>
            </a:r>
            <a:r>
              <a:rPr lang="en-US" sz="12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getNumerator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 </a:t>
            </a:r>
            <a:r>
              <a:rPr lang="en-US" sz="12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const</a:t>
            </a:r>
            <a:endParaRPr lang="en-US" sz="12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</a:p>
          <a:p>
            <a:r>
              <a:rPr lang="en-US" sz="12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return</a:t>
            </a:r>
            <a:r>
              <a:rPr lang="en-US" sz="1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numerator;</a:t>
            </a:r>
          </a:p>
          <a:p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</a:p>
          <a:p>
            <a:endParaRPr lang="en-US" sz="12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2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Rational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::</a:t>
            </a:r>
            <a:r>
              <a:rPr lang="en-US" sz="12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getDemnominator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 </a:t>
            </a:r>
            <a:r>
              <a:rPr lang="en-US" sz="12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const</a:t>
            </a:r>
            <a:endParaRPr lang="en-US" sz="12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</a:p>
          <a:p>
            <a:r>
              <a:rPr lang="en-US" sz="12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return</a:t>
            </a:r>
            <a:r>
              <a:rPr lang="en-US" sz="1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denominator;</a:t>
            </a:r>
          </a:p>
          <a:p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</a:p>
          <a:p>
            <a:endParaRPr lang="en-US" sz="12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03520" y="1908966"/>
            <a:ext cx="6096000" cy="212365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2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bool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Rational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::</a:t>
            </a:r>
            <a:r>
              <a:rPr lang="en-US" sz="12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setValue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sz="12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200" dirty="0" err="1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num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n-US" sz="12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den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</a:p>
          <a:p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</a:p>
          <a:p>
            <a:r>
              <a:rPr lang="en-US" sz="12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if</a:t>
            </a:r>
            <a:r>
              <a:rPr lang="en-US" sz="1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sz="1200" dirty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den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== 0)</a:t>
            </a:r>
          </a:p>
          <a:p>
            <a:r>
              <a:rPr lang="en-US" sz="1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{</a:t>
            </a:r>
            <a:endParaRPr lang="en-US" sz="12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2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	return</a:t>
            </a:r>
            <a:r>
              <a:rPr lang="en-US" sz="1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false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r>
              <a:rPr lang="en-US" sz="1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}</a:t>
            </a:r>
            <a:endParaRPr lang="en-US" sz="12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numerator 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= </a:t>
            </a:r>
            <a:r>
              <a:rPr lang="en-US" sz="1200" dirty="0" err="1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num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r>
              <a:rPr lang="en-US" sz="1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denominator 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= </a:t>
            </a:r>
            <a:r>
              <a:rPr lang="en-US" sz="1200" dirty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den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r>
              <a:rPr lang="en-US" sz="1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reduce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();</a:t>
            </a:r>
          </a:p>
          <a:p>
            <a:r>
              <a:rPr lang="en-US" sz="12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return</a:t>
            </a:r>
            <a:r>
              <a:rPr lang="en-US" sz="1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true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555883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Rational.cpp: w/o Operator Overloading</a:t>
            </a:r>
          </a:p>
        </p:txBody>
      </p:sp>
      <p:sp>
        <p:nvSpPr>
          <p:cNvPr id="5" name="Rectangle 4"/>
          <p:cNvSpPr/>
          <p:nvPr/>
        </p:nvSpPr>
        <p:spPr>
          <a:xfrm>
            <a:off x="451104" y="1957383"/>
            <a:ext cx="591312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void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Rational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::reduce()</a:t>
            </a:r>
          </a:p>
          <a:p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</a:p>
          <a:p>
            <a:r>
              <a:rPr lang="en-US" sz="12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</a:t>
            </a:r>
            <a:r>
              <a:rPr lang="en-US" sz="12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sz="1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gcd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 1;</a:t>
            </a:r>
          </a:p>
          <a:p>
            <a:r>
              <a:rPr lang="en-US" sz="12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</a:t>
            </a:r>
            <a:r>
              <a:rPr lang="en-US" sz="12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sz="1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minimum = min(numerator, denominator);</a:t>
            </a:r>
          </a:p>
          <a:p>
            <a:r>
              <a:rPr lang="nn-NO" sz="12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for</a:t>
            </a:r>
            <a:r>
              <a:rPr lang="nn-NO" sz="1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nn-NO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nn-NO" sz="12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nn-NO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i = 2; i &lt;= minimum; i++)</a:t>
            </a:r>
          </a:p>
          <a:p>
            <a:r>
              <a:rPr lang="en-US" sz="1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{</a:t>
            </a:r>
            <a:endParaRPr lang="en-US" sz="12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2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	if</a:t>
            </a:r>
            <a:r>
              <a:rPr lang="en-US" sz="1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(((numerator % </a:t>
            </a:r>
            <a:r>
              <a:rPr lang="en-US" sz="12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 == 0) &amp;&amp; ((denominator % </a:t>
            </a:r>
            <a:r>
              <a:rPr lang="en-US" sz="12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 == 0))</a:t>
            </a:r>
          </a:p>
          <a:p>
            <a:r>
              <a:rPr lang="en-US" sz="1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	{</a:t>
            </a:r>
            <a:endParaRPr lang="en-US" sz="12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		</a:t>
            </a:r>
            <a:r>
              <a:rPr lang="en-US" sz="12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gcd</a:t>
            </a:r>
            <a:r>
              <a:rPr lang="en-US" sz="1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= </a:t>
            </a:r>
            <a:r>
              <a:rPr lang="en-US" sz="12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r>
              <a:rPr lang="en-US" sz="1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	}</a:t>
            </a:r>
            <a:endParaRPr lang="en-US" sz="12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}</a:t>
            </a:r>
            <a:endParaRPr lang="en-US" sz="12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endParaRPr lang="en-US" sz="12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2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if</a:t>
            </a:r>
            <a:r>
              <a:rPr lang="en-US" sz="1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sz="12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gcd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&gt; 1)</a:t>
            </a:r>
          </a:p>
          <a:p>
            <a:r>
              <a:rPr lang="en-US" sz="1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{</a:t>
            </a:r>
            <a:endParaRPr lang="en-US" sz="12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	numerator 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/= </a:t>
            </a:r>
            <a:r>
              <a:rPr lang="en-US" sz="12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gcd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r>
              <a:rPr lang="en-US" sz="1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	denominator 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/= </a:t>
            </a:r>
            <a:r>
              <a:rPr lang="en-US" sz="12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gcd</a:t>
            </a:r>
            <a:r>
              <a:rPr lang="en-US" sz="1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	</a:t>
            </a:r>
            <a:endParaRPr lang="en-US" sz="12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}</a:t>
            </a:r>
            <a:endParaRPr lang="en-US" sz="12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6" name="Rectangle 5"/>
          <p:cNvSpPr/>
          <p:nvPr/>
        </p:nvSpPr>
        <p:spPr>
          <a:xfrm>
            <a:off x="6364224" y="2029394"/>
            <a:ext cx="6096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200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Rational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Rational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::Multiply(</a:t>
            </a:r>
            <a:r>
              <a:rPr lang="en-US" sz="12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const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Rational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&amp;</a:t>
            </a:r>
            <a:r>
              <a:rPr lang="en-US" sz="1200" dirty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rat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 </a:t>
            </a:r>
            <a:r>
              <a:rPr lang="en-US" sz="12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const</a:t>
            </a:r>
            <a:endParaRPr lang="en-US" sz="12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</a:p>
          <a:p>
            <a:r>
              <a:rPr lang="en-US" sz="1200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Rational</a:t>
            </a:r>
            <a:r>
              <a:rPr lang="en-US" sz="1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temp;</a:t>
            </a:r>
          </a:p>
          <a:p>
            <a:r>
              <a:rPr lang="en-US" sz="1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</a:t>
            </a:r>
            <a:r>
              <a:rPr lang="en-US" sz="12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temp.numerator</a:t>
            </a:r>
            <a:r>
              <a:rPr lang="en-US" sz="1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= numerator * </a:t>
            </a:r>
            <a:r>
              <a:rPr lang="en-US" sz="1200" dirty="0" err="1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rat</a:t>
            </a:r>
            <a:r>
              <a:rPr lang="en-US" sz="12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.numerator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r>
              <a:rPr lang="en-US" sz="1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</a:t>
            </a:r>
            <a:r>
              <a:rPr lang="en-US" sz="12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temp.denominator</a:t>
            </a:r>
            <a:r>
              <a:rPr lang="en-US" sz="1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= denominator * </a:t>
            </a:r>
            <a:r>
              <a:rPr lang="en-US" sz="1200" dirty="0" err="1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rat</a:t>
            </a:r>
            <a:r>
              <a:rPr lang="en-US" sz="12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.denominator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r>
              <a:rPr lang="en-US" sz="1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</a:t>
            </a:r>
            <a:r>
              <a:rPr lang="en-US" sz="12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temp.reduce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();</a:t>
            </a:r>
          </a:p>
          <a:p>
            <a:r>
              <a:rPr lang="en-US" sz="12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return</a:t>
            </a:r>
            <a:r>
              <a:rPr lang="en-US" sz="1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temp;</a:t>
            </a:r>
          </a:p>
          <a:p>
            <a:r>
              <a:rPr lang="en-US" sz="1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  <a:endParaRPr lang="en-US" sz="12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791456" y="4163628"/>
            <a:ext cx="766876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Rational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Rational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::Add(</a:t>
            </a:r>
            <a:r>
              <a:rPr lang="en-US" sz="12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const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Rational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&amp;</a:t>
            </a:r>
            <a:r>
              <a:rPr lang="en-US" sz="1200" dirty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rat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 </a:t>
            </a:r>
            <a:r>
              <a:rPr lang="en-US" sz="12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const</a:t>
            </a:r>
            <a:endParaRPr lang="en-US" sz="12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</a:p>
          <a:p>
            <a:r>
              <a:rPr lang="en-US" sz="1200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Rational</a:t>
            </a:r>
            <a:r>
              <a:rPr lang="en-US" sz="1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temp;</a:t>
            </a:r>
          </a:p>
          <a:p>
            <a:r>
              <a:rPr lang="sv-SE" sz="1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temp.numerator </a:t>
            </a:r>
            <a:r>
              <a:rPr lang="sv-SE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= (numerator * </a:t>
            </a:r>
            <a:r>
              <a:rPr lang="sv-SE" sz="1200" dirty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rat</a:t>
            </a:r>
            <a:r>
              <a:rPr lang="sv-SE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.denominator) + (</a:t>
            </a:r>
            <a:r>
              <a:rPr lang="sv-SE" sz="1200" dirty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rat</a:t>
            </a:r>
            <a:r>
              <a:rPr lang="sv-SE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.numerator * denominator);</a:t>
            </a:r>
          </a:p>
          <a:p>
            <a:r>
              <a:rPr lang="en-US" sz="1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</a:t>
            </a:r>
            <a:r>
              <a:rPr lang="en-US" sz="12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temp.denominator</a:t>
            </a:r>
            <a:r>
              <a:rPr lang="en-US" sz="1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= denominator * </a:t>
            </a:r>
            <a:r>
              <a:rPr lang="en-US" sz="1200" dirty="0" err="1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rat</a:t>
            </a:r>
            <a:r>
              <a:rPr lang="en-US" sz="12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.denominator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r>
              <a:rPr lang="en-US" sz="1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</a:t>
            </a:r>
            <a:r>
              <a:rPr lang="en-US" sz="12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temp.reduce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();</a:t>
            </a:r>
          </a:p>
          <a:p>
            <a:r>
              <a:rPr lang="en-US" sz="12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return</a:t>
            </a:r>
            <a:r>
              <a:rPr lang="en-US" sz="1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temp;</a:t>
            </a:r>
          </a:p>
          <a:p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766989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  Program 1 Questions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In Class Code Quiz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  C++ Fundamentals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Value, Reference, </a:t>
            </a:r>
            <a:r>
              <a:rPr lang="en-US" dirty="0" err="1" smtClean="0"/>
              <a:t>Const</a:t>
            </a:r>
            <a:r>
              <a:rPr lang="en-US" dirty="0" smtClean="0"/>
              <a:t> Reference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String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Overloading Operators:   Rational Class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8377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Operator Overload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228600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800" dirty="0" smtClean="0"/>
              <a:t>Allowing for operators to work on classes in intuitive ways.  </a:t>
            </a:r>
            <a:endParaRPr lang="en-US" sz="2800" dirty="0"/>
          </a:p>
          <a:p>
            <a:pPr marL="228600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800" dirty="0" smtClean="0"/>
              <a:t>Key Examples:</a:t>
            </a:r>
          </a:p>
          <a:p>
            <a:pPr marL="521208" lvl="1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600" dirty="0" smtClean="0"/>
              <a:t>Arithmetic:  +, -, *, /</a:t>
            </a:r>
          </a:p>
          <a:p>
            <a:pPr marL="521208" lvl="1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600" dirty="0" smtClean="0"/>
              <a:t>Comparison:  ==, !=, &lt;, &gt;, &lt;=, &gt;=</a:t>
            </a:r>
          </a:p>
          <a:p>
            <a:pPr marL="521208" lvl="1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600" dirty="0" smtClean="0"/>
              <a:t>Input: &lt;&lt;, &gt;&gt;</a:t>
            </a:r>
          </a:p>
          <a:p>
            <a:pPr marL="228600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800" dirty="0" smtClean="0"/>
              <a:t>General rules for overloading</a:t>
            </a:r>
          </a:p>
          <a:p>
            <a:pPr marL="521208" lvl="1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600" dirty="0"/>
              <a:t>Whenever the meaning of an operator is not obviously clear and undisputed, it should not be overloaded</a:t>
            </a:r>
          </a:p>
          <a:p>
            <a:pPr marL="521208" lvl="1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600" dirty="0"/>
              <a:t>Always stick to the operator’s well-known semantics</a:t>
            </a:r>
          </a:p>
          <a:p>
            <a:pPr marL="521208" lvl="1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600" dirty="0"/>
              <a:t>Always provide all out of a set of related </a:t>
            </a:r>
            <a:r>
              <a:rPr lang="en-US" sz="2600" dirty="0" smtClean="0"/>
              <a:t>operations</a:t>
            </a:r>
          </a:p>
          <a:p>
            <a:pPr marL="228600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800" dirty="0" smtClean="0"/>
              <a:t>Operators retain their precedence order</a:t>
            </a:r>
          </a:p>
        </p:txBody>
      </p:sp>
    </p:spTree>
    <p:extLst>
      <p:ext uri="{BB962C8B-B14F-4D97-AF65-F5344CB8AC3E}">
        <p14:creationId xmlns:p14="http://schemas.microsoft.com/office/powerpoint/2010/main" val="2486005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Overloading +,-,*,/ as member functions</a:t>
            </a:r>
            <a:endParaRPr lang="en-US" sz="4000" dirty="0"/>
          </a:p>
        </p:txBody>
      </p:sp>
      <p:sp>
        <p:nvSpPr>
          <p:cNvPr id="5" name="Rectangle 4"/>
          <p:cNvSpPr/>
          <p:nvPr/>
        </p:nvSpPr>
        <p:spPr>
          <a:xfrm>
            <a:off x="1389888" y="2023741"/>
            <a:ext cx="6096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class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Rational</a:t>
            </a:r>
            <a:endParaRPr lang="en-US" sz="14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</a:p>
          <a:p>
            <a:endParaRPr lang="en-US" sz="14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4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public</a:t>
            </a:r>
            <a:r>
              <a:rPr lang="en-US" sz="1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endParaRPr lang="en-US" sz="14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4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// </a:t>
            </a:r>
            <a:r>
              <a:rPr lang="en-US" sz="14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Op Overloads</a:t>
            </a:r>
            <a:endParaRPr lang="en-US" sz="14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400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Rational</a:t>
            </a:r>
            <a:r>
              <a:rPr lang="en-US" sz="1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operator*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sz="14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const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Rational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&amp;rat) </a:t>
            </a:r>
            <a:r>
              <a:rPr lang="en-US" sz="14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const</a:t>
            </a:r>
            <a:r>
              <a:rPr lang="en-US" sz="1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  <a:endParaRPr lang="en-US" sz="14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400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Rational</a:t>
            </a:r>
            <a:r>
              <a:rPr lang="en-US" sz="1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operator/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sz="14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const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Rational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&amp;rat) </a:t>
            </a:r>
            <a:r>
              <a:rPr lang="en-US" sz="14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const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r>
              <a:rPr lang="en-US" sz="1400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Rational</a:t>
            </a:r>
            <a:r>
              <a:rPr lang="en-US" sz="1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operator-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sz="14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const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Rational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&amp;rat) </a:t>
            </a:r>
            <a:r>
              <a:rPr lang="en-US" sz="14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const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r>
              <a:rPr lang="en-US" sz="1400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Rational</a:t>
            </a:r>
            <a:r>
              <a:rPr lang="en-US" sz="1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operator+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sz="14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const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Rational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&amp;rat) </a:t>
            </a:r>
            <a:r>
              <a:rPr lang="en-US" sz="14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const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r>
              <a:rPr lang="en-US" sz="1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};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798914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Bell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62170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Overloading +=,-=,*=,/= as member functions</a:t>
            </a:r>
            <a:endParaRPr lang="en-US" sz="4000" dirty="0"/>
          </a:p>
        </p:txBody>
      </p:sp>
      <p:sp>
        <p:nvSpPr>
          <p:cNvPr id="5" name="Rectangle 4"/>
          <p:cNvSpPr/>
          <p:nvPr/>
        </p:nvSpPr>
        <p:spPr>
          <a:xfrm>
            <a:off x="1389888" y="2023741"/>
            <a:ext cx="6096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class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Rational</a:t>
            </a:r>
            <a:endParaRPr lang="en-US" sz="14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</a:p>
          <a:p>
            <a:endParaRPr lang="en-US" sz="14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4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public</a:t>
            </a:r>
            <a:r>
              <a:rPr lang="en-US" sz="1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endParaRPr lang="en-US" sz="14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4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// </a:t>
            </a:r>
            <a:r>
              <a:rPr lang="en-US" sz="14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Op Overloads</a:t>
            </a:r>
            <a:endParaRPr lang="en-US" sz="14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400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Rational</a:t>
            </a:r>
            <a:r>
              <a:rPr lang="en-US" sz="1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operator</a:t>
            </a:r>
            <a:r>
              <a:rPr lang="en-US" sz="1400" dirty="0" smtClean="0">
                <a:solidFill>
                  <a:srgbClr val="0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*=</a:t>
            </a:r>
            <a:r>
              <a:rPr lang="en-US" sz="1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sz="14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const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Rational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&amp;rat</a:t>
            </a:r>
            <a:r>
              <a:rPr lang="en-US" sz="1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);</a:t>
            </a:r>
            <a:endParaRPr lang="en-US" sz="14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400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Rational</a:t>
            </a:r>
            <a:r>
              <a:rPr lang="en-US" sz="1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operator</a:t>
            </a:r>
            <a:r>
              <a:rPr lang="en-US" sz="1400" dirty="0" smtClean="0">
                <a:solidFill>
                  <a:srgbClr val="0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/=</a:t>
            </a:r>
            <a:r>
              <a:rPr lang="en-US" sz="1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sz="14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const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Rational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&amp;rat</a:t>
            </a:r>
            <a:r>
              <a:rPr lang="en-US" sz="1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);</a:t>
            </a:r>
            <a:endParaRPr lang="en-US" sz="14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400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Rational</a:t>
            </a:r>
            <a:r>
              <a:rPr lang="en-US" sz="1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400" dirty="0" smtClean="0">
                <a:solidFill>
                  <a:srgbClr val="0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operator-=</a:t>
            </a:r>
            <a:r>
              <a:rPr lang="en-US" sz="1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sz="14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const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Rational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&amp;rat</a:t>
            </a:r>
            <a:r>
              <a:rPr lang="en-US" sz="1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);</a:t>
            </a:r>
            <a:endParaRPr lang="en-US" sz="14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400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Rational</a:t>
            </a:r>
            <a:r>
              <a:rPr lang="en-US" sz="1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operator</a:t>
            </a:r>
            <a:r>
              <a:rPr lang="en-US" sz="1400" dirty="0" smtClean="0">
                <a:solidFill>
                  <a:srgbClr val="0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+=</a:t>
            </a:r>
            <a:r>
              <a:rPr lang="en-US" sz="1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sz="14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const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Rational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&amp;rat</a:t>
            </a:r>
            <a:r>
              <a:rPr lang="en-US" sz="1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);</a:t>
            </a:r>
            <a:endParaRPr lang="en-US" sz="14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};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955870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 wait…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  Given we overloaded +, is there a better way to implement +=?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 Actually, one should implement += first, and then used it to implement +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 Same for -=/-,  *=/*, and / /=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053045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+= overload to implement +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/>
              <a:t>MyClass</a:t>
            </a:r>
            <a:r>
              <a:rPr lang="en-US" dirty="0"/>
              <a:t> &amp; </a:t>
            </a:r>
            <a:r>
              <a:rPr lang="en-US" dirty="0" err="1"/>
              <a:t>MyClass</a:t>
            </a:r>
            <a:r>
              <a:rPr lang="en-US" dirty="0"/>
              <a:t>::operator+=(</a:t>
            </a:r>
            <a:r>
              <a:rPr lang="en-US" dirty="0" err="1"/>
              <a:t>const</a:t>
            </a:r>
            <a:r>
              <a:rPr lang="en-US" dirty="0"/>
              <a:t> </a:t>
            </a:r>
            <a:r>
              <a:rPr lang="en-US" dirty="0" err="1"/>
              <a:t>MyClass</a:t>
            </a:r>
            <a:r>
              <a:rPr lang="en-US" dirty="0"/>
              <a:t> &amp;</a:t>
            </a:r>
            <a:r>
              <a:rPr lang="en-US" dirty="0" err="1"/>
              <a:t>rhs</a:t>
            </a:r>
            <a:r>
              <a:rPr lang="en-US" dirty="0"/>
              <a:t>) </a:t>
            </a:r>
            <a:endParaRPr lang="en-US" dirty="0" smtClean="0"/>
          </a:p>
          <a:p>
            <a:r>
              <a:rPr lang="en-US" dirty="0" smtClean="0"/>
              <a:t>{ </a:t>
            </a:r>
          </a:p>
          <a:p>
            <a:r>
              <a:rPr lang="en-US" dirty="0"/>
              <a:t> </a:t>
            </a:r>
            <a:r>
              <a:rPr lang="en-US" dirty="0" smtClean="0"/>
              <a:t>  ... </a:t>
            </a:r>
            <a:r>
              <a:rPr lang="en-US" dirty="0"/>
              <a:t>// Do the compound assignment work. </a:t>
            </a:r>
            <a:endParaRPr lang="en-US" dirty="0" smtClean="0"/>
          </a:p>
          <a:p>
            <a:r>
              <a:rPr lang="en-US" dirty="0" smtClean="0"/>
              <a:t>   return </a:t>
            </a:r>
            <a:r>
              <a:rPr lang="en-US" dirty="0"/>
              <a:t>*this; </a:t>
            </a:r>
            <a:endParaRPr lang="en-US" dirty="0" smtClean="0"/>
          </a:p>
          <a:p>
            <a:r>
              <a:rPr lang="en-US" dirty="0" smtClean="0"/>
              <a:t>}</a:t>
            </a:r>
            <a:endParaRPr lang="en-US" dirty="0"/>
          </a:p>
          <a:p>
            <a:endParaRPr lang="en-US" dirty="0" smtClean="0"/>
          </a:p>
          <a:p>
            <a:r>
              <a:rPr lang="en-US" dirty="0" err="1"/>
              <a:t>MyClass</a:t>
            </a:r>
            <a:r>
              <a:rPr lang="en-US" dirty="0"/>
              <a:t> </a:t>
            </a:r>
            <a:r>
              <a:rPr lang="en-US" dirty="0" err="1"/>
              <a:t>MyClass</a:t>
            </a:r>
            <a:r>
              <a:rPr lang="en-US" dirty="0"/>
              <a:t>::operator+(</a:t>
            </a:r>
            <a:r>
              <a:rPr lang="en-US" dirty="0" err="1"/>
              <a:t>const</a:t>
            </a:r>
            <a:r>
              <a:rPr lang="en-US" dirty="0"/>
              <a:t> </a:t>
            </a:r>
            <a:r>
              <a:rPr lang="en-US" dirty="0" err="1"/>
              <a:t>MyClass</a:t>
            </a:r>
            <a:r>
              <a:rPr lang="en-US" dirty="0"/>
              <a:t> &amp;other) </a:t>
            </a:r>
            <a:r>
              <a:rPr lang="en-US" dirty="0" err="1"/>
              <a:t>const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{ </a:t>
            </a:r>
          </a:p>
          <a:p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err="1" smtClean="0"/>
              <a:t>MyClass</a:t>
            </a:r>
            <a:r>
              <a:rPr lang="en-US" dirty="0" smtClean="0"/>
              <a:t> </a:t>
            </a:r>
            <a:r>
              <a:rPr lang="en-US" dirty="0"/>
              <a:t>result = *this; 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result </a:t>
            </a:r>
            <a:r>
              <a:rPr lang="en-US" dirty="0"/>
              <a:t>+= other; 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return </a:t>
            </a:r>
            <a:r>
              <a:rPr lang="en-US" dirty="0"/>
              <a:t>result; </a:t>
            </a:r>
            <a:endParaRPr lang="en-US" dirty="0" smtClean="0"/>
          </a:p>
          <a:p>
            <a:r>
              <a:rPr lang="en-US" dirty="0" smtClean="0"/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460495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Overloading input/output &lt;&lt;, &gt;&gt;</a:t>
            </a:r>
            <a:endParaRPr lang="en-US" sz="4000" dirty="0"/>
          </a:p>
        </p:txBody>
      </p:sp>
      <p:sp>
        <p:nvSpPr>
          <p:cNvPr id="6" name="Rectangle 5"/>
          <p:cNvSpPr/>
          <p:nvPr/>
        </p:nvSpPr>
        <p:spPr>
          <a:xfrm>
            <a:off x="1097280" y="1869127"/>
            <a:ext cx="804672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class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Rational</a:t>
            </a:r>
            <a:endParaRPr lang="en-US" sz="14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</a:p>
          <a:p>
            <a:r>
              <a:rPr lang="en-US" sz="14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</a:t>
            </a:r>
            <a:endParaRPr lang="en-US" sz="14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public</a:t>
            </a:r>
            <a:r>
              <a:rPr lang="en-US" sz="1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</a:p>
          <a:p>
            <a:r>
              <a:rPr lang="en-US" sz="14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friend</a:t>
            </a:r>
            <a:r>
              <a:rPr lang="en-US" sz="1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ostream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&amp; </a:t>
            </a:r>
            <a:r>
              <a:rPr lang="en-US" sz="1400" dirty="0">
                <a:solidFill>
                  <a:srgbClr val="0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operator&lt;&lt;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sz="1400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ostream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&amp;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outStream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n-US" sz="14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const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Rational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&amp;rat);</a:t>
            </a:r>
          </a:p>
          <a:p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friend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istream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&amp; </a:t>
            </a:r>
            <a:r>
              <a:rPr lang="en-US" sz="1400" dirty="0">
                <a:solidFill>
                  <a:srgbClr val="0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operator&gt;&gt;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sz="1400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istream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&amp;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inStream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n-US" sz="1400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Rational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&amp;rat</a:t>
            </a:r>
            <a:r>
              <a:rPr lang="en-US" sz="1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);</a:t>
            </a:r>
            <a:endParaRPr lang="en-US" sz="14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endParaRPr lang="en-US" sz="14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lvl="1"/>
            <a:r>
              <a:rPr lang="en-US" sz="14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</a:t>
            </a:r>
            <a:r>
              <a:rPr lang="en-US" sz="14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Op Overloads</a:t>
            </a:r>
            <a:endParaRPr lang="en-US" sz="14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lvl="1"/>
            <a:r>
              <a:rPr lang="en-US" sz="1400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Rational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operator*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sz="14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const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Rational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&amp;rat) </a:t>
            </a:r>
            <a:r>
              <a:rPr lang="en-US" sz="14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const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pPr lvl="1"/>
            <a:r>
              <a:rPr lang="en-US" sz="1400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Rational</a:t>
            </a:r>
            <a:r>
              <a:rPr lang="en-US" sz="1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operator/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sz="14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const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Rational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&amp;rat) </a:t>
            </a:r>
            <a:r>
              <a:rPr lang="en-US" sz="14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const</a:t>
            </a:r>
            <a:r>
              <a:rPr lang="en-US" sz="1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  <a:endParaRPr lang="en-US" sz="14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lvl="1"/>
            <a:r>
              <a:rPr lang="en-US" sz="1400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Rational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operator-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sz="14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const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Rational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&amp;rat) </a:t>
            </a:r>
            <a:r>
              <a:rPr lang="en-US" sz="14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const</a:t>
            </a:r>
            <a:r>
              <a:rPr lang="en-US" sz="1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  <a:endParaRPr lang="en-US" sz="14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lvl="1"/>
            <a:r>
              <a:rPr lang="en-US" sz="1400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Rational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operator+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sz="14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const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Rational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&amp;rat) </a:t>
            </a:r>
            <a:r>
              <a:rPr lang="en-US" sz="14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const</a:t>
            </a:r>
            <a:r>
              <a:rPr lang="en-US" sz="1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  <a:endParaRPr lang="en-US" sz="14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2324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of &lt;&lt;, &gt;&gt; overloads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560576" y="1816699"/>
            <a:ext cx="6096000" cy="440120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ostream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&amp; </a:t>
            </a:r>
            <a:r>
              <a:rPr lang="en-US" sz="1400" dirty="0">
                <a:solidFill>
                  <a:srgbClr val="0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operator&lt;&lt;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sz="1400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ostream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&amp;</a:t>
            </a:r>
            <a:r>
              <a:rPr lang="en-US" sz="1400" dirty="0" err="1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outStream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n-US" sz="14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const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Rational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&amp;</a:t>
            </a:r>
            <a:r>
              <a:rPr lang="en-US" sz="1400" dirty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rat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</a:p>
          <a:p>
            <a:r>
              <a:rPr lang="en-US" sz="1400" dirty="0" smtClean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</a:t>
            </a:r>
            <a:r>
              <a:rPr lang="en-US" sz="1400" dirty="0" err="1" smtClean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outStream</a:t>
            </a:r>
            <a:r>
              <a:rPr lang="en-US" sz="1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&lt;&lt;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rat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.numerator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&lt;&lt;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"/"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&lt;&lt;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rat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.denominator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r>
              <a:rPr lang="en-US" sz="14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return</a:t>
            </a:r>
            <a:r>
              <a:rPr lang="en-US" sz="1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outStream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</a:p>
          <a:p>
            <a:endParaRPr lang="en-US" sz="14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400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istream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&amp; </a:t>
            </a:r>
            <a:r>
              <a:rPr lang="en-US" sz="1400" dirty="0">
                <a:solidFill>
                  <a:srgbClr val="0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operator&gt;&gt;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sz="1400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istream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&amp;</a:t>
            </a:r>
            <a:r>
              <a:rPr lang="en-US" sz="1400" dirty="0" err="1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inStream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n-US" sz="1400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Rational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&amp;</a:t>
            </a:r>
            <a:r>
              <a:rPr lang="en-US" sz="1400" dirty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rat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</a:p>
          <a:p>
            <a:r>
              <a:rPr lang="en-US" sz="1400" dirty="0" smtClean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</a:t>
            </a:r>
            <a:r>
              <a:rPr lang="en-US" sz="1400" dirty="0" err="1" smtClean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inStream</a:t>
            </a:r>
            <a:r>
              <a:rPr lang="en-US" sz="1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&gt;&gt;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rat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.numerator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&gt;&gt;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rat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.denominator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r>
              <a:rPr lang="en-US" sz="14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if</a:t>
            </a:r>
            <a:r>
              <a:rPr lang="en-US" sz="1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sz="1400" dirty="0" err="1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rat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.denominator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== 0)</a:t>
            </a:r>
          </a:p>
          <a:p>
            <a:r>
              <a:rPr lang="en-US" sz="1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{</a:t>
            </a:r>
            <a:endParaRPr lang="en-US" sz="14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400" dirty="0" smtClean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	</a:t>
            </a:r>
            <a:r>
              <a:rPr lang="en-US" sz="1400" dirty="0" err="1" smtClean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rat</a:t>
            </a:r>
            <a:r>
              <a:rPr lang="en-US" sz="14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.numerator</a:t>
            </a:r>
            <a:r>
              <a:rPr lang="en-US" sz="1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= 0;</a:t>
            </a:r>
          </a:p>
          <a:p>
            <a:r>
              <a:rPr lang="en-US" sz="1400" dirty="0" smtClean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	</a:t>
            </a:r>
            <a:r>
              <a:rPr lang="en-US" sz="1400" dirty="0" err="1" smtClean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rat</a:t>
            </a:r>
            <a:r>
              <a:rPr lang="en-US" sz="14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.denominator</a:t>
            </a:r>
            <a:r>
              <a:rPr lang="en-US" sz="1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= 1;</a:t>
            </a:r>
          </a:p>
          <a:p>
            <a:r>
              <a:rPr lang="en-US" sz="1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}</a:t>
            </a:r>
            <a:endParaRPr lang="en-US" sz="14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4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else</a:t>
            </a:r>
            <a:endParaRPr lang="en-US" sz="14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{</a:t>
            </a:r>
            <a:endParaRPr lang="en-US" sz="14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400" dirty="0" smtClean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	</a:t>
            </a:r>
            <a:r>
              <a:rPr lang="en-US" sz="1400" dirty="0" err="1" smtClean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rat</a:t>
            </a:r>
            <a:r>
              <a:rPr lang="en-US" sz="14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.reduce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();</a:t>
            </a:r>
          </a:p>
          <a:p>
            <a:r>
              <a:rPr lang="en-US" sz="1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}</a:t>
            </a:r>
            <a:endParaRPr lang="en-US" sz="14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4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return</a:t>
            </a:r>
            <a:r>
              <a:rPr lang="en-US" sz="1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inStream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61708742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Overloading ==, !=, +=, </a:t>
            </a:r>
            <a:r>
              <a:rPr lang="en-US" sz="4000" dirty="0" err="1" smtClean="0"/>
              <a:t>etc</a:t>
            </a:r>
            <a:r>
              <a:rPr lang="en-US" sz="4000" dirty="0" smtClean="0"/>
              <a:t>…</a:t>
            </a:r>
            <a:endParaRPr lang="en-US" sz="4000" dirty="0"/>
          </a:p>
        </p:txBody>
      </p:sp>
      <p:sp>
        <p:nvSpPr>
          <p:cNvPr id="5" name="Rectangle 4"/>
          <p:cNvSpPr/>
          <p:nvPr/>
        </p:nvSpPr>
        <p:spPr>
          <a:xfrm>
            <a:off x="1499616" y="1737360"/>
            <a:ext cx="7888224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class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Rational</a:t>
            </a:r>
            <a:endParaRPr lang="en-US" sz="14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</a:p>
          <a:p>
            <a:pPr lvl="1"/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friend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ostream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&amp; </a:t>
            </a:r>
            <a:r>
              <a:rPr lang="en-US" sz="1400" dirty="0">
                <a:solidFill>
                  <a:srgbClr val="0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operator&lt;&lt;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sz="1400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ostream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&amp;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outStream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n-US" sz="14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const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Rational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&amp;rat);</a:t>
            </a:r>
          </a:p>
          <a:p>
            <a:pPr lvl="1"/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friend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istream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&amp; </a:t>
            </a:r>
            <a:r>
              <a:rPr lang="en-US" sz="1400" dirty="0">
                <a:solidFill>
                  <a:srgbClr val="0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operator&gt;&gt;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sz="1400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istream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&amp;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inStream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n-US" sz="1400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Rational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&amp;rat);</a:t>
            </a:r>
          </a:p>
          <a:p>
            <a:pPr lvl="1"/>
            <a:endParaRPr lang="en-US" sz="14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lvl="1"/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public</a:t>
            </a:r>
            <a:r>
              <a:rPr lang="en-US" sz="1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endParaRPr lang="en-US" sz="14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lvl="1"/>
            <a:r>
              <a:rPr lang="en-US" sz="14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</a:t>
            </a:r>
            <a:r>
              <a:rPr lang="en-US" sz="14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Op Overloads</a:t>
            </a:r>
            <a:endParaRPr lang="en-US" sz="14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lvl="1"/>
            <a:r>
              <a:rPr lang="en-US" sz="1400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Rational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operator*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sz="14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const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Rational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&amp;rat) </a:t>
            </a:r>
            <a:r>
              <a:rPr lang="en-US" sz="14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const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pPr lvl="1"/>
            <a:r>
              <a:rPr lang="en-US" sz="1400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Rational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&amp; </a:t>
            </a:r>
            <a:r>
              <a:rPr lang="en-US" sz="1400" dirty="0">
                <a:solidFill>
                  <a:srgbClr val="0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operator*=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sz="14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const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Rational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&amp;rat);</a:t>
            </a:r>
          </a:p>
          <a:p>
            <a:pPr lvl="1"/>
            <a:endParaRPr lang="en-US" sz="14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lvl="1"/>
            <a:r>
              <a:rPr lang="en-US" sz="1400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Rational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operator/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sz="14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const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Rational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&amp;rat) </a:t>
            </a:r>
            <a:r>
              <a:rPr lang="en-US" sz="14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const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pPr lvl="1"/>
            <a:r>
              <a:rPr lang="en-US" sz="1400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Rational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&amp; </a:t>
            </a:r>
            <a:r>
              <a:rPr lang="en-US" sz="1400" dirty="0">
                <a:solidFill>
                  <a:srgbClr val="0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operator/=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sz="14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const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Rational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&amp;rat);</a:t>
            </a:r>
          </a:p>
          <a:p>
            <a:pPr lvl="1"/>
            <a:endParaRPr lang="en-US" sz="14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lvl="1"/>
            <a:r>
              <a:rPr lang="en-US" sz="1400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Rational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operator-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sz="14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const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Rational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&amp;rat) </a:t>
            </a:r>
            <a:r>
              <a:rPr lang="en-US" sz="14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const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pPr lvl="1"/>
            <a:r>
              <a:rPr lang="en-US" sz="1400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Rational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&amp; </a:t>
            </a:r>
            <a:r>
              <a:rPr lang="en-US" sz="1400" dirty="0">
                <a:solidFill>
                  <a:srgbClr val="0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operator-=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sz="14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const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Rational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&amp;rat);</a:t>
            </a:r>
          </a:p>
          <a:p>
            <a:pPr lvl="1"/>
            <a:endParaRPr lang="en-US" sz="14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lvl="1"/>
            <a:r>
              <a:rPr lang="en-US" sz="1400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Rational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operator+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sz="14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const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Rational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&amp;rat) </a:t>
            </a:r>
            <a:r>
              <a:rPr lang="en-US" sz="14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const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pPr lvl="1"/>
            <a:r>
              <a:rPr lang="en-US" sz="1400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Rational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&amp; </a:t>
            </a:r>
            <a:r>
              <a:rPr lang="en-US" sz="1400" dirty="0">
                <a:solidFill>
                  <a:srgbClr val="0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operator+=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sz="14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const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Rational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&amp;rat);</a:t>
            </a:r>
          </a:p>
          <a:p>
            <a:pPr lvl="1"/>
            <a:endParaRPr lang="en-US" sz="14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lvl="1"/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bool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operator==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sz="14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const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Rational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&amp;rat) </a:t>
            </a:r>
            <a:r>
              <a:rPr lang="en-US" sz="14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const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pPr lvl="1"/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bool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operator!=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sz="14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const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Rational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&amp;rat) </a:t>
            </a:r>
            <a:r>
              <a:rPr lang="en-US" sz="14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const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780824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97280" y="1737360"/>
            <a:ext cx="1027785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bool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Rational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::</a:t>
            </a:r>
            <a:r>
              <a:rPr lang="en-US" sz="1200" dirty="0">
                <a:solidFill>
                  <a:srgbClr val="0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operator==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sz="12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const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Rational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&amp;</a:t>
            </a:r>
            <a:r>
              <a:rPr lang="en-US" sz="1200" dirty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rat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 </a:t>
            </a:r>
            <a:r>
              <a:rPr lang="en-US" sz="12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const</a:t>
            </a:r>
            <a:endParaRPr lang="en-US" sz="12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</a:p>
          <a:p>
            <a:r>
              <a:rPr lang="en-US" sz="12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return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((numerator == </a:t>
            </a:r>
            <a:r>
              <a:rPr lang="en-US" sz="1200" dirty="0" err="1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rat</a:t>
            </a:r>
            <a:r>
              <a:rPr lang="en-US" sz="12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.numerator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 &amp;&amp; (denominator == </a:t>
            </a:r>
            <a:r>
              <a:rPr lang="en-US" sz="1200" dirty="0" err="1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rat</a:t>
            </a:r>
            <a:r>
              <a:rPr lang="en-US" sz="12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.denominator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));</a:t>
            </a:r>
          </a:p>
          <a:p>
            <a:r>
              <a:rPr lang="en-US" sz="1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  <a:endParaRPr lang="en-US" sz="12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2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bool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Rational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::</a:t>
            </a:r>
            <a:r>
              <a:rPr lang="en-US" sz="1200" dirty="0">
                <a:solidFill>
                  <a:srgbClr val="0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operator!=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sz="12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const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Rational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&amp;</a:t>
            </a:r>
            <a:r>
              <a:rPr lang="en-US" sz="1200" dirty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rat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 </a:t>
            </a:r>
            <a:r>
              <a:rPr lang="en-US" sz="12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const</a:t>
            </a:r>
            <a:endParaRPr lang="en-US" sz="12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</a:p>
          <a:p>
            <a:r>
              <a:rPr lang="en-US" sz="12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return</a:t>
            </a:r>
            <a:r>
              <a:rPr lang="en-US" sz="1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((numerator != </a:t>
            </a:r>
            <a:r>
              <a:rPr lang="en-US" sz="1200" dirty="0" err="1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rat</a:t>
            </a:r>
            <a:r>
              <a:rPr lang="en-US" sz="12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.numerator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 || (denominator != </a:t>
            </a:r>
            <a:r>
              <a:rPr lang="en-US" sz="1200" dirty="0" err="1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rat</a:t>
            </a:r>
            <a:r>
              <a:rPr lang="en-US" sz="12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.denominator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));</a:t>
            </a:r>
          </a:p>
          <a:p>
            <a:r>
              <a:rPr lang="en-US" sz="1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  <a:endParaRPr lang="en-US" sz="12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2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bool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Rational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::</a:t>
            </a:r>
            <a:r>
              <a:rPr lang="en-US" sz="1200" dirty="0">
                <a:solidFill>
                  <a:srgbClr val="0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operator&lt;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sz="12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const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Rational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&amp;</a:t>
            </a:r>
            <a:r>
              <a:rPr lang="en-US" sz="1200" dirty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rat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 </a:t>
            </a:r>
            <a:r>
              <a:rPr lang="en-US" sz="12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const</a:t>
            </a:r>
            <a:endParaRPr lang="en-US" sz="12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</a:p>
          <a:p>
            <a:r>
              <a:rPr lang="en-US" sz="12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return</a:t>
            </a:r>
            <a:r>
              <a:rPr lang="en-US" sz="1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((numerator * </a:t>
            </a:r>
            <a:r>
              <a:rPr lang="en-US" sz="1200" dirty="0" err="1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rat</a:t>
            </a:r>
            <a:r>
              <a:rPr lang="en-US" sz="12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.denominator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 &lt; (</a:t>
            </a:r>
            <a:r>
              <a:rPr lang="en-US" sz="1200" dirty="0" err="1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rat</a:t>
            </a:r>
            <a:r>
              <a:rPr lang="en-US" sz="12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.numerator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* denominator));</a:t>
            </a:r>
          </a:p>
          <a:p>
            <a:r>
              <a:rPr lang="en-US" sz="1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  <a:endParaRPr lang="en-US" sz="12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2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bool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Rational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::</a:t>
            </a:r>
            <a:r>
              <a:rPr lang="en-US" sz="1200" dirty="0">
                <a:solidFill>
                  <a:srgbClr val="0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operator&lt;=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sz="12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const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Rational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&amp;</a:t>
            </a:r>
            <a:r>
              <a:rPr lang="en-US" sz="1200" dirty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rat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 </a:t>
            </a:r>
            <a:r>
              <a:rPr lang="en-US" sz="12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const</a:t>
            </a:r>
            <a:endParaRPr lang="en-US" sz="12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</a:p>
          <a:p>
            <a:r>
              <a:rPr lang="en-US" sz="12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return</a:t>
            </a:r>
            <a:r>
              <a:rPr lang="en-US" sz="1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((numerator * </a:t>
            </a:r>
            <a:r>
              <a:rPr lang="en-US" sz="1200" dirty="0" err="1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rat</a:t>
            </a:r>
            <a:r>
              <a:rPr lang="en-US" sz="12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.denominator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 &lt;= (</a:t>
            </a:r>
            <a:r>
              <a:rPr lang="en-US" sz="1200" dirty="0" err="1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rat</a:t>
            </a:r>
            <a:r>
              <a:rPr lang="en-US" sz="12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.numerator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* denominator));</a:t>
            </a:r>
          </a:p>
          <a:p>
            <a:r>
              <a:rPr lang="en-US" sz="1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  <a:endParaRPr lang="en-US" sz="12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2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bool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Rational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::</a:t>
            </a:r>
            <a:r>
              <a:rPr lang="en-US" sz="1200" dirty="0">
                <a:solidFill>
                  <a:srgbClr val="0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operator&gt;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sz="12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const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Rational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&amp;</a:t>
            </a:r>
            <a:r>
              <a:rPr lang="en-US" sz="1200" dirty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rat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 </a:t>
            </a:r>
            <a:r>
              <a:rPr lang="en-US" sz="12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const</a:t>
            </a:r>
            <a:endParaRPr lang="en-US" sz="12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</a:p>
          <a:p>
            <a:r>
              <a:rPr lang="en-US" sz="12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return</a:t>
            </a:r>
            <a:r>
              <a:rPr lang="en-US" sz="1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((numerator * </a:t>
            </a:r>
            <a:r>
              <a:rPr lang="en-US" sz="1200" dirty="0" err="1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rat</a:t>
            </a:r>
            <a:r>
              <a:rPr lang="en-US" sz="12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.denominator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 &gt; (</a:t>
            </a:r>
            <a:r>
              <a:rPr lang="en-US" sz="1200" dirty="0" err="1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rat</a:t>
            </a:r>
            <a:r>
              <a:rPr lang="en-US" sz="12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.numerator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* denominator));</a:t>
            </a:r>
          </a:p>
          <a:p>
            <a:r>
              <a:rPr lang="en-US" sz="1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  <a:endParaRPr lang="en-US" sz="12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2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bool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Rational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::</a:t>
            </a:r>
            <a:r>
              <a:rPr lang="en-US" sz="1200" dirty="0">
                <a:solidFill>
                  <a:srgbClr val="0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operator&gt;=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sz="12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const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Rational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&amp;</a:t>
            </a:r>
            <a:r>
              <a:rPr lang="en-US" sz="1200" dirty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rat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 </a:t>
            </a:r>
            <a:r>
              <a:rPr lang="en-US" sz="12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const</a:t>
            </a:r>
            <a:endParaRPr lang="en-US" sz="12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</a:p>
          <a:p>
            <a:r>
              <a:rPr lang="en-US" sz="12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return</a:t>
            </a:r>
            <a:r>
              <a:rPr lang="en-US" sz="1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((numerator * </a:t>
            </a:r>
            <a:r>
              <a:rPr lang="en-US" sz="1200" dirty="0" err="1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rat</a:t>
            </a:r>
            <a:r>
              <a:rPr lang="en-US" sz="12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.denominator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 &gt;= (</a:t>
            </a:r>
            <a:r>
              <a:rPr lang="en-US" sz="1200" dirty="0" err="1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rat</a:t>
            </a:r>
            <a:r>
              <a:rPr lang="en-US" sz="12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.numerator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* denominator));</a:t>
            </a:r>
          </a:p>
          <a:p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1522386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1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1408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 on overloading.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>
                <a:hlinkClick r:id="rId2"/>
              </a:rPr>
              <a:t>http://</a:t>
            </a:r>
            <a:r>
              <a:rPr lang="en-US" u="sng" dirty="0" smtClean="0">
                <a:hlinkClick r:id="rId2"/>
              </a:rPr>
              <a:t>courses.cms.caltech.edu/cs11/material/cpp/donnie/cpp-ops.html</a:t>
            </a:r>
            <a:endParaRPr lang="en-US" u="sng" dirty="0" smtClean="0"/>
          </a:p>
          <a:p>
            <a:pPr marL="0" indent="0">
              <a:buNone/>
            </a:pPr>
            <a:endParaRPr lang="en-US" dirty="0" smtClean="0">
              <a:hlinkClick r:id="rId3"/>
            </a:endParaRPr>
          </a:p>
          <a:p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courses.washington.edu/css342/dimpsey/ProgramExamples/code.html</a:t>
            </a:r>
            <a:r>
              <a:rPr lang="en-US" dirty="0" smtClean="0"/>
              <a:t> -- rational class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7004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class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a function which takes two integers x and y and “swaps” them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x = 3;</a:t>
            </a:r>
          </a:p>
          <a:p>
            <a:pPr marL="0" indent="0">
              <a:buNone/>
            </a:pPr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y = 8;</a:t>
            </a:r>
          </a:p>
          <a:p>
            <a:pPr marL="0" indent="0">
              <a:buNone/>
            </a:pPr>
            <a:r>
              <a:rPr lang="en-US" dirty="0" err="1" smtClean="0"/>
              <a:t>cout</a:t>
            </a:r>
            <a:r>
              <a:rPr lang="en-US" dirty="0" smtClean="0"/>
              <a:t> &lt;&lt; x &lt;&lt; y;</a:t>
            </a:r>
          </a:p>
          <a:p>
            <a:pPr marL="0" indent="0">
              <a:buNone/>
            </a:pPr>
            <a:r>
              <a:rPr lang="en-US" dirty="0" smtClean="0"/>
              <a:t>Swap(</a:t>
            </a:r>
            <a:r>
              <a:rPr lang="en-US" dirty="0" err="1" smtClean="0"/>
              <a:t>x,y</a:t>
            </a:r>
            <a:r>
              <a:rPr lang="en-US" dirty="0" smtClean="0"/>
              <a:t>);</a:t>
            </a:r>
          </a:p>
          <a:p>
            <a:pPr marL="0" indent="0">
              <a:buNone/>
            </a:pPr>
            <a:r>
              <a:rPr lang="en-US" dirty="0" err="1" smtClean="0"/>
              <a:t>cout</a:t>
            </a:r>
            <a:r>
              <a:rPr lang="en-US" dirty="0" smtClean="0"/>
              <a:t> &lt;&lt; x &lt;&lt; y;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Result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3883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0477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C++ Fundamentals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LET’S CODE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1177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4000" dirty="0"/>
              <a:t>Call by Value, Reference, and Constant Reference</a:t>
            </a:r>
            <a:endParaRPr lang="en-US" sz="4000" dirty="0"/>
          </a:p>
        </p:txBody>
      </p:sp>
      <p:sp>
        <p:nvSpPr>
          <p:cNvPr id="6" name="Rectangle 5"/>
          <p:cNvSpPr/>
          <p:nvPr/>
        </p:nvSpPr>
        <p:spPr>
          <a:xfrm>
            <a:off x="1097280" y="1850890"/>
            <a:ext cx="284313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</a:t>
            </a:r>
            <a:r>
              <a:rPr lang="en-US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truct</a:t>
            </a:r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Rectangle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</a:p>
          <a:p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</a:t>
            </a:r>
            <a:r>
              <a:rPr lang="en-US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length;</a:t>
            </a:r>
          </a:p>
          <a:p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</a:t>
            </a:r>
            <a:r>
              <a:rPr lang="en-US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width;</a:t>
            </a:r>
          </a:p>
          <a:p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};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112270" y="3373188"/>
            <a:ext cx="5708255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main()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</a:p>
          <a:p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</a:t>
            </a:r>
            <a:r>
              <a:rPr lang="en-US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result;</a:t>
            </a:r>
          </a:p>
          <a:p>
            <a:r>
              <a:rPr lang="en-US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Rectangle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 = { 3, 3 };</a:t>
            </a:r>
          </a:p>
          <a:p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result 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= Area(r);</a:t>
            </a:r>
          </a:p>
          <a:p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</a:t>
            </a:r>
            <a:r>
              <a:rPr lang="en-US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cout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&lt;&lt; </a:t>
            </a:r>
            <a:r>
              <a:rPr lang="en-US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"length = "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&lt;&lt;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r.length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&lt;&lt;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endl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</a:t>
            </a:r>
            <a:r>
              <a:rPr lang="en-US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cout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&lt;&lt; </a:t>
            </a:r>
            <a:r>
              <a:rPr lang="en-US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"width = "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&lt;&lt;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r.width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&lt;&lt;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endl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</a:t>
            </a:r>
            <a:r>
              <a:rPr lang="en-US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cout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&lt;&lt; </a:t>
            </a:r>
            <a:r>
              <a:rPr lang="en-US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"Area = "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&lt;&lt; result &lt;&lt;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endl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return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0;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010897" y="2035556"/>
            <a:ext cx="4411607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Area(</a:t>
            </a:r>
            <a:r>
              <a:rPr lang="en-US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Rectangle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rect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</a:p>
          <a:p>
            <a:r>
              <a:rPr lang="en-US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Area(</a:t>
            </a:r>
            <a:r>
              <a:rPr lang="en-US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Rectangle 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&amp;</a:t>
            </a:r>
            <a:r>
              <a:rPr lang="en-US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rect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</a:p>
          <a:p>
            <a:r>
              <a:rPr lang="en-US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Area(</a:t>
            </a:r>
            <a:r>
              <a:rPr lang="en-US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const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Rectangle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&amp;</a:t>
            </a:r>
            <a:r>
              <a:rPr lang="en-US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rect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</a:p>
          <a:p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</a:t>
            </a:r>
            <a:r>
              <a:rPr lang="en-US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temp;</a:t>
            </a:r>
          </a:p>
          <a:p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temp 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= </a:t>
            </a:r>
            <a:r>
              <a:rPr lang="en-US" dirty="0" err="1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rect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.length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r>
              <a:rPr lang="en-US" dirty="0" smtClean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</a:t>
            </a:r>
            <a:r>
              <a:rPr lang="en-US" dirty="0" err="1" smtClean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rect</a:t>
            </a:r>
            <a:r>
              <a:rPr lang="en-US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.length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= 35;</a:t>
            </a:r>
          </a:p>
          <a:p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return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(temp 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* </a:t>
            </a:r>
            <a:r>
              <a:rPr lang="en-US" dirty="0" err="1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rect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.width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);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86173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400"/>
              <a:t>CSS342: Introduction</a:t>
            </a:r>
          </a:p>
        </p:txBody>
      </p:sp>
      <p:sp>
        <p:nvSpPr>
          <p:cNvPr id="2048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5CAECA45-0CFC-4951-BFF7-89F67B0DE9D7}" type="slidenum">
              <a:rPr lang="en-US" altLang="ja-JP" sz="1400"/>
              <a:pPr algn="r" eaLnBrk="1" hangingPunct="1">
                <a:spcBef>
                  <a:spcPct val="0"/>
                </a:spcBef>
                <a:buFontTx/>
                <a:buNone/>
              </a:pPr>
              <a:t>7</a:t>
            </a:fld>
            <a:endParaRPr lang="en-US" altLang="ja-JP" sz="1400"/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381000"/>
            <a:ext cx="83820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mtClean="0"/>
              <a:t>Call by Value, Reference, and Constant Reference</a:t>
            </a:r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752600"/>
            <a:ext cx="7772400" cy="304800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/>
              <a:t>Which of swap functions is appropriate?</a:t>
            </a:r>
          </a:p>
        </p:txBody>
      </p:sp>
      <p:sp>
        <p:nvSpPr>
          <p:cNvPr id="20486" name="Text Box 4"/>
          <p:cNvSpPr txBox="1">
            <a:spLocks noChangeArrowheads="1"/>
          </p:cNvSpPr>
          <p:nvPr/>
        </p:nvSpPr>
        <p:spPr bwMode="auto">
          <a:xfrm>
            <a:off x="7842250" y="0"/>
            <a:ext cx="28257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i="1"/>
              <a:t>Arrays, Pointers, and Structures</a:t>
            </a:r>
          </a:p>
        </p:txBody>
      </p:sp>
      <p:sp>
        <p:nvSpPr>
          <p:cNvPr id="20487" name="Text Box 5"/>
          <p:cNvSpPr txBox="1">
            <a:spLocks noChangeArrowheads="1"/>
          </p:cNvSpPr>
          <p:nvPr/>
        </p:nvSpPr>
        <p:spPr bwMode="auto">
          <a:xfrm>
            <a:off x="1524000" y="2133601"/>
            <a:ext cx="29718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Courier New" panose="02070309020205020404" pitchFamily="49" charset="0"/>
              </a:rPr>
              <a:t>void swap(string a, string b)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Courier New" panose="02070309020205020404" pitchFamily="49" charset="0"/>
              </a:rPr>
              <a:t>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20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Courier New" panose="02070309020205020404" pitchFamily="49" charset="0"/>
              </a:rPr>
              <a:t>   string tmp = a;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Courier New" panose="02070309020205020404" pitchFamily="49" charset="0"/>
              </a:rPr>
              <a:t>   a = b;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Courier New" panose="02070309020205020404" pitchFamily="49" charset="0"/>
              </a:rPr>
              <a:t>   b = tmp;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7543800" y="2133600"/>
            <a:ext cx="29718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Courier New" panose="02070309020205020404" pitchFamily="49" charset="0"/>
              </a:rPr>
              <a:t>void swap(const string &amp;a, 	const string &amp;b)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Courier New" panose="02070309020205020404" pitchFamily="49" charset="0"/>
              </a:rPr>
              <a:t>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Courier New" panose="02070309020205020404" pitchFamily="49" charset="0"/>
              </a:rPr>
              <a:t>   string tmp = a;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Courier New" panose="02070309020205020404" pitchFamily="49" charset="0"/>
              </a:rPr>
              <a:t>   a = b;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Courier New" panose="02070309020205020404" pitchFamily="49" charset="0"/>
              </a:rPr>
              <a:t>   b = tmp;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4419600" y="2133601"/>
            <a:ext cx="30480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Courier New" panose="02070309020205020404" pitchFamily="49" charset="0"/>
              </a:rPr>
              <a:t>void swap(string &amp;a, string &amp;b)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Courier New" panose="02070309020205020404" pitchFamily="49" charset="0"/>
              </a:rPr>
              <a:t>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20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Courier New" panose="02070309020205020404" pitchFamily="49" charset="0"/>
              </a:rPr>
              <a:t>   string tmp = a;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Courier New" panose="02070309020205020404" pitchFamily="49" charset="0"/>
              </a:rPr>
              <a:t>   a = b;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Courier New" panose="02070309020205020404" pitchFamily="49" charset="0"/>
              </a:rPr>
              <a:t>   b = tmp;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20490" name="Text Box 10"/>
          <p:cNvSpPr txBox="1">
            <a:spLocks noChangeArrowheads="1"/>
          </p:cNvSpPr>
          <p:nvPr/>
        </p:nvSpPr>
        <p:spPr bwMode="auto">
          <a:xfrm>
            <a:off x="1524001" y="4267200"/>
            <a:ext cx="3066865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 err="1">
                <a:latin typeface="Courier New" panose="02070309020205020404" pitchFamily="49" charset="0"/>
              </a:rPr>
              <a:t>int</a:t>
            </a:r>
            <a:r>
              <a:rPr lang="en-US" altLang="en-US" sz="1200" dirty="0">
                <a:latin typeface="Courier New" panose="02070309020205020404" pitchFamily="49" charset="0"/>
              </a:rPr>
              <a:t> </a:t>
            </a:r>
            <a:r>
              <a:rPr lang="en-US" altLang="en-US" sz="1200" dirty="0" err="1">
                <a:latin typeface="Courier New" panose="02070309020205020404" pitchFamily="49" charset="0"/>
              </a:rPr>
              <a:t>findMax</a:t>
            </a:r>
            <a:r>
              <a:rPr lang="en-US" altLang="en-US" sz="1200" dirty="0">
                <a:latin typeface="Courier New" panose="02070309020205020404" pitchFamily="49" charset="0"/>
              </a:rPr>
              <a:t>(vector&lt;</a:t>
            </a:r>
            <a:r>
              <a:rPr lang="en-US" altLang="en-US" sz="1200" dirty="0" err="1">
                <a:latin typeface="Courier New" panose="02070309020205020404" pitchFamily="49" charset="0"/>
              </a:rPr>
              <a:t>int</a:t>
            </a:r>
            <a:r>
              <a:rPr lang="en-US" altLang="en-US" sz="1200" dirty="0">
                <a:latin typeface="Courier New" panose="02070309020205020404" pitchFamily="49" charset="0"/>
              </a:rPr>
              <a:t>&gt; a)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Courier New" panose="02070309020205020404" pitchFamily="49" charset="0"/>
              </a:rPr>
              <a:t>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Courier New" panose="02070309020205020404" pitchFamily="49" charset="0"/>
              </a:rPr>
              <a:t>   </a:t>
            </a:r>
            <a:r>
              <a:rPr lang="en-US" altLang="en-US" sz="1200" dirty="0" err="1">
                <a:latin typeface="Courier New" panose="02070309020205020404" pitchFamily="49" charset="0"/>
              </a:rPr>
              <a:t>int</a:t>
            </a:r>
            <a:r>
              <a:rPr lang="en-US" altLang="en-US" sz="1200">
                <a:latin typeface="Courier New" panose="02070309020205020404" pitchFamily="49" charset="0"/>
              </a:rPr>
              <a:t> max = a[0];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Courier New" panose="02070309020205020404" pitchFamily="49" charset="0"/>
              </a:rPr>
              <a:t>   </a:t>
            </a:r>
            <a:r>
              <a:rPr lang="en-US" altLang="en-US" sz="1200" dirty="0" err="1">
                <a:latin typeface="Courier New" panose="02070309020205020404" pitchFamily="49" charset="0"/>
              </a:rPr>
              <a:t>int</a:t>
            </a:r>
            <a:r>
              <a:rPr lang="en-US" altLang="en-US" sz="1200" dirty="0">
                <a:latin typeface="Courier New" panose="02070309020205020404" pitchFamily="49" charset="0"/>
              </a:rPr>
              <a:t> </a:t>
            </a:r>
            <a:r>
              <a:rPr lang="en-US" altLang="en-US" sz="1200" dirty="0" err="1">
                <a:latin typeface="Courier New" panose="02070309020205020404" pitchFamily="49" charset="0"/>
              </a:rPr>
              <a:t>i</a:t>
            </a:r>
            <a:r>
              <a:rPr lang="en-US" altLang="en-US" sz="1200" dirty="0">
                <a:latin typeface="Courier New" panose="02070309020205020404" pitchFamily="49" charset="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Courier New" panose="02070309020205020404" pitchFamily="49" charset="0"/>
              </a:rPr>
              <a:t>   for (</a:t>
            </a:r>
            <a:r>
              <a:rPr lang="en-US" altLang="en-US" sz="1200" dirty="0" err="1">
                <a:latin typeface="Courier New" panose="02070309020205020404" pitchFamily="49" charset="0"/>
              </a:rPr>
              <a:t>i</a:t>
            </a:r>
            <a:r>
              <a:rPr lang="en-US" altLang="en-US" sz="1200" dirty="0">
                <a:latin typeface="Courier New" panose="02070309020205020404" pitchFamily="49" charset="0"/>
              </a:rPr>
              <a:t>=1; </a:t>
            </a:r>
            <a:r>
              <a:rPr lang="en-US" altLang="en-US" sz="1200" dirty="0" err="1">
                <a:latin typeface="Courier New" panose="02070309020205020404" pitchFamily="49" charset="0"/>
              </a:rPr>
              <a:t>i</a:t>
            </a:r>
            <a:r>
              <a:rPr lang="en-US" altLang="en-US" sz="1200" dirty="0">
                <a:latin typeface="Courier New" panose="02070309020205020404" pitchFamily="49" charset="0"/>
              </a:rPr>
              <a:t> &lt; </a:t>
            </a:r>
            <a:r>
              <a:rPr lang="en-US" altLang="en-US" sz="1200" dirty="0" err="1">
                <a:latin typeface="Courier New" panose="02070309020205020404" pitchFamily="49" charset="0"/>
              </a:rPr>
              <a:t>a.size</a:t>
            </a:r>
            <a:r>
              <a:rPr lang="en-US" altLang="en-US" sz="1200" dirty="0">
                <a:latin typeface="Courier New" panose="02070309020205020404" pitchFamily="49" charset="0"/>
              </a:rPr>
              <a:t>(); </a:t>
            </a:r>
            <a:r>
              <a:rPr lang="en-US" altLang="en-US" sz="1200" dirty="0" err="1">
                <a:latin typeface="Courier New" panose="02070309020205020404" pitchFamily="49" charset="0"/>
              </a:rPr>
              <a:t>i</a:t>
            </a:r>
            <a:r>
              <a:rPr lang="en-US" altLang="en-US" sz="1200" dirty="0">
                <a:latin typeface="Courier New" panose="02070309020205020404" pitchFamily="49" charset="0"/>
              </a:rPr>
              <a:t>++)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Courier New" panose="02070309020205020404" pitchFamily="49" charset="0"/>
              </a:rPr>
              <a:t>      if (a[</a:t>
            </a:r>
            <a:r>
              <a:rPr lang="en-US" altLang="en-US" sz="1200" dirty="0" err="1">
                <a:latin typeface="Courier New" panose="02070309020205020404" pitchFamily="49" charset="0"/>
              </a:rPr>
              <a:t>i</a:t>
            </a:r>
            <a:r>
              <a:rPr lang="en-US" altLang="en-US" sz="1200" dirty="0">
                <a:latin typeface="Courier New" panose="02070309020205020404" pitchFamily="49" charset="0"/>
              </a:rPr>
              <a:t>] &gt; max)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Courier New" panose="02070309020205020404" pitchFamily="49" charset="0"/>
              </a:rPr>
              <a:t>         max = a[</a:t>
            </a:r>
            <a:r>
              <a:rPr lang="en-US" altLang="en-US" sz="1200" dirty="0" err="1">
                <a:latin typeface="Courier New" panose="02070309020205020404" pitchFamily="49" charset="0"/>
              </a:rPr>
              <a:t>i</a:t>
            </a:r>
            <a:r>
              <a:rPr lang="en-US" altLang="en-US" sz="1200" dirty="0">
                <a:latin typeface="Courier New" panose="02070309020205020404" pitchFamily="49" charset="0"/>
              </a:rPr>
              <a:t>];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Courier New" panose="02070309020205020404" pitchFamily="49" charset="0"/>
              </a:rPr>
              <a:t>   return max;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20491" name="Text Box 13"/>
          <p:cNvSpPr txBox="1">
            <a:spLocks noChangeArrowheads="1"/>
          </p:cNvSpPr>
          <p:nvPr/>
        </p:nvSpPr>
        <p:spPr bwMode="auto">
          <a:xfrm>
            <a:off x="4495801" y="4267200"/>
            <a:ext cx="3066865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 err="1">
                <a:latin typeface="Courier New" panose="02070309020205020404" pitchFamily="49" charset="0"/>
              </a:rPr>
              <a:t>int</a:t>
            </a:r>
            <a:r>
              <a:rPr lang="en-US" altLang="en-US" sz="1200" dirty="0">
                <a:latin typeface="Courier New" panose="02070309020205020404" pitchFamily="49" charset="0"/>
              </a:rPr>
              <a:t> </a:t>
            </a:r>
            <a:r>
              <a:rPr lang="en-US" altLang="en-US" sz="1200" dirty="0" err="1">
                <a:latin typeface="Courier New" panose="02070309020205020404" pitchFamily="49" charset="0"/>
              </a:rPr>
              <a:t>findMax</a:t>
            </a:r>
            <a:r>
              <a:rPr lang="en-US" altLang="en-US" sz="1200" dirty="0">
                <a:latin typeface="Courier New" panose="02070309020205020404" pitchFamily="49" charset="0"/>
              </a:rPr>
              <a:t>(vector&lt;</a:t>
            </a:r>
            <a:r>
              <a:rPr lang="en-US" altLang="en-US" sz="1200" dirty="0" err="1">
                <a:latin typeface="Courier New" panose="02070309020205020404" pitchFamily="49" charset="0"/>
              </a:rPr>
              <a:t>int</a:t>
            </a:r>
            <a:r>
              <a:rPr lang="en-US" altLang="en-US" sz="1200" dirty="0">
                <a:latin typeface="Courier New" panose="02070309020205020404" pitchFamily="49" charset="0"/>
              </a:rPr>
              <a:t>&gt; &amp;a)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Courier New" panose="02070309020205020404" pitchFamily="49" charset="0"/>
              </a:rPr>
              <a:t>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Courier New" panose="02070309020205020404" pitchFamily="49" charset="0"/>
              </a:rPr>
              <a:t>   </a:t>
            </a:r>
            <a:r>
              <a:rPr lang="en-US" altLang="en-US" sz="1200" dirty="0" err="1">
                <a:latin typeface="Courier New" panose="02070309020205020404" pitchFamily="49" charset="0"/>
              </a:rPr>
              <a:t>int</a:t>
            </a:r>
            <a:r>
              <a:rPr lang="en-US" altLang="en-US" sz="1200" dirty="0">
                <a:latin typeface="Courier New" panose="02070309020205020404" pitchFamily="49" charset="0"/>
              </a:rPr>
              <a:t> max = a[0];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Courier New" panose="02070309020205020404" pitchFamily="49" charset="0"/>
              </a:rPr>
              <a:t>   </a:t>
            </a:r>
            <a:r>
              <a:rPr lang="en-US" altLang="en-US" sz="1200" dirty="0" err="1">
                <a:latin typeface="Courier New" panose="02070309020205020404" pitchFamily="49" charset="0"/>
              </a:rPr>
              <a:t>int</a:t>
            </a:r>
            <a:r>
              <a:rPr lang="en-US" altLang="en-US" sz="1200" dirty="0">
                <a:latin typeface="Courier New" panose="02070309020205020404" pitchFamily="49" charset="0"/>
              </a:rPr>
              <a:t> </a:t>
            </a:r>
            <a:r>
              <a:rPr lang="en-US" altLang="en-US" sz="1200" dirty="0" err="1">
                <a:latin typeface="Courier New" panose="02070309020205020404" pitchFamily="49" charset="0"/>
              </a:rPr>
              <a:t>i</a:t>
            </a:r>
            <a:r>
              <a:rPr lang="en-US" altLang="en-US" sz="1200" dirty="0">
                <a:latin typeface="Courier New" panose="02070309020205020404" pitchFamily="49" charset="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Courier New" panose="02070309020205020404" pitchFamily="49" charset="0"/>
              </a:rPr>
              <a:t>   for (</a:t>
            </a:r>
            <a:r>
              <a:rPr lang="en-US" altLang="en-US" sz="1200" dirty="0" err="1">
                <a:latin typeface="Courier New" panose="02070309020205020404" pitchFamily="49" charset="0"/>
              </a:rPr>
              <a:t>i</a:t>
            </a:r>
            <a:r>
              <a:rPr lang="en-US" altLang="en-US" sz="1200" dirty="0">
                <a:latin typeface="Courier New" panose="02070309020205020404" pitchFamily="49" charset="0"/>
              </a:rPr>
              <a:t>=1; </a:t>
            </a:r>
            <a:r>
              <a:rPr lang="en-US" altLang="en-US" sz="1200" dirty="0" err="1">
                <a:latin typeface="Courier New" panose="02070309020205020404" pitchFamily="49" charset="0"/>
              </a:rPr>
              <a:t>i</a:t>
            </a:r>
            <a:r>
              <a:rPr lang="en-US" altLang="en-US" sz="1200" dirty="0">
                <a:latin typeface="Courier New" panose="02070309020205020404" pitchFamily="49" charset="0"/>
              </a:rPr>
              <a:t> &lt; </a:t>
            </a:r>
            <a:r>
              <a:rPr lang="en-US" altLang="en-US" sz="1200" dirty="0" err="1">
                <a:latin typeface="Courier New" panose="02070309020205020404" pitchFamily="49" charset="0"/>
              </a:rPr>
              <a:t>a.size</a:t>
            </a:r>
            <a:r>
              <a:rPr lang="en-US" altLang="en-US" sz="1200" dirty="0">
                <a:latin typeface="Courier New" panose="02070309020205020404" pitchFamily="49" charset="0"/>
              </a:rPr>
              <a:t>(); </a:t>
            </a:r>
            <a:r>
              <a:rPr lang="en-US" altLang="en-US" sz="1200" dirty="0" err="1">
                <a:latin typeface="Courier New" panose="02070309020205020404" pitchFamily="49" charset="0"/>
              </a:rPr>
              <a:t>i</a:t>
            </a:r>
            <a:r>
              <a:rPr lang="en-US" altLang="en-US" sz="1200" dirty="0">
                <a:latin typeface="Courier New" panose="02070309020205020404" pitchFamily="49" charset="0"/>
              </a:rPr>
              <a:t>++)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Courier New" panose="02070309020205020404" pitchFamily="49" charset="0"/>
              </a:rPr>
              <a:t>      if (a[</a:t>
            </a:r>
            <a:r>
              <a:rPr lang="en-US" altLang="en-US" sz="1200" dirty="0" err="1">
                <a:latin typeface="Courier New" panose="02070309020205020404" pitchFamily="49" charset="0"/>
              </a:rPr>
              <a:t>i</a:t>
            </a:r>
            <a:r>
              <a:rPr lang="en-US" altLang="en-US" sz="1200" dirty="0">
                <a:latin typeface="Courier New" panose="02070309020205020404" pitchFamily="49" charset="0"/>
              </a:rPr>
              <a:t>] &gt; max)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Courier New" panose="02070309020205020404" pitchFamily="49" charset="0"/>
              </a:rPr>
              <a:t>         max = a[</a:t>
            </a:r>
            <a:r>
              <a:rPr lang="en-US" altLang="en-US" sz="1200" dirty="0" err="1">
                <a:latin typeface="Courier New" panose="02070309020205020404" pitchFamily="49" charset="0"/>
              </a:rPr>
              <a:t>i</a:t>
            </a:r>
            <a:r>
              <a:rPr lang="en-US" altLang="en-US" sz="1200" dirty="0">
                <a:latin typeface="Courier New" panose="02070309020205020404" pitchFamily="49" charset="0"/>
              </a:rPr>
              <a:t>];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Courier New" panose="02070309020205020404" pitchFamily="49" charset="0"/>
              </a:rPr>
              <a:t>   return max;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20492" name="Text Box 14"/>
          <p:cNvSpPr txBox="1">
            <a:spLocks noChangeArrowheads="1"/>
          </p:cNvSpPr>
          <p:nvPr/>
        </p:nvSpPr>
        <p:spPr bwMode="auto">
          <a:xfrm>
            <a:off x="7842250" y="4267200"/>
            <a:ext cx="3252814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Courier New" panose="02070309020205020404" pitchFamily="49" charset="0"/>
              </a:rPr>
              <a:t>int findMax(const vector&lt;int&gt; &amp;a)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Courier New" panose="02070309020205020404" pitchFamily="49" charset="0"/>
              </a:rPr>
              <a:t>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Courier New" panose="02070309020205020404" pitchFamily="49" charset="0"/>
              </a:rPr>
              <a:t>   int max = a[0];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Courier New" panose="02070309020205020404" pitchFamily="49" charset="0"/>
              </a:rPr>
              <a:t>   int i;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Courier New" panose="02070309020205020404" pitchFamily="49" charset="0"/>
              </a:rPr>
              <a:t>   for (i=1; i &lt; a.size(); i++)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Courier New" panose="02070309020205020404" pitchFamily="49" charset="0"/>
              </a:rPr>
              <a:t>      if (a[i] &gt; max)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Courier New" panose="02070309020205020404" pitchFamily="49" charset="0"/>
              </a:rPr>
              <a:t>         max = a[i];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Courier New" panose="02070309020205020404" pitchFamily="49" charset="0"/>
              </a:rPr>
              <a:t>   return max;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20493" name="Rectangle 15"/>
          <p:cNvSpPr>
            <a:spLocks noChangeArrowheads="1"/>
          </p:cNvSpPr>
          <p:nvPr/>
        </p:nvSpPr>
        <p:spPr bwMode="auto">
          <a:xfrm>
            <a:off x="1524000" y="3733800"/>
            <a:ext cx="7772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dirty="0"/>
              <a:t>Which of </a:t>
            </a:r>
            <a:r>
              <a:rPr lang="en-US" altLang="en-US" sz="2400" dirty="0" err="1"/>
              <a:t>findMax</a:t>
            </a:r>
            <a:r>
              <a:rPr lang="en-US" altLang="en-US" sz="2400" dirty="0"/>
              <a:t> functions is appropriate?</a:t>
            </a:r>
          </a:p>
        </p:txBody>
      </p:sp>
    </p:spTree>
    <p:extLst>
      <p:ext uri="{BB962C8B-B14F-4D97-AF65-F5344CB8AC3E}">
        <p14:creationId xmlns:p14="http://schemas.microsoft.com/office/powerpoint/2010/main" val="2176102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sz="10000" dirty="0">
                <a:hlinkClick r:id="rId2"/>
              </a:rPr>
              <a:t>http://www.cprogramming.com/tutorial/string.html</a:t>
            </a:r>
            <a:endParaRPr lang="en-US" sz="10000" dirty="0"/>
          </a:p>
          <a:p>
            <a:r>
              <a:rPr lang="en-US" sz="10000" dirty="0"/>
              <a:t>Mutable; Copied not shared. </a:t>
            </a:r>
          </a:p>
          <a:p>
            <a:pPr marL="0" indent="0" defTabSz="228600">
              <a:lnSpc>
                <a:spcPct val="110000"/>
              </a:lnSpc>
              <a:spcBef>
                <a:spcPts val="0"/>
              </a:spcBef>
              <a:buNone/>
            </a:pPr>
            <a:endParaRPr lang="en-US" sz="5600" dirty="0"/>
          </a:p>
          <a:p>
            <a:pPr marL="0" indent="0" defTabSz="22860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5600" dirty="0"/>
              <a:t>string </a:t>
            </a:r>
            <a:r>
              <a:rPr lang="en-US" sz="5600" dirty="0" err="1"/>
              <a:t>firstName</a:t>
            </a:r>
            <a:r>
              <a:rPr lang="en-US" sz="5600" dirty="0"/>
              <a:t> = "jimmy";</a:t>
            </a:r>
          </a:p>
          <a:p>
            <a:pPr marL="0" indent="0" defTabSz="22860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5600" dirty="0"/>
              <a:t>string </a:t>
            </a:r>
            <a:r>
              <a:rPr lang="en-US" sz="5600" dirty="0" err="1"/>
              <a:t>lastName</a:t>
            </a:r>
            <a:r>
              <a:rPr lang="en-US" sz="5600" dirty="0"/>
              <a:t>("</a:t>
            </a:r>
            <a:r>
              <a:rPr lang="en-US" sz="5600" dirty="0" err="1"/>
              <a:t>hoffa</a:t>
            </a:r>
            <a:r>
              <a:rPr lang="en-US" sz="5600" dirty="0"/>
              <a:t>");</a:t>
            </a:r>
          </a:p>
          <a:p>
            <a:pPr marL="0" indent="0" defTabSz="22860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5600" dirty="0"/>
              <a:t>string </a:t>
            </a:r>
            <a:r>
              <a:rPr lang="en-US" sz="5600" dirty="0" err="1"/>
              <a:t>fullName</a:t>
            </a:r>
            <a:r>
              <a:rPr lang="en-US" sz="5600" dirty="0"/>
              <a:t>;</a:t>
            </a:r>
          </a:p>
          <a:p>
            <a:pPr marL="0" indent="0" defTabSz="22860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5600" dirty="0" err="1"/>
              <a:t>fullName</a:t>
            </a:r>
            <a:r>
              <a:rPr lang="en-US" sz="5600" dirty="0"/>
              <a:t> = </a:t>
            </a:r>
            <a:r>
              <a:rPr lang="en-US" sz="5600" dirty="0" err="1"/>
              <a:t>firstName</a:t>
            </a:r>
            <a:r>
              <a:rPr lang="en-US" sz="5600" dirty="0"/>
              <a:t> + " " + </a:t>
            </a:r>
            <a:r>
              <a:rPr lang="en-US" sz="5600" dirty="0" err="1"/>
              <a:t>lastName</a:t>
            </a:r>
            <a:r>
              <a:rPr lang="en-US" sz="5600" dirty="0"/>
              <a:t>;</a:t>
            </a:r>
          </a:p>
          <a:p>
            <a:pPr marL="0" indent="0" defTabSz="228600">
              <a:lnSpc>
                <a:spcPct val="110000"/>
              </a:lnSpc>
              <a:spcBef>
                <a:spcPts val="0"/>
              </a:spcBef>
              <a:buNone/>
            </a:pPr>
            <a:endParaRPr lang="en-US" sz="5600" dirty="0"/>
          </a:p>
          <a:p>
            <a:pPr marL="0" indent="0" defTabSz="22860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5600" dirty="0" err="1"/>
              <a:t>cout</a:t>
            </a:r>
            <a:r>
              <a:rPr lang="en-US" sz="5600" dirty="0"/>
              <a:t> &lt;&lt; </a:t>
            </a:r>
            <a:r>
              <a:rPr lang="en-US" sz="5600" dirty="0" err="1"/>
              <a:t>fullName</a:t>
            </a:r>
            <a:r>
              <a:rPr lang="en-US" sz="5600" dirty="0"/>
              <a:t> &lt;&lt; </a:t>
            </a:r>
            <a:r>
              <a:rPr lang="en-US" sz="5600" dirty="0" err="1"/>
              <a:t>endl</a:t>
            </a:r>
            <a:r>
              <a:rPr lang="en-US" sz="5600" dirty="0"/>
              <a:t>;</a:t>
            </a:r>
          </a:p>
          <a:p>
            <a:pPr marL="0" indent="0" defTabSz="22860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5600" dirty="0" err="1"/>
              <a:t>cout</a:t>
            </a:r>
            <a:r>
              <a:rPr lang="en-US" sz="5600" dirty="0"/>
              <a:t> &lt;&lt; "First and last letters are:" &lt;&lt; </a:t>
            </a:r>
            <a:r>
              <a:rPr lang="en-US" sz="5600" dirty="0" err="1"/>
              <a:t>fullName</a:t>
            </a:r>
            <a:r>
              <a:rPr lang="en-US" sz="5600" dirty="0"/>
              <a:t>[0] &lt;&lt; " " &lt;&lt; </a:t>
            </a:r>
            <a:r>
              <a:rPr lang="en-US" sz="5600" dirty="0" err="1"/>
              <a:t>fullName</a:t>
            </a:r>
            <a:r>
              <a:rPr lang="en-US" sz="5600" dirty="0"/>
              <a:t>[</a:t>
            </a:r>
            <a:r>
              <a:rPr lang="en-US" sz="5600" dirty="0" err="1"/>
              <a:t>fullName.length</a:t>
            </a:r>
            <a:r>
              <a:rPr lang="en-US" sz="5600" dirty="0"/>
              <a:t>() - 1] &lt;&lt; </a:t>
            </a:r>
            <a:r>
              <a:rPr lang="en-US" sz="5600" dirty="0" err="1"/>
              <a:t>endl</a:t>
            </a:r>
            <a:r>
              <a:rPr lang="en-US" sz="5600" dirty="0"/>
              <a:t>;</a:t>
            </a:r>
          </a:p>
          <a:p>
            <a:pPr marL="0" indent="0" defTabSz="228600">
              <a:lnSpc>
                <a:spcPct val="110000"/>
              </a:lnSpc>
              <a:spcBef>
                <a:spcPts val="0"/>
              </a:spcBef>
              <a:buNone/>
            </a:pPr>
            <a:endParaRPr lang="en-US" sz="5600" dirty="0"/>
          </a:p>
          <a:p>
            <a:pPr marL="0" indent="0" defTabSz="22860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5600" dirty="0"/>
              <a:t>if (</a:t>
            </a:r>
            <a:r>
              <a:rPr lang="en-US" sz="5600" dirty="0" err="1"/>
              <a:t>fullName</a:t>
            </a:r>
            <a:r>
              <a:rPr lang="en-US" sz="5600" dirty="0"/>
              <a:t> == "jimmy </a:t>
            </a:r>
            <a:r>
              <a:rPr lang="en-US" sz="5600" dirty="0" err="1"/>
              <a:t>hoffa</a:t>
            </a:r>
            <a:r>
              <a:rPr lang="en-US" sz="5600" dirty="0"/>
              <a:t>")</a:t>
            </a:r>
          </a:p>
          <a:p>
            <a:pPr marL="0" indent="0" defTabSz="22860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5600" dirty="0"/>
              <a:t>{</a:t>
            </a:r>
          </a:p>
          <a:p>
            <a:pPr marL="0" indent="0" defTabSz="22860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5600" dirty="0" err="1"/>
              <a:t>cout</a:t>
            </a:r>
            <a:r>
              <a:rPr lang="en-US" sz="5600" dirty="0"/>
              <a:t> &lt;&lt; "Found !!!! ";</a:t>
            </a:r>
          </a:p>
          <a:p>
            <a:pPr marL="0" indent="0" defTabSz="22860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5600" dirty="0"/>
              <a:t>}</a:t>
            </a:r>
          </a:p>
          <a:p>
            <a:pPr marL="0" indent="0" defTabSz="22860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5600" dirty="0"/>
              <a:t>else</a:t>
            </a:r>
          </a:p>
          <a:p>
            <a:pPr marL="0" indent="0" defTabSz="22860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5600" dirty="0"/>
              <a:t>{</a:t>
            </a:r>
          </a:p>
          <a:p>
            <a:pPr marL="0" indent="0" defTabSz="22860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5600" dirty="0" err="1"/>
              <a:t>cout</a:t>
            </a:r>
            <a:r>
              <a:rPr lang="en-US" sz="5600" dirty="0"/>
              <a:t> &lt;&lt; "oh where oh where </a:t>
            </a:r>
            <a:r>
              <a:rPr lang="en-US" sz="5600" dirty="0" smtClean="0"/>
              <a:t>have </a:t>
            </a:r>
            <a:r>
              <a:rPr lang="en-US" sz="5600" dirty="0"/>
              <a:t>you gone";</a:t>
            </a:r>
          </a:p>
          <a:p>
            <a:pPr marL="0" indent="0" defTabSz="22860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56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836013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Encapsulation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422886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10323</TotalTime>
  <Words>1070</Words>
  <Application>Microsoft Office PowerPoint</Application>
  <PresentationFormat>Widescreen</PresentationFormat>
  <Paragraphs>391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8" baseType="lpstr">
      <vt:lpstr>ＭＳ Ｐゴシック</vt:lpstr>
      <vt:lpstr>Arial</vt:lpstr>
      <vt:lpstr>Calibri</vt:lpstr>
      <vt:lpstr>Calibri Light</vt:lpstr>
      <vt:lpstr>Consolas</vt:lpstr>
      <vt:lpstr>Courier New</vt:lpstr>
      <vt:lpstr>Times New Roman</vt:lpstr>
      <vt:lpstr>Retrospect</vt:lpstr>
      <vt:lpstr>CSS 342</vt:lpstr>
      <vt:lpstr>Agenda</vt:lpstr>
      <vt:lpstr>Program 1</vt:lpstr>
      <vt:lpstr>In class code</vt:lpstr>
      <vt:lpstr>C++ Fundamentals</vt:lpstr>
      <vt:lpstr>Call by Value, Reference, and Constant Reference</vt:lpstr>
      <vt:lpstr>Call by Value, Reference, and Constant Reference</vt:lpstr>
      <vt:lpstr>string</vt:lpstr>
      <vt:lpstr>Encapsulation</vt:lpstr>
      <vt:lpstr>Encapsulation and Data Review</vt:lpstr>
      <vt:lpstr>C++ Program Lifecycle</vt:lpstr>
      <vt:lpstr>Computer Scientist of the week</vt:lpstr>
      <vt:lpstr>C++ Program Execution Lifecycle</vt:lpstr>
      <vt:lpstr>Rational Class</vt:lpstr>
      <vt:lpstr>Rational Class</vt:lpstr>
      <vt:lpstr> Interface Design Checklist</vt:lpstr>
      <vt:lpstr> Rational.h: w/o Operating Overloads</vt:lpstr>
      <vt:lpstr> Rational.cpp: w/o Operator Overloading</vt:lpstr>
      <vt:lpstr>Rational.cpp: w/o Operator Overloading</vt:lpstr>
      <vt:lpstr>Operator Overload</vt:lpstr>
      <vt:lpstr>Overloading +,-,*,/ as member functions</vt:lpstr>
      <vt:lpstr>Class Bell</vt:lpstr>
      <vt:lpstr>Overloading +=,-=,*=,/= as member functions</vt:lpstr>
      <vt:lpstr>But wait…</vt:lpstr>
      <vt:lpstr>Using += overload to implement +</vt:lpstr>
      <vt:lpstr>Overloading input/output &lt;&lt;, &gt;&gt;</vt:lpstr>
      <vt:lpstr>Implementation of &lt;&lt;, &gt;&gt; overloads</vt:lpstr>
      <vt:lpstr>Overloading ==, !=, +=, etc…</vt:lpstr>
      <vt:lpstr>Implementation</vt:lpstr>
      <vt:lpstr>Resources on overloading.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CSS 342</dc:title>
  <dc:creator>Bob Dimpsey</dc:creator>
  <cp:lastModifiedBy>robert dimpsey</cp:lastModifiedBy>
  <cp:revision>166</cp:revision>
  <dcterms:created xsi:type="dcterms:W3CDTF">2014-09-04T12:46:47Z</dcterms:created>
  <dcterms:modified xsi:type="dcterms:W3CDTF">2016-10-07T21:40:04Z</dcterms:modified>
</cp:coreProperties>
</file>