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403" r:id="rId3"/>
    <p:sldId id="408" r:id="rId4"/>
    <p:sldId id="388" r:id="rId5"/>
    <p:sldId id="409" r:id="rId6"/>
    <p:sldId id="392" r:id="rId7"/>
    <p:sldId id="393" r:id="rId8"/>
    <p:sldId id="394" r:id="rId9"/>
    <p:sldId id="396" r:id="rId10"/>
    <p:sldId id="397" r:id="rId11"/>
    <p:sldId id="398" r:id="rId12"/>
    <p:sldId id="411" r:id="rId13"/>
    <p:sldId id="412" r:id="rId14"/>
    <p:sldId id="407" r:id="rId15"/>
    <p:sldId id="353" r:id="rId16"/>
    <p:sldId id="354" r:id="rId17"/>
    <p:sldId id="355" r:id="rId18"/>
    <p:sldId id="356" r:id="rId19"/>
    <p:sldId id="357" r:id="rId20"/>
    <p:sldId id="359" r:id="rId21"/>
    <p:sldId id="362" r:id="rId22"/>
    <p:sldId id="363" r:id="rId23"/>
    <p:sldId id="364" r:id="rId24"/>
    <p:sldId id="376" r:id="rId25"/>
    <p:sldId id="378" r:id="rId26"/>
    <p:sldId id="410" r:id="rId27"/>
    <p:sldId id="377" r:id="rId28"/>
    <p:sldId id="369" r:id="rId29"/>
    <p:sldId id="380" r:id="rId30"/>
    <p:sldId id="387" r:id="rId31"/>
    <p:sldId id="370" r:id="rId32"/>
    <p:sldId id="391" r:id="rId33"/>
    <p:sldId id="351" r:id="rId34"/>
    <p:sldId id="372" r:id="rId35"/>
    <p:sldId id="374" r:id="rId36"/>
    <p:sldId id="373" r:id="rId37"/>
    <p:sldId id="375" r:id="rId38"/>
    <p:sldId id="404" r:id="rId39"/>
    <p:sldId id="405" r:id="rId40"/>
    <p:sldId id="406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72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842684" y="1627095"/>
            <a:ext cx="10864601" cy="47467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Structures and Problem Solving with C++: Walls and Mirrors, </a:t>
            </a:r>
            <a:r>
              <a:rPr lang="en-US" err="1"/>
              <a:t>Carrano</a:t>
            </a:r>
            <a:r>
              <a:rPr lang="en-US"/>
              <a:t> and Henry, ©  2013</a:t>
            </a:r>
          </a:p>
        </p:txBody>
      </p:sp>
    </p:spTree>
    <p:extLst>
      <p:ext uri="{BB962C8B-B14F-4D97-AF65-F5344CB8AC3E}">
        <p14:creationId xmlns:p14="http://schemas.microsoft.com/office/powerpoint/2010/main" val="43924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Insertion_sort#mediaviewer/File:Insertion-sort-example-300px.gif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3Mcu7o1YSg" TargetMode="Externa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Bubble_sort#mediaviewer/File:Bubble-sort-example-300px.gi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 342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 </a:t>
            </a:r>
            <a:r>
              <a:rPr lang="en-US" dirty="0"/>
              <a:t>Structures, Algorithms, and Discrete Mathematics I</a:t>
            </a:r>
          </a:p>
          <a:p>
            <a:r>
              <a:rPr lang="en-US" dirty="0" smtClean="0"/>
              <a:t>Lecture 5. 161013.</a:t>
            </a:r>
          </a:p>
          <a:p>
            <a:r>
              <a:rPr lang="en-US" dirty="0" err="1" smtClean="0"/>
              <a:t>Carrano</a:t>
            </a:r>
            <a:r>
              <a:rPr lang="en-US" dirty="0" smtClean="0"/>
              <a:t> </a:t>
            </a:r>
            <a:r>
              <a:rPr lang="en-US" dirty="0" err="1" smtClean="0"/>
              <a:t>Ch</a:t>
            </a:r>
            <a:r>
              <a:rPr lang="en-US" dirty="0" smtClean="0"/>
              <a:t> 2, Appendix 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7772400" cy="53340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Insertion </a:t>
            </a:r>
            <a:r>
              <a:rPr lang="en-US" altLang="en-US" dirty="0" smtClean="0"/>
              <a:t>Sort </a:t>
            </a:r>
            <a:endParaRPr lang="en-US" altLang="en-US" dirty="0"/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5329984" y="401055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29</a:t>
            </a:r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5787184" y="401055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/>
              <a:t>10</a:t>
            </a:r>
          </a:p>
        </p:txBody>
      </p:sp>
      <p:sp>
        <p:nvSpPr>
          <p:cNvPr id="176140" name="Rectangle 12"/>
          <p:cNvSpPr>
            <a:spLocks noChangeArrowheads="1"/>
          </p:cNvSpPr>
          <p:nvPr/>
        </p:nvSpPr>
        <p:spPr bwMode="auto">
          <a:xfrm>
            <a:off x="6244384" y="401055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/>
              <a:t>14</a:t>
            </a:r>
          </a:p>
        </p:txBody>
      </p:sp>
      <p:sp>
        <p:nvSpPr>
          <p:cNvPr id="176141" name="Rectangle 13"/>
          <p:cNvSpPr>
            <a:spLocks noChangeArrowheads="1"/>
          </p:cNvSpPr>
          <p:nvPr/>
        </p:nvSpPr>
        <p:spPr bwMode="auto">
          <a:xfrm>
            <a:off x="7158784" y="401055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/>
              <a:t>13</a:t>
            </a:r>
          </a:p>
        </p:txBody>
      </p:sp>
      <p:sp>
        <p:nvSpPr>
          <p:cNvPr id="176142" name="Rectangle 14"/>
          <p:cNvSpPr>
            <a:spLocks noChangeArrowheads="1"/>
          </p:cNvSpPr>
          <p:nvPr/>
        </p:nvSpPr>
        <p:spPr bwMode="auto">
          <a:xfrm>
            <a:off x="6701584" y="401055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/>
              <a:t>37</a:t>
            </a:r>
          </a:p>
        </p:txBody>
      </p:sp>
      <p:sp>
        <p:nvSpPr>
          <p:cNvPr id="176143" name="Rectangle 15"/>
          <p:cNvSpPr>
            <a:spLocks noChangeArrowheads="1"/>
          </p:cNvSpPr>
          <p:nvPr/>
        </p:nvSpPr>
        <p:spPr bwMode="auto">
          <a:xfrm>
            <a:off x="5787184" y="1010655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/>
              <a:t>29</a:t>
            </a:r>
          </a:p>
        </p:txBody>
      </p:sp>
      <p:sp>
        <p:nvSpPr>
          <p:cNvPr id="176144" name="Rectangle 16"/>
          <p:cNvSpPr>
            <a:spLocks noChangeArrowheads="1"/>
          </p:cNvSpPr>
          <p:nvPr/>
        </p:nvSpPr>
        <p:spPr bwMode="auto">
          <a:xfrm>
            <a:off x="5329984" y="1010655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/>
              <a:t>29</a:t>
            </a:r>
          </a:p>
        </p:txBody>
      </p:sp>
      <p:sp>
        <p:nvSpPr>
          <p:cNvPr id="176145" name="Rectangle 17"/>
          <p:cNvSpPr>
            <a:spLocks noChangeArrowheads="1"/>
          </p:cNvSpPr>
          <p:nvPr/>
        </p:nvSpPr>
        <p:spPr bwMode="auto">
          <a:xfrm>
            <a:off x="6244384" y="1010655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/>
              <a:t>14</a:t>
            </a:r>
          </a:p>
        </p:txBody>
      </p:sp>
      <p:sp>
        <p:nvSpPr>
          <p:cNvPr id="176146" name="Rectangle 18"/>
          <p:cNvSpPr>
            <a:spLocks noChangeArrowheads="1"/>
          </p:cNvSpPr>
          <p:nvPr/>
        </p:nvSpPr>
        <p:spPr bwMode="auto">
          <a:xfrm>
            <a:off x="7158784" y="1010655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/>
              <a:t>13</a:t>
            </a:r>
          </a:p>
        </p:txBody>
      </p:sp>
      <p:sp>
        <p:nvSpPr>
          <p:cNvPr id="176147" name="Rectangle 19"/>
          <p:cNvSpPr>
            <a:spLocks noChangeArrowheads="1"/>
          </p:cNvSpPr>
          <p:nvPr/>
        </p:nvSpPr>
        <p:spPr bwMode="auto">
          <a:xfrm>
            <a:off x="6701584" y="1010655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/>
              <a:t>37</a:t>
            </a:r>
          </a:p>
        </p:txBody>
      </p:sp>
      <p:sp>
        <p:nvSpPr>
          <p:cNvPr id="176148" name="Rectangle 20"/>
          <p:cNvSpPr>
            <a:spLocks noChangeArrowheads="1"/>
          </p:cNvSpPr>
          <p:nvPr/>
        </p:nvSpPr>
        <p:spPr bwMode="auto">
          <a:xfrm>
            <a:off x="5787184" y="1620255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29</a:t>
            </a:r>
          </a:p>
        </p:txBody>
      </p:sp>
      <p:sp>
        <p:nvSpPr>
          <p:cNvPr id="176149" name="Rectangle 21"/>
          <p:cNvSpPr>
            <a:spLocks noChangeArrowheads="1"/>
          </p:cNvSpPr>
          <p:nvPr/>
        </p:nvSpPr>
        <p:spPr bwMode="auto">
          <a:xfrm>
            <a:off x="5329984" y="1620255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  <p:sp>
        <p:nvSpPr>
          <p:cNvPr id="176150" name="Rectangle 22"/>
          <p:cNvSpPr>
            <a:spLocks noChangeArrowheads="1"/>
          </p:cNvSpPr>
          <p:nvPr/>
        </p:nvSpPr>
        <p:spPr bwMode="auto">
          <a:xfrm>
            <a:off x="6244384" y="1620255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/>
              <a:t>14</a:t>
            </a:r>
          </a:p>
        </p:txBody>
      </p:sp>
      <p:sp>
        <p:nvSpPr>
          <p:cNvPr id="176151" name="Rectangle 23"/>
          <p:cNvSpPr>
            <a:spLocks noChangeArrowheads="1"/>
          </p:cNvSpPr>
          <p:nvPr/>
        </p:nvSpPr>
        <p:spPr bwMode="auto">
          <a:xfrm>
            <a:off x="7158784" y="1620255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/>
              <a:t>13</a:t>
            </a:r>
          </a:p>
        </p:txBody>
      </p:sp>
      <p:sp>
        <p:nvSpPr>
          <p:cNvPr id="176152" name="Rectangle 24"/>
          <p:cNvSpPr>
            <a:spLocks noChangeArrowheads="1"/>
          </p:cNvSpPr>
          <p:nvPr/>
        </p:nvSpPr>
        <p:spPr bwMode="auto">
          <a:xfrm>
            <a:off x="6701584" y="1620255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/>
              <a:t>37</a:t>
            </a:r>
          </a:p>
        </p:txBody>
      </p:sp>
      <p:sp>
        <p:nvSpPr>
          <p:cNvPr id="176153" name="Rectangle 25"/>
          <p:cNvSpPr>
            <a:spLocks noChangeArrowheads="1"/>
          </p:cNvSpPr>
          <p:nvPr/>
        </p:nvSpPr>
        <p:spPr bwMode="auto">
          <a:xfrm>
            <a:off x="5787184" y="2229855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 dirty="0"/>
              <a:t>29</a:t>
            </a:r>
          </a:p>
        </p:txBody>
      </p:sp>
      <p:sp>
        <p:nvSpPr>
          <p:cNvPr id="176154" name="Rectangle 26"/>
          <p:cNvSpPr>
            <a:spLocks noChangeArrowheads="1"/>
          </p:cNvSpPr>
          <p:nvPr/>
        </p:nvSpPr>
        <p:spPr bwMode="auto">
          <a:xfrm>
            <a:off x="5329984" y="2229855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/>
              <a:t>10</a:t>
            </a:r>
          </a:p>
        </p:txBody>
      </p:sp>
      <p:sp>
        <p:nvSpPr>
          <p:cNvPr id="176155" name="Rectangle 27"/>
          <p:cNvSpPr>
            <a:spLocks noChangeArrowheads="1"/>
          </p:cNvSpPr>
          <p:nvPr/>
        </p:nvSpPr>
        <p:spPr bwMode="auto">
          <a:xfrm>
            <a:off x="6244384" y="2229855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/>
              <a:t>29</a:t>
            </a:r>
          </a:p>
        </p:txBody>
      </p:sp>
      <p:sp>
        <p:nvSpPr>
          <p:cNvPr id="176156" name="Rectangle 28"/>
          <p:cNvSpPr>
            <a:spLocks noChangeArrowheads="1"/>
          </p:cNvSpPr>
          <p:nvPr/>
        </p:nvSpPr>
        <p:spPr bwMode="auto">
          <a:xfrm>
            <a:off x="7158784" y="2229855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/>
              <a:t>13</a:t>
            </a:r>
          </a:p>
        </p:txBody>
      </p:sp>
      <p:sp>
        <p:nvSpPr>
          <p:cNvPr id="176157" name="Rectangle 29"/>
          <p:cNvSpPr>
            <a:spLocks noChangeArrowheads="1"/>
          </p:cNvSpPr>
          <p:nvPr/>
        </p:nvSpPr>
        <p:spPr bwMode="auto">
          <a:xfrm>
            <a:off x="6701584" y="2229855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/>
              <a:t>37</a:t>
            </a:r>
          </a:p>
        </p:txBody>
      </p:sp>
      <p:sp>
        <p:nvSpPr>
          <p:cNvPr id="176158" name="Rectangle 30"/>
          <p:cNvSpPr>
            <a:spLocks noChangeArrowheads="1"/>
          </p:cNvSpPr>
          <p:nvPr/>
        </p:nvSpPr>
        <p:spPr bwMode="auto">
          <a:xfrm>
            <a:off x="5787184" y="2839455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14</a:t>
            </a:r>
          </a:p>
        </p:txBody>
      </p:sp>
      <p:sp>
        <p:nvSpPr>
          <p:cNvPr id="176159" name="Rectangle 31"/>
          <p:cNvSpPr>
            <a:spLocks noChangeArrowheads="1"/>
          </p:cNvSpPr>
          <p:nvPr/>
        </p:nvSpPr>
        <p:spPr bwMode="auto">
          <a:xfrm>
            <a:off x="5329984" y="2839455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  <p:sp>
        <p:nvSpPr>
          <p:cNvPr id="176160" name="Rectangle 32"/>
          <p:cNvSpPr>
            <a:spLocks noChangeArrowheads="1"/>
          </p:cNvSpPr>
          <p:nvPr/>
        </p:nvSpPr>
        <p:spPr bwMode="auto">
          <a:xfrm>
            <a:off x="6244384" y="2839455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29</a:t>
            </a:r>
          </a:p>
        </p:txBody>
      </p:sp>
      <p:sp>
        <p:nvSpPr>
          <p:cNvPr id="176161" name="Rectangle 33"/>
          <p:cNvSpPr>
            <a:spLocks noChangeArrowheads="1"/>
          </p:cNvSpPr>
          <p:nvPr/>
        </p:nvSpPr>
        <p:spPr bwMode="auto">
          <a:xfrm>
            <a:off x="7158784" y="2839455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/>
              <a:t>13</a:t>
            </a:r>
          </a:p>
        </p:txBody>
      </p:sp>
      <p:sp>
        <p:nvSpPr>
          <p:cNvPr id="176162" name="Rectangle 34"/>
          <p:cNvSpPr>
            <a:spLocks noChangeArrowheads="1"/>
          </p:cNvSpPr>
          <p:nvPr/>
        </p:nvSpPr>
        <p:spPr bwMode="auto">
          <a:xfrm>
            <a:off x="6701584" y="2839455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/>
              <a:t>37</a:t>
            </a:r>
          </a:p>
        </p:txBody>
      </p:sp>
      <p:sp>
        <p:nvSpPr>
          <p:cNvPr id="176163" name="Rectangle 35"/>
          <p:cNvSpPr>
            <a:spLocks noChangeArrowheads="1"/>
          </p:cNvSpPr>
          <p:nvPr/>
        </p:nvSpPr>
        <p:spPr bwMode="auto">
          <a:xfrm>
            <a:off x="5787184" y="4058655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14</a:t>
            </a:r>
          </a:p>
        </p:txBody>
      </p:sp>
      <p:sp>
        <p:nvSpPr>
          <p:cNvPr id="176164" name="Rectangle 36"/>
          <p:cNvSpPr>
            <a:spLocks noChangeArrowheads="1"/>
          </p:cNvSpPr>
          <p:nvPr/>
        </p:nvSpPr>
        <p:spPr bwMode="auto">
          <a:xfrm>
            <a:off x="5329984" y="4058655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  <p:sp>
        <p:nvSpPr>
          <p:cNvPr id="176165" name="Rectangle 37"/>
          <p:cNvSpPr>
            <a:spLocks noChangeArrowheads="1"/>
          </p:cNvSpPr>
          <p:nvPr/>
        </p:nvSpPr>
        <p:spPr bwMode="auto">
          <a:xfrm>
            <a:off x="6244384" y="4058655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29</a:t>
            </a:r>
          </a:p>
        </p:txBody>
      </p:sp>
      <p:sp>
        <p:nvSpPr>
          <p:cNvPr id="176166" name="Rectangle 38"/>
          <p:cNvSpPr>
            <a:spLocks noChangeArrowheads="1"/>
          </p:cNvSpPr>
          <p:nvPr/>
        </p:nvSpPr>
        <p:spPr bwMode="auto">
          <a:xfrm>
            <a:off x="7158784" y="4058655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/>
              <a:t>13</a:t>
            </a:r>
          </a:p>
        </p:txBody>
      </p:sp>
      <p:sp>
        <p:nvSpPr>
          <p:cNvPr id="176167" name="Rectangle 39"/>
          <p:cNvSpPr>
            <a:spLocks noChangeArrowheads="1"/>
          </p:cNvSpPr>
          <p:nvPr/>
        </p:nvSpPr>
        <p:spPr bwMode="auto">
          <a:xfrm>
            <a:off x="6701584" y="4058655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37</a:t>
            </a:r>
          </a:p>
        </p:txBody>
      </p:sp>
      <p:sp>
        <p:nvSpPr>
          <p:cNvPr id="176168" name="Rectangle 40"/>
          <p:cNvSpPr>
            <a:spLocks noChangeArrowheads="1"/>
          </p:cNvSpPr>
          <p:nvPr/>
        </p:nvSpPr>
        <p:spPr bwMode="auto">
          <a:xfrm>
            <a:off x="5787184" y="4668255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/>
              <a:t>14</a:t>
            </a:r>
          </a:p>
        </p:txBody>
      </p:sp>
      <p:sp>
        <p:nvSpPr>
          <p:cNvPr id="176169" name="Rectangle 41"/>
          <p:cNvSpPr>
            <a:spLocks noChangeArrowheads="1"/>
          </p:cNvSpPr>
          <p:nvPr/>
        </p:nvSpPr>
        <p:spPr bwMode="auto">
          <a:xfrm>
            <a:off x="5329984" y="4668255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/>
              <a:t>10</a:t>
            </a:r>
          </a:p>
        </p:txBody>
      </p:sp>
      <p:sp>
        <p:nvSpPr>
          <p:cNvPr id="176170" name="Rectangle 42"/>
          <p:cNvSpPr>
            <a:spLocks noChangeArrowheads="1"/>
          </p:cNvSpPr>
          <p:nvPr/>
        </p:nvSpPr>
        <p:spPr bwMode="auto">
          <a:xfrm>
            <a:off x="6244384" y="4668255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/>
              <a:t>14</a:t>
            </a:r>
          </a:p>
        </p:txBody>
      </p:sp>
      <p:sp>
        <p:nvSpPr>
          <p:cNvPr id="176171" name="Rectangle 43"/>
          <p:cNvSpPr>
            <a:spLocks noChangeArrowheads="1"/>
          </p:cNvSpPr>
          <p:nvPr/>
        </p:nvSpPr>
        <p:spPr bwMode="auto">
          <a:xfrm>
            <a:off x="7158784" y="4668255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/>
              <a:t>37</a:t>
            </a:r>
          </a:p>
        </p:txBody>
      </p:sp>
      <p:sp>
        <p:nvSpPr>
          <p:cNvPr id="176172" name="Rectangle 44"/>
          <p:cNvSpPr>
            <a:spLocks noChangeArrowheads="1"/>
          </p:cNvSpPr>
          <p:nvPr/>
        </p:nvSpPr>
        <p:spPr bwMode="auto">
          <a:xfrm>
            <a:off x="6701584" y="4668255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/>
              <a:t>29</a:t>
            </a:r>
          </a:p>
        </p:txBody>
      </p:sp>
      <p:sp>
        <p:nvSpPr>
          <p:cNvPr id="176173" name="Rectangle 45"/>
          <p:cNvSpPr>
            <a:spLocks noChangeArrowheads="1"/>
          </p:cNvSpPr>
          <p:nvPr/>
        </p:nvSpPr>
        <p:spPr bwMode="auto">
          <a:xfrm>
            <a:off x="5787184" y="5277855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13</a:t>
            </a:r>
          </a:p>
        </p:txBody>
      </p:sp>
      <p:sp>
        <p:nvSpPr>
          <p:cNvPr id="176174" name="Rectangle 46"/>
          <p:cNvSpPr>
            <a:spLocks noChangeArrowheads="1"/>
          </p:cNvSpPr>
          <p:nvPr/>
        </p:nvSpPr>
        <p:spPr bwMode="auto">
          <a:xfrm>
            <a:off x="5329984" y="5277855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  <p:sp>
        <p:nvSpPr>
          <p:cNvPr id="176175" name="Rectangle 47"/>
          <p:cNvSpPr>
            <a:spLocks noChangeArrowheads="1"/>
          </p:cNvSpPr>
          <p:nvPr/>
        </p:nvSpPr>
        <p:spPr bwMode="auto">
          <a:xfrm>
            <a:off x="6244384" y="5277855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14</a:t>
            </a:r>
          </a:p>
        </p:txBody>
      </p:sp>
      <p:sp>
        <p:nvSpPr>
          <p:cNvPr id="176176" name="Rectangle 48"/>
          <p:cNvSpPr>
            <a:spLocks noChangeArrowheads="1"/>
          </p:cNvSpPr>
          <p:nvPr/>
        </p:nvSpPr>
        <p:spPr bwMode="auto">
          <a:xfrm>
            <a:off x="7158784" y="5277855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37</a:t>
            </a:r>
          </a:p>
        </p:txBody>
      </p:sp>
      <p:sp>
        <p:nvSpPr>
          <p:cNvPr id="176177" name="Rectangle 49"/>
          <p:cNvSpPr>
            <a:spLocks noChangeArrowheads="1"/>
          </p:cNvSpPr>
          <p:nvPr/>
        </p:nvSpPr>
        <p:spPr bwMode="auto">
          <a:xfrm>
            <a:off x="6701584" y="5277855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29</a:t>
            </a:r>
          </a:p>
        </p:txBody>
      </p:sp>
      <p:sp>
        <p:nvSpPr>
          <p:cNvPr id="176178" name="Text Box 50"/>
          <p:cNvSpPr txBox="1">
            <a:spLocks noChangeArrowheads="1"/>
          </p:cNvSpPr>
          <p:nvPr/>
        </p:nvSpPr>
        <p:spPr bwMode="auto">
          <a:xfrm>
            <a:off x="5253785" y="96255"/>
            <a:ext cx="87440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sz="2000"/>
              <a:t>Sorted</a:t>
            </a:r>
          </a:p>
        </p:txBody>
      </p:sp>
      <p:sp>
        <p:nvSpPr>
          <p:cNvPr id="176179" name="Text Box 51"/>
          <p:cNvSpPr txBox="1">
            <a:spLocks noChangeArrowheads="1"/>
          </p:cNvSpPr>
          <p:nvPr/>
        </p:nvSpPr>
        <p:spPr bwMode="auto">
          <a:xfrm>
            <a:off x="6472985" y="96255"/>
            <a:ext cx="11565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sz="2000"/>
              <a:t>Unsorted</a:t>
            </a:r>
          </a:p>
        </p:txBody>
      </p:sp>
      <p:sp>
        <p:nvSpPr>
          <p:cNvPr id="176180" name="Line 52"/>
          <p:cNvSpPr>
            <a:spLocks noChangeShapeType="1"/>
          </p:cNvSpPr>
          <p:nvPr/>
        </p:nvSpPr>
        <p:spPr bwMode="auto">
          <a:xfrm>
            <a:off x="5558584" y="858255"/>
            <a:ext cx="381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81" name="Line 53"/>
          <p:cNvSpPr>
            <a:spLocks noChangeShapeType="1"/>
          </p:cNvSpPr>
          <p:nvPr/>
        </p:nvSpPr>
        <p:spPr bwMode="auto">
          <a:xfrm>
            <a:off x="6015784" y="2077455"/>
            <a:ext cx="4572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82" name="Line 54"/>
          <p:cNvSpPr>
            <a:spLocks noChangeShapeType="1"/>
          </p:cNvSpPr>
          <p:nvPr/>
        </p:nvSpPr>
        <p:spPr bwMode="auto">
          <a:xfrm>
            <a:off x="6015784" y="4515855"/>
            <a:ext cx="4572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83" name="Line 55"/>
          <p:cNvSpPr>
            <a:spLocks noChangeShapeType="1"/>
          </p:cNvSpPr>
          <p:nvPr/>
        </p:nvSpPr>
        <p:spPr bwMode="auto">
          <a:xfrm>
            <a:off x="6472984" y="4515855"/>
            <a:ext cx="4572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84" name="Line 56"/>
          <p:cNvSpPr>
            <a:spLocks noChangeShapeType="1"/>
          </p:cNvSpPr>
          <p:nvPr/>
        </p:nvSpPr>
        <p:spPr bwMode="auto">
          <a:xfrm>
            <a:off x="6930184" y="4515855"/>
            <a:ext cx="4572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85" name="Text Box 57"/>
          <p:cNvSpPr txBox="1">
            <a:spLocks noChangeArrowheads="1"/>
          </p:cNvSpPr>
          <p:nvPr/>
        </p:nvSpPr>
        <p:spPr bwMode="auto">
          <a:xfrm>
            <a:off x="7920785" y="401056"/>
            <a:ext cx="1052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2000"/>
              <a:t>Copy 10</a:t>
            </a:r>
          </a:p>
        </p:txBody>
      </p:sp>
      <p:sp>
        <p:nvSpPr>
          <p:cNvPr id="176186" name="Text Box 58"/>
          <p:cNvSpPr txBox="1">
            <a:spLocks noChangeArrowheads="1"/>
          </p:cNvSpPr>
          <p:nvPr/>
        </p:nvSpPr>
        <p:spPr bwMode="auto">
          <a:xfrm>
            <a:off x="7920785" y="934456"/>
            <a:ext cx="995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/>
              <a:t>Shift 29</a:t>
            </a:r>
          </a:p>
        </p:txBody>
      </p:sp>
      <p:sp>
        <p:nvSpPr>
          <p:cNvPr id="176187" name="Text Box 59"/>
          <p:cNvSpPr txBox="1">
            <a:spLocks noChangeArrowheads="1"/>
          </p:cNvSpPr>
          <p:nvPr/>
        </p:nvSpPr>
        <p:spPr bwMode="auto">
          <a:xfrm>
            <a:off x="7920785" y="1620256"/>
            <a:ext cx="201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/>
              <a:t>Insert 10, copy 14</a:t>
            </a:r>
          </a:p>
        </p:txBody>
      </p:sp>
      <p:sp>
        <p:nvSpPr>
          <p:cNvPr id="176188" name="Text Box 60"/>
          <p:cNvSpPr txBox="1">
            <a:spLocks noChangeArrowheads="1"/>
          </p:cNvSpPr>
          <p:nvPr/>
        </p:nvSpPr>
        <p:spPr bwMode="auto">
          <a:xfrm>
            <a:off x="7920785" y="2229856"/>
            <a:ext cx="995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/>
              <a:t>Shift 29</a:t>
            </a:r>
          </a:p>
        </p:txBody>
      </p:sp>
      <p:sp>
        <p:nvSpPr>
          <p:cNvPr id="176189" name="Text Box 61"/>
          <p:cNvSpPr txBox="1">
            <a:spLocks noChangeArrowheads="1"/>
          </p:cNvSpPr>
          <p:nvPr/>
        </p:nvSpPr>
        <p:spPr bwMode="auto">
          <a:xfrm>
            <a:off x="7920784" y="2839456"/>
            <a:ext cx="2025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/>
              <a:t>Insert 14; copy 37</a:t>
            </a:r>
          </a:p>
        </p:txBody>
      </p:sp>
      <p:sp>
        <p:nvSpPr>
          <p:cNvPr id="176190" name="Text Box 62"/>
          <p:cNvSpPr txBox="1">
            <a:spLocks noChangeArrowheads="1"/>
          </p:cNvSpPr>
          <p:nvPr/>
        </p:nvSpPr>
        <p:spPr bwMode="auto">
          <a:xfrm>
            <a:off x="7920785" y="4134856"/>
            <a:ext cx="2081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/>
              <a:t>Insert 37; Copy 13</a:t>
            </a:r>
          </a:p>
        </p:txBody>
      </p:sp>
      <p:sp>
        <p:nvSpPr>
          <p:cNvPr id="176191" name="Text Box 63"/>
          <p:cNvSpPr txBox="1">
            <a:spLocks noChangeArrowheads="1"/>
          </p:cNvSpPr>
          <p:nvPr/>
        </p:nvSpPr>
        <p:spPr bwMode="auto">
          <a:xfrm>
            <a:off x="7920785" y="4744456"/>
            <a:ext cx="2187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/>
              <a:t>Shift 37, 29 and 14.</a:t>
            </a:r>
          </a:p>
        </p:txBody>
      </p:sp>
      <p:sp>
        <p:nvSpPr>
          <p:cNvPr id="176192" name="Text Box 64"/>
          <p:cNvSpPr txBox="1">
            <a:spLocks noChangeArrowheads="1"/>
          </p:cNvSpPr>
          <p:nvPr/>
        </p:nvSpPr>
        <p:spPr bwMode="auto">
          <a:xfrm>
            <a:off x="7907339" y="5354055"/>
            <a:ext cx="110639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2000"/>
              <a:t>Insert 13</a:t>
            </a:r>
          </a:p>
        </p:txBody>
      </p:sp>
      <p:sp>
        <p:nvSpPr>
          <p:cNvPr id="176193" name="Rectangle 65"/>
          <p:cNvSpPr>
            <a:spLocks noChangeArrowheads="1"/>
          </p:cNvSpPr>
          <p:nvPr/>
        </p:nvSpPr>
        <p:spPr bwMode="auto">
          <a:xfrm>
            <a:off x="5787184" y="3449055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14</a:t>
            </a:r>
          </a:p>
        </p:txBody>
      </p:sp>
      <p:sp>
        <p:nvSpPr>
          <p:cNvPr id="176194" name="Rectangle 66"/>
          <p:cNvSpPr>
            <a:spLocks noChangeArrowheads="1"/>
          </p:cNvSpPr>
          <p:nvPr/>
        </p:nvSpPr>
        <p:spPr bwMode="auto">
          <a:xfrm>
            <a:off x="5329984" y="3449055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  <p:sp>
        <p:nvSpPr>
          <p:cNvPr id="176195" name="Rectangle 67"/>
          <p:cNvSpPr>
            <a:spLocks noChangeArrowheads="1"/>
          </p:cNvSpPr>
          <p:nvPr/>
        </p:nvSpPr>
        <p:spPr bwMode="auto">
          <a:xfrm>
            <a:off x="6244384" y="3449055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29</a:t>
            </a:r>
          </a:p>
        </p:txBody>
      </p:sp>
      <p:sp>
        <p:nvSpPr>
          <p:cNvPr id="176196" name="Rectangle 68"/>
          <p:cNvSpPr>
            <a:spLocks noChangeArrowheads="1"/>
          </p:cNvSpPr>
          <p:nvPr/>
        </p:nvSpPr>
        <p:spPr bwMode="auto">
          <a:xfrm>
            <a:off x="7158784" y="3449055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/>
              <a:t>13</a:t>
            </a:r>
          </a:p>
        </p:txBody>
      </p:sp>
      <p:sp>
        <p:nvSpPr>
          <p:cNvPr id="176197" name="Rectangle 69"/>
          <p:cNvSpPr>
            <a:spLocks noChangeArrowheads="1"/>
          </p:cNvSpPr>
          <p:nvPr/>
        </p:nvSpPr>
        <p:spPr bwMode="auto">
          <a:xfrm>
            <a:off x="6701584" y="3449055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ja-JP"/>
              <a:t>37</a:t>
            </a:r>
          </a:p>
        </p:txBody>
      </p:sp>
      <p:sp>
        <p:nvSpPr>
          <p:cNvPr id="176198" name="Text Box 70"/>
          <p:cNvSpPr txBox="1">
            <a:spLocks noChangeArrowheads="1"/>
          </p:cNvSpPr>
          <p:nvPr/>
        </p:nvSpPr>
        <p:spPr bwMode="auto">
          <a:xfrm>
            <a:off x="7920784" y="3449056"/>
            <a:ext cx="151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/>
              <a:t>Shift nothing</a:t>
            </a:r>
          </a:p>
        </p:txBody>
      </p:sp>
      <p:sp>
        <p:nvSpPr>
          <p:cNvPr id="176199" name="Rectangle 71"/>
          <p:cNvSpPr>
            <a:spLocks noChangeArrowheads="1"/>
          </p:cNvSpPr>
          <p:nvPr/>
        </p:nvSpPr>
        <p:spPr bwMode="auto">
          <a:xfrm>
            <a:off x="4186984" y="2306055"/>
            <a:ext cx="381000" cy="381000"/>
          </a:xfrm>
          <a:prstGeom prst="rect">
            <a:avLst/>
          </a:prstGeom>
          <a:solidFill>
            <a:srgbClr val="9999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200" name="Text Box 72"/>
          <p:cNvSpPr txBox="1">
            <a:spLocks noChangeArrowheads="1"/>
          </p:cNvSpPr>
          <p:nvPr/>
        </p:nvSpPr>
        <p:spPr bwMode="auto">
          <a:xfrm>
            <a:off x="3634214" y="1925055"/>
            <a:ext cx="14976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2000"/>
              <a:t>unsortedTop</a:t>
            </a:r>
          </a:p>
        </p:txBody>
      </p:sp>
      <p:sp>
        <p:nvSpPr>
          <p:cNvPr id="2" name="Rectangle 1"/>
          <p:cNvSpPr/>
          <p:nvPr/>
        </p:nvSpPr>
        <p:spPr>
          <a:xfrm>
            <a:off x="70887" y="5943601"/>
            <a:ext cx="103243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en.wikipedia.org/wiki/Insertion_sort#mediaviewer/File:Insertion-sort-example-300px.gif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0213" y="5689997"/>
            <a:ext cx="2619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  </a:t>
            </a:r>
            <a:r>
              <a:rPr lang="en-US" dirty="0" err="1" smtClean="0"/>
              <a:t>Carranno</a:t>
            </a:r>
            <a:r>
              <a:rPr lang="en-US" dirty="0" smtClean="0"/>
              <a:t> 311-313, Or: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25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9178" y="1737360"/>
            <a:ext cx="96663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template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ItemType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SortedList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ItemType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&gt;::Sort()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for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place = 1; place 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thelist.size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 place++)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ItemType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thelist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[place];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place;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while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&gt; 0) &amp;&amp; 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thelist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[i-1] &gt; temp))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thelist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thelist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[i-1];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thelist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= temp;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  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for Insertion 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94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48936" y="1792700"/>
            <a:ext cx="877388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VendingBank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public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r>
              <a:rPr lang="en-US" sz="12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//</a:t>
            </a:r>
            <a:r>
              <a:rPr lang="en-US" sz="12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constructors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US" sz="12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VendingBank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US" sz="12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VendingBank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id);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US" sz="12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VendingBank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id,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pennies,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nickels,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dimes,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quarters,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halves);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US" sz="12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VendingBank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id,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amount);</a:t>
            </a: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// getters - setters</a:t>
            </a:r>
            <a:endParaRPr lang="en-US" sz="12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US" sz="1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getPennies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US" sz="1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getNickels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US" sz="1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getDimes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US" sz="1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getQuarters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US" sz="1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getHalves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US" sz="1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getId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void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setPennies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num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void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setNickels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num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 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void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setDimes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num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 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void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setQuarters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num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 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void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setHalves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num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void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setId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&amp;id);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VendingBank.h</a:t>
            </a:r>
            <a:r>
              <a:rPr lang="en-US" dirty="0" smtClean="0"/>
              <a:t> (</a:t>
            </a:r>
            <a:r>
              <a:rPr lang="en-US" dirty="0" err="1" smtClean="0"/>
              <a:t>pt</a:t>
            </a:r>
            <a:r>
              <a:rPr lang="en-US" dirty="0" smtClean="0"/>
              <a:t>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576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7280" y="1737360"/>
            <a:ext cx="758952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//actions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AddCoins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pennies,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nickels,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dimes,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quarters,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halves);</a:t>
            </a:r>
          </a:p>
          <a:p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RemoveCoins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pennies,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nickels,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dimes,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quarters,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halves);</a:t>
            </a:r>
          </a:p>
          <a:p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CanMakeChange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amount)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isEmpty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//operator overloads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operator==(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VendingBank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&amp;)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operator!=(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VendingBank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&amp;)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nl-NL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VendingBank</a:t>
            </a:r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operator+(</a:t>
            </a:r>
            <a:r>
              <a:rPr lang="nl-NL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nl-NL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VendingBank</a:t>
            </a:r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&amp;) </a:t>
            </a:r>
            <a:r>
              <a:rPr lang="nl-NL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VendingBank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 operator+=(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VendingBank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&amp;);</a:t>
            </a: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~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VendingBank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private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pennies;</a:t>
            </a:r>
          </a:p>
          <a:p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nickels;</a:t>
            </a:r>
          </a:p>
          <a:p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dimes;</a:t>
            </a:r>
          </a:p>
          <a:p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quarters;</a:t>
            </a:r>
          </a:p>
          <a:p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halves;</a:t>
            </a:r>
          </a:p>
          <a:p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id;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Coins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makeChange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amount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VendingBank.h</a:t>
            </a:r>
            <a:r>
              <a:rPr lang="en-US" dirty="0" smtClean="0"/>
              <a:t> (</a:t>
            </a:r>
            <a:r>
              <a:rPr lang="en-US" dirty="0" err="1" smtClean="0"/>
              <a:t>pt</a:t>
            </a:r>
            <a:r>
              <a:rPr lang="en-US" dirty="0" smtClean="0"/>
              <a:t> 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883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248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 order to understand recursion, it helps to understand </a:t>
            </a:r>
            <a:r>
              <a:rPr lang="en-US" dirty="0" smtClean="0"/>
              <a:t>recursion.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 order to understand recursion, it helps to understand recursion</a:t>
            </a:r>
          </a:p>
        </p:txBody>
      </p:sp>
    </p:spTree>
    <p:extLst>
      <p:ext uri="{BB962C8B-B14F-4D97-AF65-F5344CB8AC3E}">
        <p14:creationId xmlns:p14="http://schemas.microsoft.com/office/powerpoint/2010/main" val="63039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 order to understand recursion, it helps to understand </a:t>
            </a:r>
            <a:r>
              <a:rPr lang="en-US" dirty="0" smtClean="0"/>
              <a:t>recursion.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 order to understand recursion, it helps to understand recursion</a:t>
            </a:r>
          </a:p>
        </p:txBody>
      </p:sp>
    </p:spTree>
    <p:extLst>
      <p:ext uri="{BB962C8B-B14F-4D97-AF65-F5344CB8AC3E}">
        <p14:creationId xmlns:p14="http://schemas.microsoft.com/office/powerpoint/2010/main" val="249560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Recursive Solutions</a:t>
            </a:r>
          </a:p>
        </p:txBody>
      </p:sp>
      <p:sp>
        <p:nvSpPr>
          <p:cNvPr id="1843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475874" y="2085473"/>
            <a:ext cx="8828589" cy="428833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  </a:t>
            </a:r>
            <a:r>
              <a:rPr lang="en-US" altLang="en-US" sz="2400" dirty="0" smtClean="0"/>
              <a:t>Recursion breaks a problem into smaller identical problems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  Some recursive solutions are inefficient, impractical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  Complex problems can have simple recursive solutions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8761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Recursive Solutions</a:t>
            </a: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788" y="1931988"/>
            <a:ext cx="7918450" cy="283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567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Recursive Solutions</a:t>
            </a:r>
          </a:p>
        </p:txBody>
      </p:sp>
      <p:sp>
        <p:nvSpPr>
          <p:cNvPr id="20483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588168" y="2053389"/>
            <a:ext cx="8716295" cy="43204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   </a:t>
            </a:r>
            <a:r>
              <a:rPr lang="en-US" altLang="en-US" sz="2800" dirty="0" smtClean="0"/>
              <a:t>A recursive solution calls itself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  Each recursive call solves an identical, smaller problem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  Test for base case enables recursive calls to stop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  Eventually one of smaller calls will be base case</a:t>
            </a:r>
          </a:p>
        </p:txBody>
      </p:sp>
      <p:sp>
        <p:nvSpPr>
          <p:cNvPr id="20484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Data Structures and Problem Solving with C++: Walls and Mirrors, Carrano and Henry, ©  2013</a:t>
            </a:r>
          </a:p>
        </p:txBody>
      </p:sp>
    </p:spTree>
    <p:extLst>
      <p:ext uri="{BB962C8B-B14F-4D97-AF65-F5344CB8AC3E}">
        <p14:creationId xmlns:p14="http://schemas.microsoft.com/office/powerpoint/2010/main" val="331299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Lab2 </a:t>
            </a:r>
            <a:r>
              <a:rPr lang="en-US" dirty="0"/>
              <a:t>I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How to prepare for Quiz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Website Collateral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Quiz Next Thursday!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Finish </a:t>
            </a:r>
            <a:r>
              <a:rPr lang="en-US" dirty="0" err="1" smtClean="0"/>
              <a:t>Templatizing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Bubble Sort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Insertion Sort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Program 1 Example</a:t>
            </a:r>
          </a:p>
          <a:p>
            <a:pPr marL="201168" lvl="1" indent="0">
              <a:buNone/>
            </a:pPr>
            <a:endParaRPr lang="en-US" dirty="0" smtClean="0"/>
          </a:p>
          <a:p>
            <a:r>
              <a:rPr lang="en-US" dirty="0"/>
              <a:t>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Recursion.  Recursion. Recursion.  Recursion Lecture .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50386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 n! recursively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97280" y="1892968"/>
            <a:ext cx="10610005" cy="136357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Base Case:  n=1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Recursive:  n! =  n * (n-1)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CODE</a:t>
            </a:r>
          </a:p>
        </p:txBody>
      </p:sp>
      <p:sp>
        <p:nvSpPr>
          <p:cNvPr id="4" name="Rectangle 3"/>
          <p:cNvSpPr/>
          <p:nvPr/>
        </p:nvSpPr>
        <p:spPr>
          <a:xfrm>
            <a:off x="2682240" y="2951262"/>
            <a:ext cx="6096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Factorial(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if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 0)</a:t>
            </a: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return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0;</a:t>
            </a: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}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else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4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0)</a:t>
            </a: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return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1;</a:t>
            </a: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}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else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return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Factorial(</a:t>
            </a:r>
            <a:r>
              <a:rPr lang="en-US" sz="14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- 1) * </a:t>
            </a:r>
            <a:r>
              <a:rPr lang="en-US" sz="14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}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0447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Box Trace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389188" y="5907088"/>
            <a:ext cx="7848600" cy="622300"/>
          </a:xfrm>
        </p:spPr>
        <p:txBody>
          <a:bodyPr/>
          <a:lstStyle/>
          <a:p>
            <a:r>
              <a:rPr lang="en-US" altLang="en-US" smtClean="0"/>
              <a:t>FIGURE 2-5 Box trace of fact(3)</a:t>
            </a:r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2"/>
          </p:nvPr>
        </p:nvSpPr>
        <p:spPr bwMode="auto">
          <a:xfrm>
            <a:off x="2168526" y="6580188"/>
            <a:ext cx="849947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Data Structures and Problem Solving with C++: Walls and Mirrors, Carrano and Henry, ©  2013</a:t>
            </a:r>
          </a:p>
        </p:txBody>
      </p:sp>
      <p:pic>
        <p:nvPicPr>
          <p:cNvPr id="2458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1788160"/>
            <a:ext cx="6709520" cy="4526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706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Box Trace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389188" y="5907088"/>
            <a:ext cx="7848600" cy="622300"/>
          </a:xfrm>
        </p:spPr>
        <p:txBody>
          <a:bodyPr/>
          <a:lstStyle/>
          <a:p>
            <a:r>
              <a:rPr lang="en-US" altLang="en-US" smtClean="0"/>
              <a:t>FIGURE 2-5 Box trace of fact(3)   … continued</a:t>
            </a: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2"/>
          </p:nvPr>
        </p:nvSpPr>
        <p:spPr bwMode="auto">
          <a:xfrm>
            <a:off x="2168526" y="6580188"/>
            <a:ext cx="849947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Data Structures and Problem Solving with C++: Walls and Mirrors, Carrano and Henry, ©  2013</a:t>
            </a:r>
          </a:p>
        </p:txBody>
      </p:sp>
      <p:pic>
        <p:nvPicPr>
          <p:cNvPr id="2560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946" y="1966412"/>
            <a:ext cx="6419850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706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Box Trace</a:t>
            </a:r>
          </a:p>
        </p:txBody>
      </p:sp>
      <p:sp>
        <p:nvSpPr>
          <p:cNvPr id="2662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389188" y="5907088"/>
            <a:ext cx="7848600" cy="622300"/>
          </a:xfrm>
        </p:spPr>
        <p:txBody>
          <a:bodyPr/>
          <a:lstStyle/>
          <a:p>
            <a:r>
              <a:rPr lang="en-US" altLang="en-US" smtClean="0"/>
              <a:t>FIGURE 2-5 Box trace of fact(3)   … continued</a:t>
            </a: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2"/>
          </p:nvPr>
        </p:nvSpPr>
        <p:spPr bwMode="auto">
          <a:xfrm>
            <a:off x="2168526" y="6580188"/>
            <a:ext cx="849947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Data Structures and Problem Solving with C++: Walls and Mirrors, Carrano and Henry, ©  2013</a:t>
            </a:r>
          </a:p>
        </p:txBody>
      </p:sp>
      <p:pic>
        <p:nvPicPr>
          <p:cNvPr id="266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1788160"/>
            <a:ext cx="7661275" cy="455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042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Stack (and recursion)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Stack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Location in process which stores temp variables, call stack frames,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One per thread of execution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Heap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Location in process which stores dynamically allocated memory (coming soon)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Recursion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Each call to a function creates stack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Frame holds temp variables and locals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Data in the BOX of the BOX trace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Deep Recursion can allocate lots of space on the stack</a:t>
            </a:r>
          </a:p>
        </p:txBody>
      </p:sp>
    </p:spTree>
    <p:extLst>
      <p:ext uri="{BB962C8B-B14F-4D97-AF65-F5344CB8AC3E}">
        <p14:creationId xmlns:p14="http://schemas.microsoft.com/office/powerpoint/2010/main" val="53999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905000" y="1958576"/>
                <a:ext cx="6096000" cy="335232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R="0" lv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maximum number of leaves in a tree can be expressed by the following formula: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860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	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860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 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860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 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h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−1, 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860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828800" marR="0" indent="4572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 = height of the tree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828800" marR="0" indent="4572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 = max number of branches per node. 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828800" marR="0" indent="4572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57200">
                  <a:lnSpc>
                    <a:spcPct val="107000"/>
                  </a:lnSpc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Write a </a:t>
                </a:r>
                <a:r>
                  <a:rPr lang="en-US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recursive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function which computes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958576"/>
                <a:ext cx="6096000" cy="3352328"/>
              </a:xfrm>
              <a:prstGeom prst="rect">
                <a:avLst/>
              </a:prstGeom>
              <a:blipFill rotWithShape="0">
                <a:blip r:embed="rId2"/>
                <a:stretch>
                  <a:fillRect l="-900" t="-727" r="-23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example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Quiz: Code in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70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Bell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39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Time of Invocation  (constructors)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Automatic Local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Each time block is executed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Static Local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Once –first time it is hit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Global 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In order of declaration in translation unit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Typically before main() is entered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Destroyed in reverse order of construction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Dynamic (</a:t>
            </a:r>
            <a:r>
              <a:rPr lang="en-US" sz="2800" dirty="0" err="1" smtClean="0"/>
              <a:t>tbd</a:t>
            </a:r>
            <a:r>
              <a:rPr lang="en-US" sz="2800" dirty="0" smtClean="0"/>
              <a:t>)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err="1" smtClean="0"/>
              <a:t>malloc</a:t>
            </a:r>
            <a:r>
              <a:rPr lang="en-US" sz="2400" dirty="0" smtClean="0"/>
              <a:t>/free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new/delete</a:t>
            </a:r>
          </a:p>
        </p:txBody>
      </p:sp>
    </p:spTree>
    <p:extLst>
      <p:ext uri="{BB962C8B-B14F-4D97-AF65-F5344CB8AC3E}">
        <p14:creationId xmlns:p14="http://schemas.microsoft.com/office/powerpoint/2010/main" val="65701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1303338" y="40765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sz="4000" dirty="0" smtClean="0"/>
              <a:t>Printing </a:t>
            </a:r>
            <a:r>
              <a:rPr lang="en-US" altLang="ja-JP" sz="4000" dirty="0"/>
              <a:t>Numbers in Any Base</a:t>
            </a:r>
            <a:endParaRPr lang="en-US" altLang="en-US" sz="4000" dirty="0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1852613" y="1538545"/>
            <a:ext cx="51816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endParaRPr lang="en-US" altLang="ja-JP" sz="2400" dirty="0" smtClean="0"/>
          </a:p>
          <a:p>
            <a:pPr algn="l" eaLnBrk="1" hangingPunct="1"/>
            <a:r>
              <a:rPr lang="en-US" altLang="ja-JP" sz="2400" dirty="0" smtClean="0"/>
              <a:t>How </a:t>
            </a:r>
            <a:r>
              <a:rPr lang="en-US" altLang="ja-JP" sz="2400" dirty="0"/>
              <a:t>to convert a decimal to a hexadecimal</a:t>
            </a:r>
          </a:p>
          <a:p>
            <a:pPr algn="r" eaLnBrk="1" hangingPunct="1"/>
            <a:r>
              <a:rPr lang="en-US" altLang="ja-JP" sz="2400" dirty="0"/>
              <a:t>Dividend  </a:t>
            </a:r>
            <a:r>
              <a:rPr lang="en-US" altLang="ja-JP" sz="2400" dirty="0" smtClean="0"/>
              <a:t>Remainder</a:t>
            </a:r>
          </a:p>
          <a:p>
            <a:pPr algn="r" eaLnBrk="1" hangingPunct="1"/>
            <a:r>
              <a:rPr lang="en-US" altLang="ja-JP" sz="2400" dirty="0" smtClean="0"/>
              <a:t>16)   123456790</a:t>
            </a:r>
            <a:r>
              <a:rPr lang="en-US" altLang="ja-JP" sz="2400" baseline="-25000" dirty="0" smtClean="0"/>
              <a:t>(10)</a:t>
            </a:r>
            <a:r>
              <a:rPr lang="en-US" altLang="ja-JP" sz="2400" dirty="0" smtClean="0"/>
              <a:t>……..…</a:t>
            </a:r>
          </a:p>
          <a:p>
            <a:pPr algn="r" eaLnBrk="1" hangingPunct="1"/>
            <a:r>
              <a:rPr lang="en-US" altLang="ja-JP" sz="2400" dirty="0" smtClean="0"/>
              <a:t>   16</a:t>
            </a:r>
            <a:r>
              <a:rPr lang="en-US" altLang="ja-JP" sz="2400" dirty="0"/>
              <a:t>)        7716049</a:t>
            </a:r>
            <a:r>
              <a:rPr lang="en-US" altLang="ja-JP" sz="2400" baseline="-25000" dirty="0"/>
              <a:t>(10)</a:t>
            </a:r>
            <a:r>
              <a:rPr lang="en-US" altLang="ja-JP" sz="2400" dirty="0"/>
              <a:t>………6</a:t>
            </a:r>
          </a:p>
          <a:p>
            <a:pPr algn="r" eaLnBrk="1" hangingPunct="1"/>
            <a:r>
              <a:rPr lang="en-US" altLang="ja-JP" sz="2400" dirty="0"/>
              <a:t>16)          482253</a:t>
            </a:r>
            <a:r>
              <a:rPr lang="en-US" altLang="ja-JP" sz="2400" baseline="-25000" dirty="0"/>
              <a:t>(10)</a:t>
            </a:r>
            <a:r>
              <a:rPr lang="en-US" altLang="ja-JP" sz="2400" dirty="0"/>
              <a:t>………1</a:t>
            </a:r>
          </a:p>
          <a:p>
            <a:pPr algn="r" eaLnBrk="1" hangingPunct="1"/>
            <a:r>
              <a:rPr lang="en-US" altLang="ja-JP" sz="2400" dirty="0"/>
              <a:t>16)            30140</a:t>
            </a:r>
            <a:r>
              <a:rPr lang="en-US" altLang="ja-JP" sz="2400" baseline="-25000" dirty="0"/>
              <a:t>(10)</a:t>
            </a:r>
            <a:r>
              <a:rPr lang="en-US" altLang="ja-JP" sz="2400" dirty="0"/>
              <a:t>…13(D)</a:t>
            </a:r>
          </a:p>
          <a:p>
            <a:pPr algn="r" eaLnBrk="1" hangingPunct="1"/>
            <a:r>
              <a:rPr lang="en-US" altLang="ja-JP" sz="2400" dirty="0"/>
              <a:t>16)              1883</a:t>
            </a:r>
            <a:r>
              <a:rPr lang="en-US" altLang="ja-JP" sz="2400" baseline="-25000" dirty="0"/>
              <a:t>(10)</a:t>
            </a:r>
            <a:r>
              <a:rPr lang="en-US" altLang="ja-JP" sz="2400" dirty="0"/>
              <a:t>…12(C)</a:t>
            </a:r>
          </a:p>
          <a:p>
            <a:pPr algn="r" eaLnBrk="1" hangingPunct="1"/>
            <a:r>
              <a:rPr lang="en-US" altLang="ja-JP" sz="2400" dirty="0"/>
              <a:t>16)                117</a:t>
            </a:r>
            <a:r>
              <a:rPr lang="en-US" altLang="ja-JP" sz="2400" baseline="-25000" dirty="0"/>
              <a:t>(10)</a:t>
            </a:r>
            <a:r>
              <a:rPr lang="en-US" altLang="ja-JP" sz="2400" dirty="0"/>
              <a:t>…11(B)</a:t>
            </a:r>
          </a:p>
          <a:p>
            <a:pPr algn="r" eaLnBrk="1" hangingPunct="1"/>
            <a:r>
              <a:rPr lang="en-US" altLang="ja-JP" sz="2400" dirty="0"/>
              <a:t>16)                    7</a:t>
            </a:r>
            <a:r>
              <a:rPr lang="en-US" altLang="ja-JP" sz="2400" baseline="-25000" dirty="0"/>
              <a:t>(10)</a:t>
            </a:r>
            <a:r>
              <a:rPr lang="en-US" altLang="ja-JP" sz="2400" dirty="0"/>
              <a:t>……....5</a:t>
            </a:r>
          </a:p>
          <a:p>
            <a:pPr algn="r" eaLnBrk="1" hangingPunct="1"/>
            <a:r>
              <a:rPr lang="en-US" altLang="ja-JP" sz="2400" dirty="0"/>
              <a:t>16)                    0</a:t>
            </a:r>
            <a:r>
              <a:rPr lang="en-US" altLang="ja-JP" sz="2400" baseline="-25000" dirty="0"/>
              <a:t>(10)</a:t>
            </a:r>
            <a:r>
              <a:rPr lang="en-US" altLang="ja-JP" sz="2400" dirty="0"/>
              <a:t>……....7</a:t>
            </a:r>
            <a:endParaRPr lang="en-US" altLang="en-US" sz="2400" dirty="0"/>
          </a:p>
        </p:txBody>
      </p:sp>
      <p:sp>
        <p:nvSpPr>
          <p:cNvPr id="12294" name="Line 5"/>
          <p:cNvSpPr>
            <a:spLocks noChangeShapeType="1"/>
          </p:cNvSpPr>
          <p:nvPr/>
        </p:nvSpPr>
        <p:spPr bwMode="auto">
          <a:xfrm>
            <a:off x="3124200" y="2819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6"/>
          <p:cNvSpPr>
            <a:spLocks noChangeShapeType="1"/>
          </p:cNvSpPr>
          <p:nvPr/>
        </p:nvSpPr>
        <p:spPr bwMode="auto">
          <a:xfrm flipV="1">
            <a:off x="7239000" y="26670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7635179" y="2819400"/>
            <a:ext cx="33697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400" dirty="0">
                <a:solidFill>
                  <a:schemeClr val="accent2"/>
                </a:solidFill>
              </a:rPr>
              <a:t>1. Divide by a base(16)</a:t>
            </a:r>
            <a:endParaRPr lang="en-US" altLang="en-US" sz="2400" dirty="0">
              <a:solidFill>
                <a:schemeClr val="accent2"/>
              </a:solidFill>
            </a:endParaRP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7583488" y="5112603"/>
            <a:ext cx="4169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chemeClr val="accent2"/>
                </a:solidFill>
              </a:rPr>
              <a:t>2. Print each </a:t>
            </a:r>
            <a:r>
              <a:rPr lang="en-US" altLang="ja-JP" sz="2400" dirty="0" smtClean="0">
                <a:solidFill>
                  <a:schemeClr val="accent2"/>
                </a:solidFill>
              </a:rPr>
              <a:t>remainder </a:t>
            </a:r>
            <a:r>
              <a:rPr lang="en-US" altLang="ja-JP" sz="2400" dirty="0">
                <a:solidFill>
                  <a:schemeClr val="accent2"/>
                </a:solidFill>
              </a:rPr>
              <a:t>from </a:t>
            </a:r>
          </a:p>
          <a:p>
            <a:pPr algn="l" eaLnBrk="1" hangingPunct="1"/>
            <a:r>
              <a:rPr lang="en-US" altLang="ja-JP" sz="2400" dirty="0">
                <a:solidFill>
                  <a:schemeClr val="accent2"/>
                </a:solidFill>
              </a:rPr>
              <a:t>the </a:t>
            </a:r>
            <a:r>
              <a:rPr lang="en-US" altLang="ja-JP" sz="2400" dirty="0" smtClean="0">
                <a:solidFill>
                  <a:schemeClr val="accent2"/>
                </a:solidFill>
              </a:rPr>
              <a:t>bottom:  75BCD16(16</a:t>
            </a:r>
            <a:r>
              <a:rPr lang="en-US" altLang="ja-JP" sz="2400" dirty="0">
                <a:solidFill>
                  <a:schemeClr val="accent2"/>
                </a:solidFill>
              </a:rPr>
              <a:t>)</a:t>
            </a:r>
            <a:endParaRPr lang="en-US" alt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18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 of base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100101</a:t>
            </a:r>
            <a:r>
              <a:rPr lang="en-US" baseline="-25000" dirty="0" smtClean="0"/>
              <a:t>2 </a:t>
            </a:r>
            <a:r>
              <a:rPr lang="en-US" dirty="0" smtClean="0"/>
              <a:t> = 32 + 4 + 1 = 37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more on board…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78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Do problems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Practice Quiz (on line)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Study Groups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Review Slides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Understand Program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Read Books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Start from end and work backwards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9947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1303338" y="40765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sz="4000" dirty="0" smtClean="0"/>
              <a:t>Printing </a:t>
            </a:r>
            <a:r>
              <a:rPr lang="en-US" altLang="ja-JP" sz="4000" dirty="0"/>
              <a:t>Numbers in Any Base</a:t>
            </a:r>
            <a:endParaRPr lang="en-US" altLang="en-US" sz="4000" dirty="0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1852613" y="1538545"/>
            <a:ext cx="51816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endParaRPr lang="en-US" altLang="ja-JP" sz="2400" dirty="0" smtClean="0"/>
          </a:p>
          <a:p>
            <a:pPr algn="l" eaLnBrk="1" hangingPunct="1"/>
            <a:r>
              <a:rPr lang="en-US" altLang="ja-JP" sz="2400" dirty="0" smtClean="0"/>
              <a:t>How </a:t>
            </a:r>
            <a:r>
              <a:rPr lang="en-US" altLang="ja-JP" sz="2400" dirty="0"/>
              <a:t>to convert a decimal to a hexadecimal</a:t>
            </a:r>
          </a:p>
          <a:p>
            <a:pPr algn="r" eaLnBrk="1" hangingPunct="1"/>
            <a:r>
              <a:rPr lang="en-US" altLang="ja-JP" sz="2400" dirty="0"/>
              <a:t>Dividend  </a:t>
            </a:r>
            <a:r>
              <a:rPr lang="en-US" altLang="ja-JP" sz="2400" dirty="0" smtClean="0"/>
              <a:t>Remainder</a:t>
            </a:r>
          </a:p>
          <a:p>
            <a:pPr algn="r" eaLnBrk="1" hangingPunct="1"/>
            <a:r>
              <a:rPr lang="en-US" altLang="ja-JP" sz="2400" dirty="0" smtClean="0"/>
              <a:t>16)   123456790</a:t>
            </a:r>
            <a:r>
              <a:rPr lang="en-US" altLang="ja-JP" sz="2400" baseline="-25000" dirty="0" smtClean="0"/>
              <a:t>(10)</a:t>
            </a:r>
            <a:r>
              <a:rPr lang="en-US" altLang="ja-JP" sz="2400" dirty="0" smtClean="0"/>
              <a:t>……..…</a:t>
            </a:r>
          </a:p>
          <a:p>
            <a:pPr algn="r" eaLnBrk="1" hangingPunct="1"/>
            <a:r>
              <a:rPr lang="en-US" altLang="ja-JP" sz="2400" dirty="0" smtClean="0"/>
              <a:t>   16</a:t>
            </a:r>
            <a:r>
              <a:rPr lang="en-US" altLang="ja-JP" sz="2400" dirty="0"/>
              <a:t>)        7716049</a:t>
            </a:r>
            <a:r>
              <a:rPr lang="en-US" altLang="ja-JP" sz="2400" baseline="-25000" dirty="0"/>
              <a:t>(10)</a:t>
            </a:r>
            <a:r>
              <a:rPr lang="en-US" altLang="ja-JP" sz="2400" dirty="0"/>
              <a:t>………6</a:t>
            </a:r>
          </a:p>
          <a:p>
            <a:pPr algn="r" eaLnBrk="1" hangingPunct="1"/>
            <a:r>
              <a:rPr lang="en-US" altLang="ja-JP" sz="2400" dirty="0"/>
              <a:t>16)          482253</a:t>
            </a:r>
            <a:r>
              <a:rPr lang="en-US" altLang="ja-JP" sz="2400" baseline="-25000" dirty="0"/>
              <a:t>(10)</a:t>
            </a:r>
            <a:r>
              <a:rPr lang="en-US" altLang="ja-JP" sz="2400" dirty="0"/>
              <a:t>………1</a:t>
            </a:r>
          </a:p>
          <a:p>
            <a:pPr algn="r" eaLnBrk="1" hangingPunct="1"/>
            <a:r>
              <a:rPr lang="en-US" altLang="ja-JP" sz="2400" dirty="0"/>
              <a:t>16)            30140</a:t>
            </a:r>
            <a:r>
              <a:rPr lang="en-US" altLang="ja-JP" sz="2400" baseline="-25000" dirty="0"/>
              <a:t>(10)</a:t>
            </a:r>
            <a:r>
              <a:rPr lang="en-US" altLang="ja-JP" sz="2400" dirty="0"/>
              <a:t>…13(D)</a:t>
            </a:r>
          </a:p>
          <a:p>
            <a:pPr algn="r" eaLnBrk="1" hangingPunct="1"/>
            <a:r>
              <a:rPr lang="en-US" altLang="ja-JP" sz="2400" dirty="0"/>
              <a:t>16)              1883</a:t>
            </a:r>
            <a:r>
              <a:rPr lang="en-US" altLang="ja-JP" sz="2400" baseline="-25000" dirty="0"/>
              <a:t>(10)</a:t>
            </a:r>
            <a:r>
              <a:rPr lang="en-US" altLang="ja-JP" sz="2400" dirty="0"/>
              <a:t>…12(C)</a:t>
            </a:r>
          </a:p>
          <a:p>
            <a:pPr algn="r" eaLnBrk="1" hangingPunct="1"/>
            <a:r>
              <a:rPr lang="en-US" altLang="ja-JP" sz="2400" dirty="0"/>
              <a:t>16)                117</a:t>
            </a:r>
            <a:r>
              <a:rPr lang="en-US" altLang="ja-JP" sz="2400" baseline="-25000" dirty="0"/>
              <a:t>(10)</a:t>
            </a:r>
            <a:r>
              <a:rPr lang="en-US" altLang="ja-JP" sz="2400" dirty="0"/>
              <a:t>…11(B)</a:t>
            </a:r>
          </a:p>
          <a:p>
            <a:pPr algn="r" eaLnBrk="1" hangingPunct="1"/>
            <a:r>
              <a:rPr lang="en-US" altLang="ja-JP" sz="2400" dirty="0"/>
              <a:t>16)                    7</a:t>
            </a:r>
            <a:r>
              <a:rPr lang="en-US" altLang="ja-JP" sz="2400" baseline="-25000" dirty="0"/>
              <a:t>(10)</a:t>
            </a:r>
            <a:r>
              <a:rPr lang="en-US" altLang="ja-JP" sz="2400" dirty="0"/>
              <a:t>……....5</a:t>
            </a:r>
          </a:p>
          <a:p>
            <a:pPr algn="r" eaLnBrk="1" hangingPunct="1"/>
            <a:r>
              <a:rPr lang="en-US" altLang="ja-JP" sz="2400" dirty="0"/>
              <a:t>16)                    0</a:t>
            </a:r>
            <a:r>
              <a:rPr lang="en-US" altLang="ja-JP" sz="2400" baseline="-25000" dirty="0"/>
              <a:t>(10)</a:t>
            </a:r>
            <a:r>
              <a:rPr lang="en-US" altLang="ja-JP" sz="2400" dirty="0"/>
              <a:t>……....7</a:t>
            </a:r>
            <a:endParaRPr lang="en-US" altLang="en-US" sz="2400" dirty="0"/>
          </a:p>
        </p:txBody>
      </p:sp>
      <p:sp>
        <p:nvSpPr>
          <p:cNvPr id="12294" name="Line 5"/>
          <p:cNvSpPr>
            <a:spLocks noChangeShapeType="1"/>
          </p:cNvSpPr>
          <p:nvPr/>
        </p:nvSpPr>
        <p:spPr bwMode="auto">
          <a:xfrm>
            <a:off x="3124200" y="2819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6"/>
          <p:cNvSpPr>
            <a:spLocks noChangeShapeType="1"/>
          </p:cNvSpPr>
          <p:nvPr/>
        </p:nvSpPr>
        <p:spPr bwMode="auto">
          <a:xfrm flipV="1">
            <a:off x="7239000" y="26670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7635179" y="2819400"/>
            <a:ext cx="33697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400" dirty="0">
                <a:solidFill>
                  <a:schemeClr val="accent2"/>
                </a:solidFill>
              </a:rPr>
              <a:t>1. Divide by a base(16)</a:t>
            </a:r>
            <a:endParaRPr lang="en-US" altLang="en-US" sz="2400" dirty="0">
              <a:solidFill>
                <a:schemeClr val="accent2"/>
              </a:solidFill>
            </a:endParaRP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7583488" y="5112603"/>
            <a:ext cx="36289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chemeClr val="accent2"/>
                </a:solidFill>
              </a:rPr>
              <a:t>2. Print each reminder from </a:t>
            </a:r>
          </a:p>
          <a:p>
            <a:pPr algn="l" eaLnBrk="1" hangingPunct="1"/>
            <a:r>
              <a:rPr lang="en-US" altLang="ja-JP" sz="2400" dirty="0">
                <a:solidFill>
                  <a:schemeClr val="accent2"/>
                </a:solidFill>
              </a:rPr>
              <a:t>the </a:t>
            </a:r>
            <a:r>
              <a:rPr lang="en-US" altLang="ja-JP" sz="2400" dirty="0" smtClean="0">
                <a:solidFill>
                  <a:schemeClr val="accent2"/>
                </a:solidFill>
              </a:rPr>
              <a:t>bottom:  75BCD16(16</a:t>
            </a:r>
            <a:r>
              <a:rPr lang="en-US" altLang="ja-JP" sz="2400" dirty="0">
                <a:solidFill>
                  <a:schemeClr val="accent2"/>
                </a:solidFill>
              </a:rPr>
              <a:t>)</a:t>
            </a:r>
            <a:endParaRPr lang="en-US" alt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95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Printing numbers in any base (recursively)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97280" y="2263140"/>
            <a:ext cx="10610005" cy="215926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Base Case:  </a:t>
            </a:r>
          </a:p>
          <a:p>
            <a:pPr marL="201168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if (</a:t>
            </a:r>
            <a:r>
              <a:rPr lang="en-US" dirty="0" err="1" smtClean="0"/>
              <a:t>num</a:t>
            </a:r>
            <a:r>
              <a:rPr lang="en-US" dirty="0" smtClean="0"/>
              <a:t> &lt; base)  { print out </a:t>
            </a:r>
            <a:r>
              <a:rPr lang="en-US" dirty="0" err="1" smtClean="0"/>
              <a:t>num</a:t>
            </a:r>
            <a:r>
              <a:rPr lang="en-US" dirty="0" smtClean="0"/>
              <a:t> }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Recursive:</a:t>
            </a:r>
            <a:endParaRPr lang="en-US" b="1" dirty="0" smtClean="0"/>
          </a:p>
          <a:p>
            <a:pPr marL="201168" lvl="1" indent="0">
              <a:buNone/>
            </a:pPr>
            <a:r>
              <a:rPr lang="en-US" dirty="0"/>
              <a:t> </a:t>
            </a:r>
            <a:r>
              <a:rPr lang="en-US" dirty="0" smtClean="0"/>
              <a:t>   Pre-pend to the answer ( </a:t>
            </a:r>
            <a:r>
              <a:rPr lang="en-US" dirty="0" err="1" smtClean="0"/>
              <a:t>num</a:t>
            </a:r>
            <a:r>
              <a:rPr lang="en-US" dirty="0" smtClean="0"/>
              <a:t> % base )</a:t>
            </a:r>
          </a:p>
          <a:p>
            <a:pPr marL="201168" lvl="1" indent="0">
              <a:buNone/>
            </a:pPr>
            <a:r>
              <a:rPr lang="en-US" dirty="0" smtClean="0"/>
              <a:t>    Recursively call with </a:t>
            </a:r>
            <a:r>
              <a:rPr lang="en-US" dirty="0" err="1" smtClean="0"/>
              <a:t>num</a:t>
            </a:r>
            <a:r>
              <a:rPr lang="en-US" dirty="0" smtClean="0"/>
              <a:t>/base</a:t>
            </a:r>
          </a:p>
        </p:txBody>
      </p:sp>
    </p:spTree>
    <p:extLst>
      <p:ext uri="{BB962C8B-B14F-4D97-AF65-F5344CB8AC3E}">
        <p14:creationId xmlns:p14="http://schemas.microsoft.com/office/powerpoint/2010/main" val="308135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Printing numbers in any base (recursively)</a:t>
            </a:r>
          </a:p>
        </p:txBody>
      </p:sp>
      <p:sp>
        <p:nvSpPr>
          <p:cNvPr id="2" name="Rectangle 1"/>
          <p:cNvSpPr/>
          <p:nvPr/>
        </p:nvSpPr>
        <p:spPr>
          <a:xfrm>
            <a:off x="1670304" y="1926164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PrintBase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sz="14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4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string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DIGIT_ARRAY = 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"0123456789ABCDEF"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pt-BR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if</a:t>
            </a:r>
            <a:r>
              <a:rPr lang="pt-BR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t-BR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((</a:t>
            </a:r>
            <a:r>
              <a:rPr lang="pt-BR" sz="14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num</a:t>
            </a:r>
            <a:r>
              <a:rPr lang="pt-BR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 0) || (</a:t>
            </a:r>
            <a:r>
              <a:rPr lang="pt-BR" sz="14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base</a:t>
            </a:r>
            <a:r>
              <a:rPr lang="pt-BR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&lt;= 0) || (</a:t>
            </a:r>
            <a:r>
              <a:rPr lang="pt-BR" sz="14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base</a:t>
            </a:r>
            <a:r>
              <a:rPr lang="pt-BR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&gt; 16))</a:t>
            </a: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return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}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if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 </a:t>
            </a:r>
            <a:r>
              <a:rPr lang="en-US" sz="14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</a:t>
            </a:r>
            <a:r>
              <a:rPr lang="en-US" sz="14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ans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DIGIT_ARRAY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14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num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return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}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else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</a:t>
            </a:r>
            <a:r>
              <a:rPr lang="en-US" sz="14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ans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DIGIT_ARRAY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14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% </a:t>
            </a:r>
            <a:r>
              <a:rPr lang="en-US" sz="14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base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PrintBase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num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 </a:t>
            </a:r>
            <a:r>
              <a:rPr lang="en-US" sz="14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}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4629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97280" y="2358189"/>
            <a:ext cx="998460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>
                <a:hlinkClick r:id="rId2"/>
              </a:rPr>
              <a:t>https://www.youtube.com/watch?v=-</a:t>
            </a:r>
            <a:r>
              <a:rPr lang="en-US" dirty="0" smtClean="0">
                <a:hlinkClick r:id="rId2"/>
              </a:rPr>
              <a:t>3Mcu7o1YSg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w/Alice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84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1195136" y="585539"/>
            <a:ext cx="7772400" cy="890337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Binary Search</a:t>
            </a:r>
          </a:p>
        </p:txBody>
      </p:sp>
      <p:sp>
        <p:nvSpPr>
          <p:cNvPr id="15366" name="Rectangle 13"/>
          <p:cNvSpPr>
            <a:spLocks noChangeArrowheads="1"/>
          </p:cNvSpPr>
          <p:nvPr/>
        </p:nvSpPr>
        <p:spPr bwMode="auto">
          <a:xfrm>
            <a:off x="1772652" y="4471739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Rectangle 14"/>
          <p:cNvSpPr>
            <a:spLocks noChangeArrowheads="1"/>
          </p:cNvSpPr>
          <p:nvPr/>
        </p:nvSpPr>
        <p:spPr bwMode="auto">
          <a:xfrm>
            <a:off x="1772652" y="4014539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Rectangle 15"/>
          <p:cNvSpPr>
            <a:spLocks noChangeArrowheads="1"/>
          </p:cNvSpPr>
          <p:nvPr/>
        </p:nvSpPr>
        <p:spPr bwMode="auto">
          <a:xfrm>
            <a:off x="1772652" y="3557339"/>
            <a:ext cx="990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First half</a:t>
            </a:r>
          </a:p>
        </p:txBody>
      </p:sp>
      <p:sp>
        <p:nvSpPr>
          <p:cNvPr id="15369" name="Rectangle 16"/>
          <p:cNvSpPr>
            <a:spLocks noChangeArrowheads="1"/>
          </p:cNvSpPr>
          <p:nvPr/>
        </p:nvSpPr>
        <p:spPr bwMode="auto">
          <a:xfrm>
            <a:off x="1848852" y="3100139"/>
            <a:ext cx="1981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First half</a:t>
            </a:r>
          </a:p>
        </p:txBody>
      </p:sp>
      <p:sp>
        <p:nvSpPr>
          <p:cNvPr id="15370" name="Rectangle 19"/>
          <p:cNvSpPr>
            <a:spLocks noChangeArrowheads="1"/>
          </p:cNvSpPr>
          <p:nvPr/>
        </p:nvSpPr>
        <p:spPr bwMode="auto">
          <a:xfrm>
            <a:off x="2229852" y="1957139"/>
            <a:ext cx="792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An entire sorted list</a:t>
            </a:r>
          </a:p>
        </p:txBody>
      </p:sp>
      <p:sp>
        <p:nvSpPr>
          <p:cNvPr id="15371" name="Rectangle 20"/>
          <p:cNvSpPr>
            <a:spLocks noChangeArrowheads="1"/>
          </p:cNvSpPr>
          <p:nvPr/>
        </p:nvSpPr>
        <p:spPr bwMode="auto">
          <a:xfrm>
            <a:off x="2077452" y="2642939"/>
            <a:ext cx="396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First half</a:t>
            </a:r>
          </a:p>
        </p:txBody>
      </p:sp>
      <p:sp>
        <p:nvSpPr>
          <p:cNvPr id="15372" name="Rectangle 21"/>
          <p:cNvSpPr>
            <a:spLocks noChangeArrowheads="1"/>
          </p:cNvSpPr>
          <p:nvPr/>
        </p:nvSpPr>
        <p:spPr bwMode="auto">
          <a:xfrm>
            <a:off x="6420852" y="2642939"/>
            <a:ext cx="396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Second half</a:t>
            </a:r>
          </a:p>
        </p:txBody>
      </p:sp>
      <p:sp>
        <p:nvSpPr>
          <p:cNvPr id="15373" name="Rectangle 22"/>
          <p:cNvSpPr>
            <a:spLocks noChangeArrowheads="1"/>
          </p:cNvSpPr>
          <p:nvPr/>
        </p:nvSpPr>
        <p:spPr bwMode="auto">
          <a:xfrm>
            <a:off x="4134852" y="3100139"/>
            <a:ext cx="1981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Second half</a:t>
            </a:r>
          </a:p>
        </p:txBody>
      </p:sp>
      <p:sp>
        <p:nvSpPr>
          <p:cNvPr id="15374" name="Rectangle 23"/>
          <p:cNvSpPr>
            <a:spLocks noChangeArrowheads="1"/>
          </p:cNvSpPr>
          <p:nvPr/>
        </p:nvSpPr>
        <p:spPr bwMode="auto">
          <a:xfrm>
            <a:off x="6344652" y="3100139"/>
            <a:ext cx="1981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5" name="Rectangle 24"/>
          <p:cNvSpPr>
            <a:spLocks noChangeArrowheads="1"/>
          </p:cNvSpPr>
          <p:nvPr/>
        </p:nvSpPr>
        <p:spPr bwMode="auto">
          <a:xfrm>
            <a:off x="8554452" y="3100139"/>
            <a:ext cx="1981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6" name="Rectangle 25"/>
          <p:cNvSpPr>
            <a:spLocks noChangeArrowheads="1"/>
          </p:cNvSpPr>
          <p:nvPr/>
        </p:nvSpPr>
        <p:spPr bwMode="auto">
          <a:xfrm>
            <a:off x="2877552" y="3581402"/>
            <a:ext cx="990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000"/>
          </a:p>
        </p:txBody>
      </p:sp>
      <p:sp>
        <p:nvSpPr>
          <p:cNvPr id="15377" name="Rectangle 26"/>
          <p:cNvSpPr>
            <a:spLocks noChangeArrowheads="1"/>
          </p:cNvSpPr>
          <p:nvPr/>
        </p:nvSpPr>
        <p:spPr bwMode="auto">
          <a:xfrm>
            <a:off x="4134852" y="3557339"/>
            <a:ext cx="990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8" name="Rectangle 27"/>
          <p:cNvSpPr>
            <a:spLocks noChangeArrowheads="1"/>
          </p:cNvSpPr>
          <p:nvPr/>
        </p:nvSpPr>
        <p:spPr bwMode="auto">
          <a:xfrm>
            <a:off x="5201652" y="3557339"/>
            <a:ext cx="990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9" name="Rectangle 28"/>
          <p:cNvSpPr>
            <a:spLocks noChangeArrowheads="1"/>
          </p:cNvSpPr>
          <p:nvPr/>
        </p:nvSpPr>
        <p:spPr bwMode="auto">
          <a:xfrm>
            <a:off x="9621252" y="3557339"/>
            <a:ext cx="990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0" name="Rectangle 29"/>
          <p:cNvSpPr>
            <a:spLocks noChangeArrowheads="1"/>
          </p:cNvSpPr>
          <p:nvPr/>
        </p:nvSpPr>
        <p:spPr bwMode="auto">
          <a:xfrm>
            <a:off x="8554452" y="3557339"/>
            <a:ext cx="990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1" name="Rectangle 30"/>
          <p:cNvSpPr>
            <a:spLocks noChangeArrowheads="1"/>
          </p:cNvSpPr>
          <p:nvPr/>
        </p:nvSpPr>
        <p:spPr bwMode="auto">
          <a:xfrm>
            <a:off x="7411452" y="3557339"/>
            <a:ext cx="990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2" name="Rectangle 31"/>
          <p:cNvSpPr>
            <a:spLocks noChangeArrowheads="1"/>
          </p:cNvSpPr>
          <p:nvPr/>
        </p:nvSpPr>
        <p:spPr bwMode="auto">
          <a:xfrm>
            <a:off x="6344652" y="3557339"/>
            <a:ext cx="990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3" name="Rectangle 32"/>
          <p:cNvSpPr>
            <a:spLocks noChangeArrowheads="1"/>
          </p:cNvSpPr>
          <p:nvPr/>
        </p:nvSpPr>
        <p:spPr bwMode="auto">
          <a:xfrm>
            <a:off x="2306052" y="4014539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4" name="Rectangle 33"/>
          <p:cNvSpPr>
            <a:spLocks noChangeArrowheads="1"/>
          </p:cNvSpPr>
          <p:nvPr/>
        </p:nvSpPr>
        <p:spPr bwMode="auto">
          <a:xfrm>
            <a:off x="6344652" y="4014539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5" name="Rectangle 34"/>
          <p:cNvSpPr>
            <a:spLocks noChangeArrowheads="1"/>
          </p:cNvSpPr>
          <p:nvPr/>
        </p:nvSpPr>
        <p:spPr bwMode="auto">
          <a:xfrm>
            <a:off x="6878052" y="4014539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6" name="Rectangle 35"/>
          <p:cNvSpPr>
            <a:spLocks noChangeArrowheads="1"/>
          </p:cNvSpPr>
          <p:nvPr/>
        </p:nvSpPr>
        <p:spPr bwMode="auto">
          <a:xfrm>
            <a:off x="6344652" y="4471739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7" name="Rectangle 36"/>
          <p:cNvSpPr>
            <a:spLocks noChangeArrowheads="1"/>
          </p:cNvSpPr>
          <p:nvPr/>
        </p:nvSpPr>
        <p:spPr bwMode="auto">
          <a:xfrm>
            <a:off x="6649452" y="4471739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8" name="Line 37"/>
          <p:cNvSpPr>
            <a:spLocks noChangeShapeType="1"/>
          </p:cNvSpPr>
          <p:nvPr/>
        </p:nvSpPr>
        <p:spPr bwMode="auto">
          <a:xfrm flipH="1">
            <a:off x="4058652" y="2185739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38"/>
          <p:cNvSpPr>
            <a:spLocks noChangeShapeType="1"/>
          </p:cNvSpPr>
          <p:nvPr/>
        </p:nvSpPr>
        <p:spPr bwMode="auto">
          <a:xfrm>
            <a:off x="8173452" y="2185739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Line 39"/>
          <p:cNvSpPr>
            <a:spLocks noChangeShapeType="1"/>
          </p:cNvSpPr>
          <p:nvPr/>
        </p:nvSpPr>
        <p:spPr bwMode="auto">
          <a:xfrm flipH="1">
            <a:off x="2839452" y="2871539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1" name="Line 40"/>
          <p:cNvSpPr>
            <a:spLocks noChangeShapeType="1"/>
          </p:cNvSpPr>
          <p:nvPr/>
        </p:nvSpPr>
        <p:spPr bwMode="auto">
          <a:xfrm>
            <a:off x="4668252" y="2871539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2" name="Line 41"/>
          <p:cNvSpPr>
            <a:spLocks noChangeShapeType="1"/>
          </p:cNvSpPr>
          <p:nvPr/>
        </p:nvSpPr>
        <p:spPr bwMode="auto">
          <a:xfrm flipH="1">
            <a:off x="7411452" y="2871539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3" name="Line 42"/>
          <p:cNvSpPr>
            <a:spLocks noChangeShapeType="1"/>
          </p:cNvSpPr>
          <p:nvPr/>
        </p:nvSpPr>
        <p:spPr bwMode="auto">
          <a:xfrm>
            <a:off x="8783052" y="2871539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4" name="Line 43"/>
          <p:cNvSpPr>
            <a:spLocks noChangeShapeType="1"/>
          </p:cNvSpPr>
          <p:nvPr/>
        </p:nvSpPr>
        <p:spPr bwMode="auto">
          <a:xfrm flipH="1">
            <a:off x="2306052" y="3328739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5" name="Line 44"/>
          <p:cNvSpPr>
            <a:spLocks noChangeShapeType="1"/>
          </p:cNvSpPr>
          <p:nvPr/>
        </p:nvSpPr>
        <p:spPr bwMode="auto">
          <a:xfrm>
            <a:off x="2991852" y="3328739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6" name="Line 45"/>
          <p:cNvSpPr>
            <a:spLocks noChangeShapeType="1"/>
          </p:cNvSpPr>
          <p:nvPr/>
        </p:nvSpPr>
        <p:spPr bwMode="auto">
          <a:xfrm flipH="1">
            <a:off x="4668252" y="3328739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7" name="Line 46"/>
          <p:cNvSpPr>
            <a:spLocks noChangeShapeType="1"/>
          </p:cNvSpPr>
          <p:nvPr/>
        </p:nvSpPr>
        <p:spPr bwMode="auto">
          <a:xfrm>
            <a:off x="5354052" y="3328739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8" name="Line 47"/>
          <p:cNvSpPr>
            <a:spLocks noChangeShapeType="1"/>
          </p:cNvSpPr>
          <p:nvPr/>
        </p:nvSpPr>
        <p:spPr bwMode="auto">
          <a:xfrm flipH="1">
            <a:off x="6878052" y="3328739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9" name="Line 48"/>
          <p:cNvSpPr>
            <a:spLocks noChangeShapeType="1"/>
          </p:cNvSpPr>
          <p:nvPr/>
        </p:nvSpPr>
        <p:spPr bwMode="auto">
          <a:xfrm>
            <a:off x="7563852" y="3328739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0" name="Line 49"/>
          <p:cNvSpPr>
            <a:spLocks noChangeShapeType="1"/>
          </p:cNvSpPr>
          <p:nvPr/>
        </p:nvSpPr>
        <p:spPr bwMode="auto">
          <a:xfrm flipH="1">
            <a:off x="9087852" y="3328739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1" name="Line 50"/>
          <p:cNvSpPr>
            <a:spLocks noChangeShapeType="1"/>
          </p:cNvSpPr>
          <p:nvPr/>
        </p:nvSpPr>
        <p:spPr bwMode="auto">
          <a:xfrm>
            <a:off x="9849852" y="3328739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2" name="Line 51"/>
          <p:cNvSpPr>
            <a:spLocks noChangeShapeType="1"/>
          </p:cNvSpPr>
          <p:nvPr/>
        </p:nvSpPr>
        <p:spPr bwMode="auto">
          <a:xfrm flipH="1">
            <a:off x="6573252" y="3785939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3" name="Line 52"/>
          <p:cNvSpPr>
            <a:spLocks noChangeShapeType="1"/>
          </p:cNvSpPr>
          <p:nvPr/>
        </p:nvSpPr>
        <p:spPr bwMode="auto">
          <a:xfrm>
            <a:off x="6954252" y="3785939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4" name="Line 53"/>
          <p:cNvSpPr>
            <a:spLocks noChangeShapeType="1"/>
          </p:cNvSpPr>
          <p:nvPr/>
        </p:nvSpPr>
        <p:spPr bwMode="auto">
          <a:xfrm flipH="1">
            <a:off x="2077452" y="3785939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5" name="Line 54"/>
          <p:cNvSpPr>
            <a:spLocks noChangeShapeType="1"/>
          </p:cNvSpPr>
          <p:nvPr/>
        </p:nvSpPr>
        <p:spPr bwMode="auto">
          <a:xfrm>
            <a:off x="2458452" y="3785939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6" name="Line 55"/>
          <p:cNvSpPr>
            <a:spLocks noChangeShapeType="1"/>
          </p:cNvSpPr>
          <p:nvPr/>
        </p:nvSpPr>
        <p:spPr bwMode="auto">
          <a:xfrm flipH="1">
            <a:off x="1848852" y="4243139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7" name="Line 56"/>
          <p:cNvSpPr>
            <a:spLocks noChangeShapeType="1"/>
          </p:cNvSpPr>
          <p:nvPr/>
        </p:nvSpPr>
        <p:spPr bwMode="auto">
          <a:xfrm flipH="1">
            <a:off x="6420852" y="4243139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8" name="Line 57"/>
          <p:cNvSpPr>
            <a:spLocks noChangeShapeType="1"/>
          </p:cNvSpPr>
          <p:nvPr/>
        </p:nvSpPr>
        <p:spPr bwMode="auto">
          <a:xfrm>
            <a:off x="6725652" y="4243139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001252" y="5454316"/>
            <a:ext cx="2390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a value in an array.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62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Binary Search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97280" y="1892968"/>
            <a:ext cx="10610005" cy="26790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Base Case:  low or high index finds number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Recursive: 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Determine midpoint (</a:t>
            </a:r>
            <a:r>
              <a:rPr lang="en-US" dirty="0" err="1" smtClean="0"/>
              <a:t>high+low</a:t>
            </a:r>
            <a:r>
              <a:rPr lang="en-US" dirty="0" smtClean="0"/>
              <a:t>)/2</a:t>
            </a:r>
          </a:p>
          <a:p>
            <a:pPr marL="0" indent="0">
              <a:buNone/>
            </a:pPr>
            <a:r>
              <a:rPr lang="en-US" dirty="0" smtClean="0"/>
              <a:t>	Search either lower or upper array</a:t>
            </a:r>
          </a:p>
        </p:txBody>
      </p:sp>
    </p:spTree>
    <p:extLst>
      <p:ext uri="{BB962C8B-B14F-4D97-AF65-F5344CB8AC3E}">
        <p14:creationId xmlns:p14="http://schemas.microsoft.com/office/powerpoint/2010/main" val="135890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97280" y="2195639"/>
            <a:ext cx="912795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BinarySearch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index2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index1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])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index1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else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index2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])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index2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else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index2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&lt;=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1)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-1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else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midpoint = 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index2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/ 2;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[midpoint] &gt;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BinarySearch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midpoint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else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BinarySearch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midpoint,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index2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37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box trace look like for binary search?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20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Fundamentals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614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smtClean="0"/>
              <a:t>Pointers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19300" y="1477293"/>
            <a:ext cx="83058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ja-JP" dirty="0" smtClean="0"/>
              <a:t>Pointer variables			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*p, *q;</a:t>
            </a:r>
          </a:p>
          <a:p>
            <a:pPr marL="609600" indent="-609600">
              <a:buFontTx/>
              <a:buAutoNum type="arabicPeriod"/>
            </a:pPr>
            <a:r>
              <a:rPr lang="en-US" altLang="ja-JP" dirty="0" smtClean="0"/>
              <a:t>Static allocation			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x;</a:t>
            </a:r>
          </a:p>
          <a:p>
            <a:pPr marL="609600" indent="-609600">
              <a:buFontTx/>
              <a:buAutoNum type="arabicPeriod"/>
            </a:pPr>
            <a:r>
              <a:rPr lang="en-US" altLang="ja-JP" dirty="0" smtClean="0"/>
              <a:t>Address-of operator			p = &amp;x;</a:t>
            </a:r>
          </a:p>
          <a:p>
            <a:pPr marL="609600" indent="-609600">
              <a:buFontTx/>
              <a:buAutoNum type="arabicPeriod"/>
            </a:pPr>
            <a:r>
              <a:rPr lang="en-US" altLang="ja-JP" dirty="0" smtClean="0"/>
              <a:t>Memory cell to which P points	*p = 6;</a:t>
            </a:r>
          </a:p>
          <a:p>
            <a:pPr marL="609600" indent="-609600">
              <a:buFontTx/>
              <a:buAutoNum type="arabicPeriod"/>
            </a:pPr>
            <a:r>
              <a:rPr lang="en-US" altLang="ja-JP" dirty="0" smtClean="0"/>
              <a:t>Pointer operations			q = p;</a:t>
            </a:r>
          </a:p>
          <a:p>
            <a:pPr marL="609600" indent="-609600">
              <a:buNone/>
            </a:pPr>
            <a:endParaRPr lang="en-US" altLang="ja-JP" dirty="0" smtClean="0"/>
          </a:p>
          <a:p>
            <a:pPr marL="609600" indent="-609600"/>
            <a:endParaRPr lang="en-US" altLang="ja-JP" dirty="0" smtClean="0"/>
          </a:p>
        </p:txBody>
      </p:sp>
      <p:grpSp>
        <p:nvGrpSpPr>
          <p:cNvPr id="21510" name="Group 4"/>
          <p:cNvGrpSpPr>
            <a:grpSpLocks/>
          </p:cNvGrpSpPr>
          <p:nvPr/>
        </p:nvGrpSpPr>
        <p:grpSpPr bwMode="auto">
          <a:xfrm>
            <a:off x="2438400" y="4343401"/>
            <a:ext cx="1981200" cy="823913"/>
            <a:chOff x="768" y="2496"/>
            <a:chExt cx="1248" cy="519"/>
          </a:xfrm>
        </p:grpSpPr>
        <p:sp>
          <p:nvSpPr>
            <p:cNvPr id="21541" name="Rectangle 5"/>
            <p:cNvSpPr>
              <a:spLocks noChangeArrowheads="1"/>
            </p:cNvSpPr>
            <p:nvPr/>
          </p:nvSpPr>
          <p:spPr bwMode="auto">
            <a:xfrm>
              <a:off x="76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1542" name="Rectangle 6"/>
            <p:cNvSpPr>
              <a:spLocks noChangeArrowheads="1"/>
            </p:cNvSpPr>
            <p:nvPr/>
          </p:nvSpPr>
          <p:spPr bwMode="auto">
            <a:xfrm>
              <a:off x="124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1543" name="Rectangle 7"/>
            <p:cNvSpPr>
              <a:spLocks noChangeArrowheads="1"/>
            </p:cNvSpPr>
            <p:nvPr/>
          </p:nvSpPr>
          <p:spPr bwMode="auto">
            <a:xfrm>
              <a:off x="172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1544" name="Text Box 8"/>
            <p:cNvSpPr txBox="1">
              <a:spLocks noChangeArrowheads="1"/>
            </p:cNvSpPr>
            <p:nvPr/>
          </p:nvSpPr>
          <p:spPr bwMode="auto">
            <a:xfrm>
              <a:off x="81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p</a:t>
              </a:r>
            </a:p>
          </p:txBody>
        </p:sp>
        <p:sp>
          <p:nvSpPr>
            <p:cNvPr id="21545" name="Text Box 9"/>
            <p:cNvSpPr txBox="1">
              <a:spLocks noChangeArrowheads="1"/>
            </p:cNvSpPr>
            <p:nvPr/>
          </p:nvSpPr>
          <p:spPr bwMode="auto">
            <a:xfrm>
              <a:off x="129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q</a:t>
              </a:r>
            </a:p>
          </p:txBody>
        </p:sp>
        <p:sp>
          <p:nvSpPr>
            <p:cNvPr id="21546" name="Text Box 10"/>
            <p:cNvSpPr txBox="1">
              <a:spLocks noChangeArrowheads="1"/>
            </p:cNvSpPr>
            <p:nvPr/>
          </p:nvSpPr>
          <p:spPr bwMode="auto">
            <a:xfrm>
              <a:off x="177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x</a:t>
              </a:r>
            </a:p>
          </p:txBody>
        </p:sp>
      </p:grpSp>
      <p:grpSp>
        <p:nvGrpSpPr>
          <p:cNvPr id="21511" name="Group 11"/>
          <p:cNvGrpSpPr>
            <a:grpSpLocks/>
          </p:cNvGrpSpPr>
          <p:nvPr/>
        </p:nvGrpSpPr>
        <p:grpSpPr bwMode="auto">
          <a:xfrm>
            <a:off x="5334000" y="4343401"/>
            <a:ext cx="1981200" cy="823913"/>
            <a:chOff x="768" y="2496"/>
            <a:chExt cx="1248" cy="519"/>
          </a:xfrm>
        </p:grpSpPr>
        <p:sp>
          <p:nvSpPr>
            <p:cNvPr id="21535" name="Rectangle 12"/>
            <p:cNvSpPr>
              <a:spLocks noChangeArrowheads="1"/>
            </p:cNvSpPr>
            <p:nvPr/>
          </p:nvSpPr>
          <p:spPr bwMode="auto">
            <a:xfrm>
              <a:off x="76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36" name="Rectangle 13"/>
            <p:cNvSpPr>
              <a:spLocks noChangeArrowheads="1"/>
            </p:cNvSpPr>
            <p:nvPr/>
          </p:nvSpPr>
          <p:spPr bwMode="auto">
            <a:xfrm>
              <a:off x="124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1537" name="Rectangle 14"/>
            <p:cNvSpPr>
              <a:spLocks noChangeArrowheads="1"/>
            </p:cNvSpPr>
            <p:nvPr/>
          </p:nvSpPr>
          <p:spPr bwMode="auto">
            <a:xfrm>
              <a:off x="172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1538" name="Text Box 15"/>
            <p:cNvSpPr txBox="1">
              <a:spLocks noChangeArrowheads="1"/>
            </p:cNvSpPr>
            <p:nvPr/>
          </p:nvSpPr>
          <p:spPr bwMode="auto">
            <a:xfrm>
              <a:off x="81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p</a:t>
              </a:r>
            </a:p>
          </p:txBody>
        </p:sp>
        <p:sp>
          <p:nvSpPr>
            <p:cNvPr id="21539" name="Text Box 16"/>
            <p:cNvSpPr txBox="1">
              <a:spLocks noChangeArrowheads="1"/>
            </p:cNvSpPr>
            <p:nvPr/>
          </p:nvSpPr>
          <p:spPr bwMode="auto">
            <a:xfrm>
              <a:off x="129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q</a:t>
              </a:r>
            </a:p>
          </p:txBody>
        </p:sp>
        <p:sp>
          <p:nvSpPr>
            <p:cNvPr id="21540" name="Text Box 17"/>
            <p:cNvSpPr txBox="1">
              <a:spLocks noChangeArrowheads="1"/>
            </p:cNvSpPr>
            <p:nvPr/>
          </p:nvSpPr>
          <p:spPr bwMode="auto">
            <a:xfrm>
              <a:off x="177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x</a:t>
              </a:r>
            </a:p>
          </p:txBody>
        </p:sp>
      </p:grpSp>
      <p:grpSp>
        <p:nvGrpSpPr>
          <p:cNvPr id="21512" name="Group 18"/>
          <p:cNvGrpSpPr>
            <a:grpSpLocks/>
          </p:cNvGrpSpPr>
          <p:nvPr/>
        </p:nvGrpSpPr>
        <p:grpSpPr bwMode="auto">
          <a:xfrm>
            <a:off x="8229600" y="4343401"/>
            <a:ext cx="1981200" cy="823913"/>
            <a:chOff x="768" y="2496"/>
            <a:chExt cx="1248" cy="519"/>
          </a:xfrm>
        </p:grpSpPr>
        <p:sp>
          <p:nvSpPr>
            <p:cNvPr id="21529" name="Rectangle 19"/>
            <p:cNvSpPr>
              <a:spLocks noChangeArrowheads="1"/>
            </p:cNvSpPr>
            <p:nvPr/>
          </p:nvSpPr>
          <p:spPr bwMode="auto">
            <a:xfrm>
              <a:off x="76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30" name="Rectangle 20"/>
            <p:cNvSpPr>
              <a:spLocks noChangeArrowheads="1"/>
            </p:cNvSpPr>
            <p:nvPr/>
          </p:nvSpPr>
          <p:spPr bwMode="auto">
            <a:xfrm>
              <a:off x="124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1531" name="Rectangle 21"/>
            <p:cNvSpPr>
              <a:spLocks noChangeArrowheads="1"/>
            </p:cNvSpPr>
            <p:nvPr/>
          </p:nvSpPr>
          <p:spPr bwMode="auto">
            <a:xfrm>
              <a:off x="172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6</a:t>
              </a:r>
            </a:p>
          </p:txBody>
        </p:sp>
        <p:sp>
          <p:nvSpPr>
            <p:cNvPr id="21532" name="Text Box 22"/>
            <p:cNvSpPr txBox="1">
              <a:spLocks noChangeArrowheads="1"/>
            </p:cNvSpPr>
            <p:nvPr/>
          </p:nvSpPr>
          <p:spPr bwMode="auto">
            <a:xfrm>
              <a:off x="81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p</a:t>
              </a:r>
            </a:p>
          </p:txBody>
        </p:sp>
        <p:sp>
          <p:nvSpPr>
            <p:cNvPr id="21533" name="Text Box 23"/>
            <p:cNvSpPr txBox="1">
              <a:spLocks noChangeArrowheads="1"/>
            </p:cNvSpPr>
            <p:nvPr/>
          </p:nvSpPr>
          <p:spPr bwMode="auto">
            <a:xfrm>
              <a:off x="129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q</a:t>
              </a:r>
            </a:p>
          </p:txBody>
        </p:sp>
        <p:sp>
          <p:nvSpPr>
            <p:cNvPr id="21534" name="Text Box 24"/>
            <p:cNvSpPr txBox="1">
              <a:spLocks noChangeArrowheads="1"/>
            </p:cNvSpPr>
            <p:nvPr/>
          </p:nvSpPr>
          <p:spPr bwMode="auto">
            <a:xfrm>
              <a:off x="177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x</a:t>
              </a:r>
            </a:p>
          </p:txBody>
        </p:sp>
      </p:grpSp>
      <p:grpSp>
        <p:nvGrpSpPr>
          <p:cNvPr id="21513" name="Group 25"/>
          <p:cNvGrpSpPr>
            <a:grpSpLocks/>
          </p:cNvGrpSpPr>
          <p:nvPr/>
        </p:nvGrpSpPr>
        <p:grpSpPr bwMode="auto">
          <a:xfrm>
            <a:off x="2438400" y="5334001"/>
            <a:ext cx="1981200" cy="823913"/>
            <a:chOff x="768" y="2496"/>
            <a:chExt cx="1248" cy="519"/>
          </a:xfrm>
        </p:grpSpPr>
        <p:sp>
          <p:nvSpPr>
            <p:cNvPr id="21523" name="Rectangle 26"/>
            <p:cNvSpPr>
              <a:spLocks noChangeArrowheads="1"/>
            </p:cNvSpPr>
            <p:nvPr/>
          </p:nvSpPr>
          <p:spPr bwMode="auto">
            <a:xfrm>
              <a:off x="76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24" name="Rectangle 27"/>
            <p:cNvSpPr>
              <a:spLocks noChangeArrowheads="1"/>
            </p:cNvSpPr>
            <p:nvPr/>
          </p:nvSpPr>
          <p:spPr bwMode="auto">
            <a:xfrm>
              <a:off x="124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25" name="Rectangle 28"/>
            <p:cNvSpPr>
              <a:spLocks noChangeArrowheads="1"/>
            </p:cNvSpPr>
            <p:nvPr/>
          </p:nvSpPr>
          <p:spPr bwMode="auto">
            <a:xfrm>
              <a:off x="172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6</a:t>
              </a:r>
            </a:p>
          </p:txBody>
        </p:sp>
        <p:sp>
          <p:nvSpPr>
            <p:cNvPr id="21526" name="Text Box 29"/>
            <p:cNvSpPr txBox="1">
              <a:spLocks noChangeArrowheads="1"/>
            </p:cNvSpPr>
            <p:nvPr/>
          </p:nvSpPr>
          <p:spPr bwMode="auto">
            <a:xfrm>
              <a:off x="81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p</a:t>
              </a:r>
            </a:p>
          </p:txBody>
        </p:sp>
        <p:sp>
          <p:nvSpPr>
            <p:cNvPr id="21527" name="Text Box 30"/>
            <p:cNvSpPr txBox="1">
              <a:spLocks noChangeArrowheads="1"/>
            </p:cNvSpPr>
            <p:nvPr/>
          </p:nvSpPr>
          <p:spPr bwMode="auto">
            <a:xfrm>
              <a:off x="129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q</a:t>
              </a:r>
            </a:p>
          </p:txBody>
        </p:sp>
        <p:sp>
          <p:nvSpPr>
            <p:cNvPr id="21528" name="Text Box 31"/>
            <p:cNvSpPr txBox="1">
              <a:spLocks noChangeArrowheads="1"/>
            </p:cNvSpPr>
            <p:nvPr/>
          </p:nvSpPr>
          <p:spPr bwMode="auto">
            <a:xfrm>
              <a:off x="177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x</a:t>
              </a:r>
            </a:p>
          </p:txBody>
        </p:sp>
      </p:grpSp>
      <p:sp>
        <p:nvSpPr>
          <p:cNvPr id="21514" name="Freeform 32"/>
          <p:cNvSpPr>
            <a:spLocks/>
          </p:cNvSpPr>
          <p:nvPr/>
        </p:nvSpPr>
        <p:spPr bwMode="auto">
          <a:xfrm>
            <a:off x="5562600" y="4152900"/>
            <a:ext cx="1295400" cy="419100"/>
          </a:xfrm>
          <a:custGeom>
            <a:avLst/>
            <a:gdLst>
              <a:gd name="T0" fmla="*/ 0 w 816"/>
              <a:gd name="T1" fmla="*/ 665321250 h 264"/>
              <a:gd name="T2" fmla="*/ 846772500 w 816"/>
              <a:gd name="T3" fmla="*/ 60483750 h 264"/>
              <a:gd name="T4" fmla="*/ 2056447500 w 816"/>
              <a:gd name="T5" fmla="*/ 302418750 h 264"/>
              <a:gd name="T6" fmla="*/ 0 60000 65536"/>
              <a:gd name="T7" fmla="*/ 0 60000 65536"/>
              <a:gd name="T8" fmla="*/ 0 60000 65536"/>
              <a:gd name="T9" fmla="*/ 0 w 816"/>
              <a:gd name="T10" fmla="*/ 0 h 264"/>
              <a:gd name="T11" fmla="*/ 816 w 816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264">
                <a:moveTo>
                  <a:pt x="0" y="264"/>
                </a:moveTo>
                <a:cubicBezTo>
                  <a:pt x="100" y="156"/>
                  <a:pt x="200" y="48"/>
                  <a:pt x="336" y="24"/>
                </a:cubicBezTo>
                <a:cubicBezTo>
                  <a:pt x="472" y="0"/>
                  <a:pt x="736" y="104"/>
                  <a:pt x="816" y="12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Freeform 33"/>
          <p:cNvSpPr>
            <a:spLocks/>
          </p:cNvSpPr>
          <p:nvPr/>
        </p:nvSpPr>
        <p:spPr bwMode="auto">
          <a:xfrm>
            <a:off x="2667000" y="5105400"/>
            <a:ext cx="1295400" cy="419100"/>
          </a:xfrm>
          <a:custGeom>
            <a:avLst/>
            <a:gdLst>
              <a:gd name="T0" fmla="*/ 0 w 816"/>
              <a:gd name="T1" fmla="*/ 665321250 h 264"/>
              <a:gd name="T2" fmla="*/ 846772500 w 816"/>
              <a:gd name="T3" fmla="*/ 60483750 h 264"/>
              <a:gd name="T4" fmla="*/ 2056447500 w 816"/>
              <a:gd name="T5" fmla="*/ 302418750 h 264"/>
              <a:gd name="T6" fmla="*/ 0 60000 65536"/>
              <a:gd name="T7" fmla="*/ 0 60000 65536"/>
              <a:gd name="T8" fmla="*/ 0 60000 65536"/>
              <a:gd name="T9" fmla="*/ 0 w 816"/>
              <a:gd name="T10" fmla="*/ 0 h 264"/>
              <a:gd name="T11" fmla="*/ 816 w 816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264">
                <a:moveTo>
                  <a:pt x="0" y="264"/>
                </a:moveTo>
                <a:cubicBezTo>
                  <a:pt x="100" y="156"/>
                  <a:pt x="200" y="48"/>
                  <a:pt x="336" y="24"/>
                </a:cubicBezTo>
                <a:cubicBezTo>
                  <a:pt x="472" y="0"/>
                  <a:pt x="736" y="104"/>
                  <a:pt x="816" y="12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Freeform 34"/>
          <p:cNvSpPr>
            <a:spLocks/>
          </p:cNvSpPr>
          <p:nvPr/>
        </p:nvSpPr>
        <p:spPr bwMode="auto">
          <a:xfrm>
            <a:off x="8458200" y="4114800"/>
            <a:ext cx="1295400" cy="419100"/>
          </a:xfrm>
          <a:custGeom>
            <a:avLst/>
            <a:gdLst>
              <a:gd name="T0" fmla="*/ 0 w 816"/>
              <a:gd name="T1" fmla="*/ 665321250 h 264"/>
              <a:gd name="T2" fmla="*/ 846772500 w 816"/>
              <a:gd name="T3" fmla="*/ 60483750 h 264"/>
              <a:gd name="T4" fmla="*/ 2056447500 w 816"/>
              <a:gd name="T5" fmla="*/ 302418750 h 264"/>
              <a:gd name="T6" fmla="*/ 0 60000 65536"/>
              <a:gd name="T7" fmla="*/ 0 60000 65536"/>
              <a:gd name="T8" fmla="*/ 0 60000 65536"/>
              <a:gd name="T9" fmla="*/ 0 w 816"/>
              <a:gd name="T10" fmla="*/ 0 h 264"/>
              <a:gd name="T11" fmla="*/ 816 w 816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264">
                <a:moveTo>
                  <a:pt x="0" y="264"/>
                </a:moveTo>
                <a:cubicBezTo>
                  <a:pt x="100" y="156"/>
                  <a:pt x="200" y="48"/>
                  <a:pt x="336" y="24"/>
                </a:cubicBezTo>
                <a:cubicBezTo>
                  <a:pt x="472" y="0"/>
                  <a:pt x="736" y="104"/>
                  <a:pt x="816" y="12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Freeform 35"/>
          <p:cNvSpPr>
            <a:spLocks/>
          </p:cNvSpPr>
          <p:nvPr/>
        </p:nvSpPr>
        <p:spPr bwMode="auto">
          <a:xfrm>
            <a:off x="3429000" y="5562600"/>
            <a:ext cx="533400" cy="1588"/>
          </a:xfrm>
          <a:custGeom>
            <a:avLst/>
            <a:gdLst>
              <a:gd name="T0" fmla="*/ 0 w 336"/>
              <a:gd name="T1" fmla="*/ 0 h 1"/>
              <a:gd name="T2" fmla="*/ 846772500 w 336"/>
              <a:gd name="T3" fmla="*/ 0 h 1"/>
              <a:gd name="T4" fmla="*/ 0 60000 65536"/>
              <a:gd name="T5" fmla="*/ 0 60000 65536"/>
              <a:gd name="T6" fmla="*/ 0 w 336"/>
              <a:gd name="T7" fmla="*/ 0 h 1"/>
              <a:gd name="T8" fmla="*/ 336 w 33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36" h="1">
                <a:moveTo>
                  <a:pt x="0" y="0"/>
                </a:moveTo>
                <a:cubicBezTo>
                  <a:pt x="140" y="0"/>
                  <a:pt x="280" y="0"/>
                  <a:pt x="33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Text Box 36"/>
          <p:cNvSpPr txBox="1">
            <a:spLocks noChangeArrowheads="1"/>
          </p:cNvSpPr>
          <p:nvPr/>
        </p:nvSpPr>
        <p:spPr bwMode="auto">
          <a:xfrm>
            <a:off x="1981200" y="4343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1</a:t>
            </a:r>
          </a:p>
        </p:txBody>
      </p:sp>
      <p:sp>
        <p:nvSpPr>
          <p:cNvPr id="21519" name="Text Box 37"/>
          <p:cNvSpPr txBox="1">
            <a:spLocks noChangeArrowheads="1"/>
          </p:cNvSpPr>
          <p:nvPr/>
        </p:nvSpPr>
        <p:spPr bwMode="auto">
          <a:xfrm>
            <a:off x="4876800" y="4267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3</a:t>
            </a:r>
          </a:p>
        </p:txBody>
      </p:sp>
      <p:sp>
        <p:nvSpPr>
          <p:cNvPr id="21520" name="Text Box 38"/>
          <p:cNvSpPr txBox="1">
            <a:spLocks noChangeArrowheads="1"/>
          </p:cNvSpPr>
          <p:nvPr/>
        </p:nvSpPr>
        <p:spPr bwMode="auto">
          <a:xfrm>
            <a:off x="7772400" y="4191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4</a:t>
            </a:r>
          </a:p>
        </p:txBody>
      </p:sp>
      <p:sp>
        <p:nvSpPr>
          <p:cNvPr id="21521" name="Text Box 39"/>
          <p:cNvSpPr txBox="1">
            <a:spLocks noChangeArrowheads="1"/>
          </p:cNvSpPr>
          <p:nvPr/>
        </p:nvSpPr>
        <p:spPr bwMode="auto">
          <a:xfrm>
            <a:off x="1981200" y="5257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5777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3706368" cy="402336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C++ core tenets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Class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C++ Language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Coding Guidelines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Operator Overloading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pass by </a:t>
            </a:r>
            <a:r>
              <a:rPr lang="en-US" dirty="0" err="1" smtClean="0"/>
              <a:t>const</a:t>
            </a:r>
            <a:r>
              <a:rPr lang="en-US" dirty="0" smtClean="0"/>
              <a:t>, </a:t>
            </a:r>
            <a:r>
              <a:rPr lang="en-US" dirty="0" err="1" smtClean="0"/>
              <a:t>const</a:t>
            </a:r>
            <a:r>
              <a:rPr lang="en-US" dirty="0" smtClean="0"/>
              <a:t> &amp;, value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>
                <a:solidFill>
                  <a:srgbClr val="00B050"/>
                </a:solidFill>
              </a:rPr>
              <a:t>Recursion -- TBD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Stack v. Heap allocations  -- TBD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 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09360" y="1845734"/>
            <a:ext cx="5480304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Constructors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Object Lifetime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Templates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Vectors, Strings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Sorting:  Bubble, Insertion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C++ program lifecycle: preprocess, compiler, </a:t>
            </a:r>
            <a:r>
              <a:rPr lang="en-US" dirty="0" err="1" smtClean="0"/>
              <a:t>etc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>
                <a:solidFill>
                  <a:srgbClr val="00B050"/>
                </a:solidFill>
              </a:rPr>
              <a:t>binary, octal, hex  -- TBD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7926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 smtClean="0"/>
              <a:t>Arrays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512" y="1861776"/>
            <a:ext cx="5881035" cy="40233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Arrays:  reservation and construction of indexed set of objects or built-in types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int</a:t>
            </a:r>
            <a:r>
              <a:rPr lang="en-US" dirty="0" smtClean="0"/>
              <a:t> x=5;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arr1[100]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arr2[3] = {34, 7, 34};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char cArr1[7];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char cArr2[10][5];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arr1[x] = 32;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arr2[0] = arr1[x];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cArr2[3][3] = ‘a’;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Arrays v Pointers (following are equivalent)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     void Foo(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arr</a:t>
            </a:r>
            <a:r>
              <a:rPr lang="en-US" dirty="0" smtClean="0"/>
              <a:t>[]) {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     void Foo(</a:t>
            </a:r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arr</a:t>
            </a:r>
            <a:r>
              <a:rPr lang="en-US" dirty="0" smtClean="0"/>
              <a:t>) { 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04546" y="2580794"/>
            <a:ext cx="55505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err="1" smtClean="0"/>
              <a:t>MyFooClass</a:t>
            </a:r>
            <a:r>
              <a:rPr lang="en-US" dirty="0" smtClean="0"/>
              <a:t>  </a:t>
            </a:r>
            <a:r>
              <a:rPr lang="en-US" dirty="0" err="1" smtClean="0"/>
              <a:t>theFooObj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err="1" smtClean="0"/>
              <a:t>MyFooClass</a:t>
            </a:r>
            <a:r>
              <a:rPr lang="en-US" dirty="0" smtClean="0"/>
              <a:t>  </a:t>
            </a:r>
            <a:r>
              <a:rPr lang="en-US" dirty="0" err="1" smtClean="0"/>
              <a:t>arrFoo</a:t>
            </a:r>
            <a:r>
              <a:rPr lang="en-US" dirty="0" smtClean="0"/>
              <a:t>[200];  //default constructors run</a:t>
            </a:r>
          </a:p>
          <a:p>
            <a:r>
              <a:rPr lang="en-US" dirty="0"/>
              <a:t> </a:t>
            </a:r>
            <a:r>
              <a:rPr lang="en-US" dirty="0" err="1" smtClean="0"/>
              <a:t>MyFooClass</a:t>
            </a:r>
            <a:r>
              <a:rPr lang="en-US" dirty="0" smtClean="0"/>
              <a:t>  *</a:t>
            </a:r>
            <a:r>
              <a:rPr lang="en-US" dirty="0" err="1" smtClean="0"/>
              <a:t>pFoo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 smtClean="0"/>
              <a:t>pFoo</a:t>
            </a:r>
            <a:r>
              <a:rPr lang="en-US" dirty="0" smtClean="0"/>
              <a:t> = </a:t>
            </a:r>
            <a:r>
              <a:rPr lang="en-US" dirty="0" err="1" smtClean="0"/>
              <a:t>arrFoo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arrFoo</a:t>
            </a:r>
            <a:r>
              <a:rPr lang="en-US" dirty="0" smtClean="0"/>
              <a:t>[54] = </a:t>
            </a:r>
            <a:r>
              <a:rPr lang="en-US" dirty="0" err="1" smtClean="0"/>
              <a:t>theFooObj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pFoo</a:t>
            </a:r>
            <a:r>
              <a:rPr lang="en-US" dirty="0" smtClean="0"/>
              <a:t> = &amp;</a:t>
            </a:r>
            <a:r>
              <a:rPr lang="en-US" dirty="0" err="1" smtClean="0"/>
              <a:t>theFooObj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Pop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function which takes in a string and reverses the string in-place but returns the original 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788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Templatize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SORTED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248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SortedList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Class Template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</a:t>
            </a:r>
            <a:r>
              <a:rPr lang="en-US" sz="2400" dirty="0" smtClean="0"/>
              <a:t>Example to show templates on a class which keeps a sorted set of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Add an item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Print out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Sort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Bonus Points:  concatenate two lists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Data Structure:  Vector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Sorts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err="1" smtClean="0"/>
              <a:t>BubbleSort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Insertion sort algorithm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857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6883" y="174338"/>
            <a:ext cx="784459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ifndef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SORTED_LIST_CPP</a:t>
            </a:r>
          </a:p>
          <a:p>
            <a:r>
              <a:rPr lang="en-US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#define SORTED_LIST_CPP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#include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SortedList.h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template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ItemType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SortedList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ItemType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&gt;::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SortedList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(){ }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template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ItemType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SortedList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ItemType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&gt;::Add(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ItemType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&amp;item)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thelist.push_back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(item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return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template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ItemType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SortedList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ItemType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&gt;::Print()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nn-NO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for</a:t>
            </a:r>
            <a:r>
              <a:rPr lang="nn-NO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 = 0; i &lt; thelist.size(); i++)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thelist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endif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71046" y="-45526"/>
            <a:ext cx="359343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</a:t>
            </a:r>
            <a:r>
              <a:rPr lang="en-US" dirty="0" err="1"/>
              <a:t>ifndef</a:t>
            </a:r>
            <a:r>
              <a:rPr lang="en-US" dirty="0"/>
              <a:t> SORTED_LIST_H</a:t>
            </a:r>
          </a:p>
          <a:p>
            <a:r>
              <a:rPr lang="en-US" dirty="0"/>
              <a:t>#define </a:t>
            </a:r>
            <a:r>
              <a:rPr lang="en-US" dirty="0" smtClean="0"/>
              <a:t>SORTED_LIST_H</a:t>
            </a:r>
            <a:endParaRPr lang="en-US" dirty="0"/>
          </a:p>
          <a:p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r>
              <a:rPr lang="en-US" dirty="0"/>
              <a:t>#include &lt;vector&gt;</a:t>
            </a:r>
          </a:p>
          <a:p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template &lt;class </a:t>
            </a:r>
            <a:r>
              <a:rPr lang="en-US" dirty="0" err="1"/>
              <a:t>ItemType</a:t>
            </a:r>
            <a:r>
              <a:rPr lang="en-US" dirty="0"/>
              <a:t>&gt;</a:t>
            </a:r>
          </a:p>
          <a:p>
            <a:r>
              <a:rPr lang="en-US" dirty="0"/>
              <a:t>class </a:t>
            </a:r>
            <a:r>
              <a:rPr lang="en-US" dirty="0" err="1"/>
              <a:t>SortedList</a:t>
            </a:r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/>
              <a:t>public: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SortedList</a:t>
            </a:r>
            <a:r>
              <a:rPr lang="en-US" dirty="0"/>
              <a:t>();</a:t>
            </a:r>
          </a:p>
          <a:p>
            <a:r>
              <a:rPr lang="en-US" dirty="0" smtClean="0"/>
              <a:t>    ~</a:t>
            </a:r>
            <a:r>
              <a:rPr lang="en-US" dirty="0" err="1"/>
              <a:t>SortedList</a:t>
            </a:r>
            <a:r>
              <a:rPr lang="en-US" dirty="0"/>
              <a:t>();</a:t>
            </a:r>
          </a:p>
          <a:p>
            <a:endParaRPr lang="en-US" dirty="0"/>
          </a:p>
          <a:p>
            <a:r>
              <a:rPr lang="en-US" dirty="0" smtClean="0"/>
              <a:t>   void Add(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/>
              <a:t>ItemType</a:t>
            </a:r>
            <a:r>
              <a:rPr lang="en-US" dirty="0"/>
              <a:t> &amp;item);</a:t>
            </a:r>
          </a:p>
          <a:p>
            <a:r>
              <a:rPr lang="en-US" dirty="0" smtClean="0"/>
              <a:t>   void </a:t>
            </a:r>
            <a:r>
              <a:rPr lang="en-US" dirty="0"/>
              <a:t>Print() </a:t>
            </a:r>
            <a:r>
              <a:rPr lang="en-US" dirty="0" err="1"/>
              <a:t>const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void Sort();</a:t>
            </a:r>
            <a:endParaRPr lang="en-US" dirty="0"/>
          </a:p>
          <a:p>
            <a:endParaRPr lang="en-US" dirty="0"/>
          </a:p>
          <a:p>
            <a:r>
              <a:rPr lang="en-US" dirty="0"/>
              <a:t>private:</a:t>
            </a:r>
          </a:p>
          <a:p>
            <a:r>
              <a:rPr lang="en-US" dirty="0" smtClean="0"/>
              <a:t>    vector&lt;</a:t>
            </a:r>
            <a:r>
              <a:rPr lang="en-US" dirty="0" err="1" smtClean="0"/>
              <a:t>ItemType</a:t>
            </a:r>
            <a:r>
              <a:rPr lang="en-US" dirty="0"/>
              <a:t>&gt; </a:t>
            </a:r>
            <a:r>
              <a:rPr lang="en-US" dirty="0" err="1"/>
              <a:t>thelist</a:t>
            </a:r>
            <a:r>
              <a:rPr lang="en-US" dirty="0"/>
              <a:t>;</a:t>
            </a:r>
          </a:p>
          <a:p>
            <a:r>
              <a:rPr lang="en-US" dirty="0"/>
              <a:t>};</a:t>
            </a:r>
          </a:p>
          <a:p>
            <a:r>
              <a:rPr lang="en-US" dirty="0"/>
              <a:t>#include "SortedList.cpp"</a:t>
            </a:r>
          </a:p>
          <a:p>
            <a:r>
              <a:rPr lang="en-US" dirty="0"/>
              <a:t>#</a:t>
            </a:r>
            <a:r>
              <a:rPr lang="en-US" dirty="0" err="1" smtClean="0"/>
              <a:t>endif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39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Bubblesort</a:t>
            </a:r>
            <a:r>
              <a:rPr lang="en-US" dirty="0" smtClean="0"/>
              <a:t> or Sinking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 </a:t>
            </a:r>
            <a:r>
              <a:rPr lang="en-US" sz="2400" dirty="0" smtClean="0"/>
              <a:t>Used to sort an array of items by traversing (n-1) times and bubbling largest current item to the bottom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Graphical </a:t>
            </a:r>
            <a:r>
              <a:rPr lang="en-US" sz="2400" dirty="0"/>
              <a:t>Representation : </a:t>
            </a: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en.wikipedia.org/wiki/Bubble_sort#mediaviewer/File:Bubble-sort-example-300px.gif</a:t>
            </a: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Bad memory and speed characteristics.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</a:t>
            </a:r>
            <a:r>
              <a:rPr lang="en-US" sz="2400" i="1" dirty="0" smtClean="0"/>
              <a:t>“the </a:t>
            </a:r>
            <a:r>
              <a:rPr lang="en-US" sz="2400" i="1" dirty="0"/>
              <a:t>bubble sort seems to have nothing to recommend it, except a catchy name and the fact that it leads to some interesting theoretical </a:t>
            </a:r>
            <a:r>
              <a:rPr lang="en-US" sz="2400" i="1" dirty="0" smtClean="0"/>
              <a:t>problems“, </a:t>
            </a:r>
            <a:r>
              <a:rPr lang="en-US" sz="2400" dirty="0" smtClean="0"/>
              <a:t>Donald Knuth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654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14408</TotalTime>
  <Words>2019</Words>
  <Application>Microsoft Office PowerPoint</Application>
  <PresentationFormat>Widescreen</PresentationFormat>
  <Paragraphs>454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ＭＳ Ｐゴシック</vt:lpstr>
      <vt:lpstr>Arial</vt:lpstr>
      <vt:lpstr>Calibri</vt:lpstr>
      <vt:lpstr>Calibri Light</vt:lpstr>
      <vt:lpstr>Cambria Math</vt:lpstr>
      <vt:lpstr>Consolas</vt:lpstr>
      <vt:lpstr>Times New Roman</vt:lpstr>
      <vt:lpstr>Retrospect</vt:lpstr>
      <vt:lpstr>CSS 342</vt:lpstr>
      <vt:lpstr>Agenda</vt:lpstr>
      <vt:lpstr>How to Study</vt:lpstr>
      <vt:lpstr>Quiz Topics</vt:lpstr>
      <vt:lpstr>In Class Pop Quiz</vt:lpstr>
      <vt:lpstr>Templatize Class</vt:lpstr>
      <vt:lpstr>SortedList Class Template Example</vt:lpstr>
      <vt:lpstr>PowerPoint Presentation</vt:lpstr>
      <vt:lpstr>Bubblesort or Sinking Sort</vt:lpstr>
      <vt:lpstr>Insertion Sort </vt:lpstr>
      <vt:lpstr>Function for Insertion Sort</vt:lpstr>
      <vt:lpstr>VendingBank.h (pt 1)</vt:lpstr>
      <vt:lpstr>VendingBank.h (pt 2)</vt:lpstr>
      <vt:lpstr>Recursion</vt:lpstr>
      <vt:lpstr>PowerPoint Presentation</vt:lpstr>
      <vt:lpstr>PowerPoint Presentation</vt:lpstr>
      <vt:lpstr>Recursive Solutions</vt:lpstr>
      <vt:lpstr>Recursive Solutions</vt:lpstr>
      <vt:lpstr>Recursive Solutions</vt:lpstr>
      <vt:lpstr>Compute n! recursively</vt:lpstr>
      <vt:lpstr>The Box Trace</vt:lpstr>
      <vt:lpstr>The Box Trace</vt:lpstr>
      <vt:lpstr>The Box Trace</vt:lpstr>
      <vt:lpstr>The Stack (and recursion) </vt:lpstr>
      <vt:lpstr>Recursive example  Quiz: Code in class.</vt:lpstr>
      <vt:lpstr>Class Bell</vt:lpstr>
      <vt:lpstr>Time of Invocation  (constructors)</vt:lpstr>
      <vt:lpstr>Printing Numbers in Any Base</vt:lpstr>
      <vt:lpstr>Quick review of base conversions</vt:lpstr>
      <vt:lpstr>Printing Numbers in Any Base</vt:lpstr>
      <vt:lpstr>Printing numbers in any base (recursively)</vt:lpstr>
      <vt:lpstr>Printing numbers in any base (recursively)</vt:lpstr>
      <vt:lpstr>Recursion w/Alice</vt:lpstr>
      <vt:lpstr>Binary Search</vt:lpstr>
      <vt:lpstr>Binary Search</vt:lpstr>
      <vt:lpstr>Binary Search</vt:lpstr>
      <vt:lpstr>What does the box trace look like for binary search?</vt:lpstr>
      <vt:lpstr>C++ Fundamentals</vt:lpstr>
      <vt:lpstr>Pointers</vt:lpstr>
      <vt:lpstr>Arrays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342</dc:title>
  <dc:creator>Bob Dimpsey</dc:creator>
  <cp:lastModifiedBy>robert dimpsey</cp:lastModifiedBy>
  <cp:revision>210</cp:revision>
  <dcterms:created xsi:type="dcterms:W3CDTF">2014-09-04T12:46:47Z</dcterms:created>
  <dcterms:modified xsi:type="dcterms:W3CDTF">2016-10-14T01:07:25Z</dcterms:modified>
</cp:coreProperties>
</file>