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83" r:id="rId3"/>
    <p:sldId id="446" r:id="rId4"/>
    <p:sldId id="444" r:id="rId5"/>
    <p:sldId id="445" r:id="rId6"/>
    <p:sldId id="435" r:id="rId7"/>
    <p:sldId id="436" r:id="rId8"/>
    <p:sldId id="437" r:id="rId9"/>
    <p:sldId id="438" r:id="rId10"/>
    <p:sldId id="439" r:id="rId11"/>
    <p:sldId id="440" r:id="rId12"/>
    <p:sldId id="458" r:id="rId13"/>
    <p:sldId id="442" r:id="rId14"/>
    <p:sldId id="443" r:id="rId15"/>
    <p:sldId id="456" r:id="rId16"/>
    <p:sldId id="447" r:id="rId17"/>
    <p:sldId id="448" r:id="rId18"/>
    <p:sldId id="449" r:id="rId19"/>
    <p:sldId id="450" r:id="rId20"/>
    <p:sldId id="451" r:id="rId21"/>
    <p:sldId id="452" r:id="rId22"/>
    <p:sldId id="453" r:id="rId23"/>
    <p:sldId id="454" r:id="rId24"/>
    <p:sldId id="459" r:id="rId25"/>
    <p:sldId id="455" r:id="rId26"/>
    <p:sldId id="457"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09" autoAdjust="0"/>
    <p:restoredTop sz="94660"/>
  </p:normalViewPr>
  <p:slideViewPr>
    <p:cSldViewPr snapToGrid="0">
      <p:cViewPr varScale="1">
        <p:scale>
          <a:sx n="79" d="100"/>
          <a:sy n="79"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069CB8-F204-4D06-B913-C5A26A89888A}" type="datetimeFigureOut">
              <a:rPr lang="en-US" dirty="0"/>
              <a:t>10/28/2016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B6E300-0A13-4A81-945A-7333C271A069}" type="datetimeFigureOut">
              <a:rPr lang="en-US" dirty="0"/>
              <a:t>10/28/2016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671962-1EA4-46E7-BCB0-F36CE46D1A59}" type="datetimeFigureOut">
              <a:rPr lang="en-US" dirty="0"/>
              <a:t>10/28/2016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Text Placeholder 4"/>
          <p:cNvSpPr>
            <a:spLocks noGrp="1"/>
          </p:cNvSpPr>
          <p:nvPr>
            <p:ph type="body" sz="quarter" idx="11"/>
          </p:nvPr>
        </p:nvSpPr>
        <p:spPr>
          <a:xfrm>
            <a:off x="677333" y="1816100"/>
            <a:ext cx="11260667" cy="4508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2"/>
          </p:nvPr>
        </p:nvSpPr>
        <p:spPr>
          <a:ln/>
        </p:spPr>
        <p:txBody>
          <a:bodyPr/>
          <a:lstStyle>
            <a:lvl1pPr>
              <a:defRPr/>
            </a:lvl1pPr>
          </a:lstStyle>
          <a:p>
            <a:pPr>
              <a:defRPr/>
            </a:pPr>
            <a:r>
              <a:rPr lang="en-US"/>
              <a:t>Data Structures and Problem Solving with C++: Walls and Mirrors, Frank Carrano, ©  2012</a:t>
            </a:r>
            <a:endParaRPr lang="en-US" dirty="0"/>
          </a:p>
        </p:txBody>
      </p:sp>
    </p:spTree>
    <p:extLst>
      <p:ext uri="{BB962C8B-B14F-4D97-AF65-F5344CB8AC3E}">
        <p14:creationId xmlns:p14="http://schemas.microsoft.com/office/powerpoint/2010/main" val="159226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0BB376-B19C-488D-ABEB-03C7E6E9E3E0}" type="datetimeFigureOut">
              <a:rPr lang="en-US" dirty="0"/>
              <a:t>10/28/2016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6F077B-A50F-4D64-8574-E2D6A98A5553}" type="datetimeFigureOut">
              <a:rPr lang="en-US" dirty="0"/>
              <a:t>10/28/2016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9E2A62-1983-43A1-A163-D8AA46534C80}" type="datetimeFigureOut">
              <a:rPr lang="en-US" dirty="0"/>
              <a:t>10/28/2016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8F3E3B-34E3-4345-B2A1-994B83598A9C}" type="datetimeFigureOut">
              <a:rPr lang="en-US" dirty="0"/>
              <a:t>10/28/2016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D816C96-82A1-4D77-8ADA-627AC6FE3D65}" type="datetimeFigureOut">
              <a:rPr lang="en-US" dirty="0"/>
              <a:t>10/28/2016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102C1E-28F2-47E9-802D-339E64E2F920}" type="datetimeFigureOut">
              <a:rPr lang="en-US" dirty="0"/>
              <a:t>10/28/2016</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4271A48-F18A-45B3-BC05-1E27DA3F88AF}" type="datetimeFigureOut">
              <a:rPr lang="en-US" dirty="0"/>
              <a:t>10/28/2016</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B747F8-9654-4282-85D2-65F41AAE7A75}" type="datetimeFigureOut">
              <a:rPr lang="en-US" dirty="0"/>
              <a:t>10/28/2016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DC5B261-8843-42D1-AAFC-05E20E2D9B97}" type="datetimeFigureOut">
              <a:rPr lang="en-US" dirty="0"/>
              <a:t>10/28/2016</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user/TheMathsters" TargetMode="External"/><Relationship Id="rId2" Type="http://schemas.openxmlformats.org/officeDocument/2006/relationships/hyperlink" Target="http://courses.washington.edu/css342/dimpsey/ProgramExamples/Inductionv4.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NUL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CSS 342</a:t>
            </a:r>
            <a:endParaRPr lang="en-US" dirty="0"/>
          </a:p>
        </p:txBody>
      </p:sp>
      <p:sp>
        <p:nvSpPr>
          <p:cNvPr id="3" name="Subtitle 2"/>
          <p:cNvSpPr>
            <a:spLocks noGrp="1"/>
          </p:cNvSpPr>
          <p:nvPr>
            <p:ph type="subTitle" idx="1"/>
          </p:nvPr>
        </p:nvSpPr>
        <p:spPr/>
        <p:txBody>
          <a:bodyPr>
            <a:normAutofit fontScale="47500" lnSpcReduction="20000"/>
          </a:bodyPr>
          <a:lstStyle/>
          <a:p>
            <a:r>
              <a:rPr lang="en-US" dirty="0" smtClean="0"/>
              <a:t>Data </a:t>
            </a:r>
            <a:r>
              <a:rPr lang="en-US" dirty="0"/>
              <a:t>Structures, Algorithms, and Discrete Mathematics I</a:t>
            </a:r>
          </a:p>
          <a:p>
            <a:r>
              <a:rPr lang="en-US" dirty="0" smtClean="0"/>
              <a:t>Lecture 8. 161025</a:t>
            </a:r>
          </a:p>
          <a:p>
            <a:r>
              <a:rPr lang="en-US" dirty="0" smtClean="0"/>
              <a:t>Cusack </a:t>
            </a:r>
            <a:r>
              <a:rPr lang="en-US" dirty="0" err="1"/>
              <a:t>Chapt</a:t>
            </a:r>
            <a:r>
              <a:rPr lang="en-US" dirty="0"/>
              <a:t>. </a:t>
            </a:r>
            <a:r>
              <a:rPr lang="en-US" dirty="0" smtClean="0"/>
              <a:t>8, CARRANO APPENDIX E</a:t>
            </a:r>
          </a:p>
          <a:p>
            <a:r>
              <a:rPr lang="en-US" dirty="0" smtClean="0"/>
              <a:t>CARRANO  </a:t>
            </a:r>
            <a:r>
              <a:rPr lang="en-US" dirty="0"/>
              <a:t>C++ Interlude 2, </a:t>
            </a:r>
            <a:r>
              <a:rPr lang="en-US" dirty="0" err="1"/>
              <a:t>Chapt</a:t>
            </a:r>
            <a:r>
              <a:rPr lang="en-US" dirty="0"/>
              <a:t> 4, </a:t>
            </a:r>
            <a:r>
              <a:rPr lang="en-US" dirty="0" smtClean="0"/>
              <a:t>6</a:t>
            </a:r>
            <a:endParaRPr lang="en-US" dirty="0"/>
          </a:p>
          <a:p>
            <a:endParaRPr lang="en-US" dirty="0"/>
          </a:p>
        </p:txBody>
      </p:sp>
    </p:spTree>
    <p:extLst>
      <p:ext uri="{BB962C8B-B14F-4D97-AF65-F5344CB8AC3E}">
        <p14:creationId xmlns:p14="http://schemas.microsoft.com/office/powerpoint/2010/main" val="16752696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a:xfrm>
            <a:off x="1340069" y="567558"/>
            <a:ext cx="7772400" cy="990600"/>
          </a:xfrm>
        </p:spPr>
        <p:txBody>
          <a:bodyPr/>
          <a:lstStyle/>
          <a:p>
            <a:pPr eaLnBrk="1" hangingPunct="1"/>
            <a:r>
              <a:rPr lang="en-US" altLang="ja-JP" dirty="0" smtClean="0"/>
              <a:t>Proof by Induction for </a:t>
            </a:r>
            <a:r>
              <a:rPr lang="en-US" altLang="ja-JP" dirty="0" err="1" smtClean="0"/>
              <a:t>x</a:t>
            </a:r>
            <a:r>
              <a:rPr lang="en-US" altLang="ja-JP" baseline="30000" dirty="0" err="1" smtClean="0"/>
              <a:t>n</a:t>
            </a:r>
            <a:endParaRPr lang="en-US" altLang="ja-JP" dirty="0" smtClean="0"/>
          </a:p>
        </p:txBody>
      </p:sp>
      <p:sp>
        <p:nvSpPr>
          <p:cNvPr id="6" name="Content Placeholder 5"/>
          <p:cNvSpPr>
            <a:spLocks noGrp="1" noChangeArrowheads="1"/>
          </p:cNvSpPr>
          <p:nvPr>
            <p:ph idx="1"/>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20000"/>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812800" indent="-812800" eaLnBrk="1" hangingPunct="1">
              <a:buFontTx/>
              <a:buAutoNum type="arabicPeriod"/>
            </a:pPr>
            <a:r>
              <a:rPr lang="en-US" altLang="ja-JP" sz="2400" b="1" dirty="0" smtClean="0">
                <a:cs typeface="Times New Roman" panose="02020603050405020304" pitchFamily="18" charset="0"/>
              </a:rPr>
              <a:t>Basis:</a:t>
            </a:r>
          </a:p>
          <a:p>
            <a:pPr marL="812800" indent="-812800" eaLnBrk="1" hangingPunct="1">
              <a:buFontTx/>
              <a:buNone/>
            </a:pPr>
            <a:r>
              <a:rPr lang="en-US" altLang="ja-JP" sz="2000" dirty="0" smtClean="0">
                <a:cs typeface="Times New Roman" panose="02020603050405020304" pitchFamily="18" charset="0"/>
              </a:rPr>
              <a:t>	When n = 0, pow(x, 0) = 1. </a:t>
            </a:r>
          </a:p>
          <a:p>
            <a:pPr marL="812800" indent="-812800" eaLnBrk="1" hangingPunct="1">
              <a:buFontTx/>
              <a:buNone/>
            </a:pPr>
            <a:r>
              <a:rPr lang="en-US" altLang="ja-JP" sz="2000" dirty="0" smtClean="0">
                <a:cs typeface="Times New Roman" panose="02020603050405020304" pitchFamily="18" charset="0"/>
              </a:rPr>
              <a:t>	x</a:t>
            </a:r>
            <a:r>
              <a:rPr lang="en-US" altLang="ja-JP" sz="2000" baseline="30000" dirty="0" smtClean="0">
                <a:cs typeface="Times New Roman" panose="02020603050405020304" pitchFamily="18" charset="0"/>
              </a:rPr>
              <a:t>0</a:t>
            </a:r>
            <a:r>
              <a:rPr lang="en-US" altLang="ja-JP" sz="2000" dirty="0" smtClean="0">
                <a:cs typeface="Times New Roman" panose="02020603050405020304" pitchFamily="18" charset="0"/>
              </a:rPr>
              <a:t> = 1.</a:t>
            </a:r>
          </a:p>
          <a:p>
            <a:pPr marL="812800" indent="-812800" eaLnBrk="1" hangingPunct="1">
              <a:buFontTx/>
              <a:buNone/>
            </a:pPr>
            <a:r>
              <a:rPr lang="en-US" altLang="ja-JP" sz="2000" dirty="0" smtClean="0">
                <a:cs typeface="Times New Roman" panose="02020603050405020304" pitchFamily="18" charset="0"/>
              </a:rPr>
              <a:t>	The recursive function is correct.</a:t>
            </a:r>
          </a:p>
          <a:p>
            <a:pPr marL="812800" indent="-812800" eaLnBrk="1" hangingPunct="1">
              <a:buFontTx/>
              <a:buAutoNum type="arabicPeriod" startAt="2"/>
            </a:pPr>
            <a:r>
              <a:rPr lang="en-US" altLang="ja-JP" sz="2400" b="1" dirty="0" smtClean="0">
                <a:cs typeface="Times New Roman" panose="02020603050405020304" pitchFamily="18" charset="0"/>
              </a:rPr>
              <a:t>Inductive hypothesis:</a:t>
            </a:r>
          </a:p>
          <a:p>
            <a:pPr marL="812800" indent="-812800" eaLnBrk="1" hangingPunct="1">
              <a:buFontTx/>
              <a:buNone/>
            </a:pPr>
            <a:r>
              <a:rPr lang="en-US" altLang="ja-JP" sz="2000" dirty="0" smtClean="0">
                <a:cs typeface="Times New Roman" panose="02020603050405020304" pitchFamily="18" charset="0"/>
              </a:rPr>
              <a:t>	When n = k, assume that pow(x, k) is correct, i.e., </a:t>
            </a:r>
            <a:r>
              <a:rPr lang="en-US" altLang="ja-JP" sz="2000" dirty="0" err="1" smtClean="0">
                <a:cs typeface="Times New Roman" panose="02020603050405020304" pitchFamily="18" charset="0"/>
              </a:rPr>
              <a:t>x</a:t>
            </a:r>
            <a:r>
              <a:rPr lang="en-US" altLang="ja-JP" sz="2000" baseline="30000" dirty="0" err="1" smtClean="0">
                <a:cs typeface="Times New Roman" panose="02020603050405020304" pitchFamily="18" charset="0"/>
              </a:rPr>
              <a:t>k</a:t>
            </a:r>
            <a:r>
              <a:rPr lang="en-US" altLang="ja-JP" sz="2000" dirty="0" smtClean="0">
                <a:cs typeface="Times New Roman" panose="02020603050405020304" pitchFamily="18" charset="0"/>
              </a:rPr>
              <a:t>. </a:t>
            </a:r>
          </a:p>
          <a:p>
            <a:pPr marL="812800" indent="-812800" eaLnBrk="1" hangingPunct="1">
              <a:buFontTx/>
              <a:buAutoNum type="arabicPeriod" startAt="3"/>
            </a:pPr>
            <a:r>
              <a:rPr lang="en-US" altLang="ja-JP" sz="2400" b="1" dirty="0" smtClean="0">
                <a:cs typeface="Times New Roman" panose="02020603050405020304" pitchFamily="18" charset="0"/>
              </a:rPr>
              <a:t>Inductive step:</a:t>
            </a:r>
            <a:r>
              <a:rPr lang="en-US" altLang="ja-JP" sz="2400" dirty="0" smtClean="0">
                <a:cs typeface="Times New Roman" panose="02020603050405020304" pitchFamily="18" charset="0"/>
              </a:rPr>
              <a:t> </a:t>
            </a:r>
          </a:p>
          <a:p>
            <a:pPr marL="812800" indent="-812800" eaLnBrk="1" hangingPunct="1">
              <a:buFontTx/>
              <a:buNone/>
            </a:pPr>
            <a:r>
              <a:rPr lang="en-US" altLang="ja-JP" sz="2000" dirty="0" smtClean="0">
                <a:cs typeface="Times New Roman" panose="02020603050405020304" pitchFamily="18" charset="0"/>
              </a:rPr>
              <a:t>	Show the pow(x, k+1) is correct.</a:t>
            </a:r>
          </a:p>
          <a:p>
            <a:pPr marL="812800" indent="-812800" eaLnBrk="1" hangingPunct="1">
              <a:buFontTx/>
              <a:buNone/>
            </a:pPr>
            <a:r>
              <a:rPr lang="en-US" altLang="ja-JP" sz="2000" dirty="0" smtClean="0">
                <a:cs typeface="Times New Roman" panose="02020603050405020304" pitchFamily="18" charset="0"/>
              </a:rPr>
              <a:t>	pow(x, k+1) = x * pow(x, k)</a:t>
            </a:r>
          </a:p>
          <a:p>
            <a:pPr marL="812800" indent="-812800" eaLnBrk="1" hangingPunct="1">
              <a:buFontTx/>
              <a:buNone/>
            </a:pPr>
            <a:r>
              <a:rPr lang="en-US" altLang="ja-JP" sz="2000" dirty="0" smtClean="0">
                <a:cs typeface="Times New Roman" panose="02020603050405020304" pitchFamily="18" charset="0"/>
              </a:rPr>
              <a:t>	By the inductive hypothesis, pow(x, k) returns the value </a:t>
            </a:r>
            <a:r>
              <a:rPr lang="en-US" altLang="ja-JP" sz="2000" dirty="0" err="1" smtClean="0">
                <a:cs typeface="Times New Roman" panose="02020603050405020304" pitchFamily="18" charset="0"/>
              </a:rPr>
              <a:t>x</a:t>
            </a:r>
            <a:r>
              <a:rPr lang="en-US" altLang="ja-JP" sz="2000" baseline="30000" dirty="0" err="1" smtClean="0">
                <a:cs typeface="Times New Roman" panose="02020603050405020304" pitchFamily="18" charset="0"/>
              </a:rPr>
              <a:t>k</a:t>
            </a:r>
            <a:r>
              <a:rPr lang="en-US" altLang="ja-JP" sz="2000" dirty="0" smtClean="0">
                <a:cs typeface="Times New Roman" panose="02020603050405020304" pitchFamily="18" charset="0"/>
              </a:rPr>
              <a:t>.</a:t>
            </a:r>
          </a:p>
          <a:p>
            <a:pPr marL="812800" indent="-812800" eaLnBrk="1" hangingPunct="1">
              <a:buFontTx/>
              <a:buNone/>
            </a:pPr>
            <a:r>
              <a:rPr lang="en-US" altLang="ja-JP" sz="2000" dirty="0" smtClean="0">
                <a:cs typeface="Times New Roman" panose="02020603050405020304" pitchFamily="18" charset="0"/>
              </a:rPr>
              <a:t>	Thus, pow(x, k+1)	= x * </a:t>
            </a:r>
            <a:r>
              <a:rPr lang="en-US" altLang="ja-JP" sz="2000" dirty="0" err="1" smtClean="0">
                <a:cs typeface="Times New Roman" panose="02020603050405020304" pitchFamily="18" charset="0"/>
              </a:rPr>
              <a:t>x</a:t>
            </a:r>
            <a:r>
              <a:rPr lang="en-US" altLang="ja-JP" sz="2000" baseline="30000" dirty="0" err="1" smtClean="0">
                <a:cs typeface="Times New Roman" panose="02020603050405020304" pitchFamily="18" charset="0"/>
              </a:rPr>
              <a:t>k</a:t>
            </a:r>
            <a:endParaRPr lang="en-US" altLang="ja-JP" sz="2000" baseline="30000" dirty="0" smtClean="0">
              <a:cs typeface="Times New Roman" panose="02020603050405020304" pitchFamily="18" charset="0"/>
            </a:endParaRPr>
          </a:p>
          <a:p>
            <a:pPr marL="812800" indent="-812800" eaLnBrk="1" hangingPunct="1">
              <a:buFontTx/>
              <a:buNone/>
            </a:pPr>
            <a:r>
              <a:rPr lang="en-US" altLang="ja-JP" sz="2000" dirty="0" smtClean="0">
                <a:cs typeface="Times New Roman" panose="02020603050405020304" pitchFamily="18" charset="0"/>
              </a:rPr>
              <a:t>				= x</a:t>
            </a:r>
            <a:r>
              <a:rPr lang="en-US" altLang="ja-JP" sz="2000" baseline="30000" dirty="0" smtClean="0">
                <a:cs typeface="Times New Roman" panose="02020603050405020304" pitchFamily="18" charset="0"/>
              </a:rPr>
              <a:t>k+1</a:t>
            </a:r>
          </a:p>
          <a:p>
            <a:pPr marL="812800" indent="-812800" eaLnBrk="1" hangingPunct="1">
              <a:buFontTx/>
              <a:buAutoNum type="arabicPeriod" startAt="4"/>
            </a:pPr>
            <a:r>
              <a:rPr lang="en-US" altLang="ja-JP" sz="2000" b="1" dirty="0" smtClean="0">
                <a:cs typeface="Times New Roman" panose="02020603050405020304" pitchFamily="18" charset="0"/>
              </a:rPr>
              <a:t>If pow(x, k) is correct, pow(x, k+1) is correct.</a:t>
            </a:r>
            <a:r>
              <a:rPr lang="en-US" altLang="ja-JP" sz="2000" dirty="0" smtClean="0">
                <a:cs typeface="Times New Roman" panose="02020603050405020304" pitchFamily="18" charset="0"/>
              </a:rPr>
              <a:t> Therefore, by the principle of mathematical induction, pow(x, n) is correct for any n</a:t>
            </a:r>
            <a:r>
              <a:rPr lang="en-US" altLang="ja-JP" sz="2000" dirty="0" smtClean="0"/>
              <a:t> </a:t>
            </a:r>
            <a:r>
              <a:rPr lang="en-US" altLang="ja-JP" sz="2000" dirty="0" smtClean="0">
                <a:cs typeface="Times New Roman" panose="02020603050405020304" pitchFamily="18" charset="0"/>
              </a:rPr>
              <a:t>≥ 1.	</a:t>
            </a:r>
          </a:p>
        </p:txBody>
      </p:sp>
    </p:spTree>
    <p:extLst>
      <p:ext uri="{BB962C8B-B14F-4D97-AF65-F5344CB8AC3E}">
        <p14:creationId xmlns:p14="http://schemas.microsoft.com/office/powerpoint/2010/main" val="1856919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6">
                                            <p:txEl>
                                              <p:pRg st="5" end="5"/>
                                            </p:txEl>
                                          </p:spTgt>
                                        </p:tgtEl>
                                        <p:attrNameLst>
                                          <p:attrName>style.visibility</p:attrName>
                                        </p:attrNameLst>
                                      </p:cBhvr>
                                      <p:to>
                                        <p:strVal val="visible"/>
                                      </p:to>
                                    </p:set>
                                    <p:anim calcmode="lin" valueType="num">
                                      <p:cBhvr additive="base">
                                        <p:cTn id="29"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6">
                                            <p:txEl>
                                              <p:pRg st="6" end="6"/>
                                            </p:txEl>
                                          </p:spTgt>
                                        </p:tgtEl>
                                        <p:attrNameLst>
                                          <p:attrName>style.visibility</p:attrName>
                                        </p:attrNameLst>
                                      </p:cBhvr>
                                      <p:to>
                                        <p:strVal val="visible"/>
                                      </p:to>
                                    </p:set>
                                    <p:anim calcmode="lin" valueType="num">
                                      <p:cBhvr additive="base">
                                        <p:cTn id="35"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6">
                                            <p:txEl>
                                              <p:pRg st="7" end="7"/>
                                            </p:txEl>
                                          </p:spTgt>
                                        </p:tgtEl>
                                        <p:attrNameLst>
                                          <p:attrName>style.visibility</p:attrName>
                                        </p:attrNameLst>
                                      </p:cBhvr>
                                      <p:to>
                                        <p:strVal val="visible"/>
                                      </p:to>
                                    </p:set>
                                    <p:anim calcmode="lin" valueType="num">
                                      <p:cBhvr additive="base">
                                        <p:cTn id="3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6">
                                            <p:txEl>
                                              <p:pRg st="8" end="8"/>
                                            </p:txEl>
                                          </p:spTgt>
                                        </p:tgtEl>
                                        <p:attrNameLst>
                                          <p:attrName>style.visibility</p:attrName>
                                        </p:attrNameLst>
                                      </p:cBhvr>
                                      <p:to>
                                        <p:strVal val="visible"/>
                                      </p:to>
                                    </p:set>
                                    <p:anim calcmode="lin" valueType="num">
                                      <p:cBhvr additive="base">
                                        <p:cTn id="43"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6">
                                            <p:txEl>
                                              <p:pRg st="9" end="9"/>
                                            </p:txEl>
                                          </p:spTgt>
                                        </p:tgtEl>
                                        <p:attrNameLst>
                                          <p:attrName>style.visibility</p:attrName>
                                        </p:attrNameLst>
                                      </p:cBhvr>
                                      <p:to>
                                        <p:strVal val="visible"/>
                                      </p:to>
                                    </p:set>
                                    <p:anim calcmode="lin" valueType="num">
                                      <p:cBhvr additive="base">
                                        <p:cTn id="47"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6">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6">
                                            <p:txEl>
                                              <p:pRg st="10" end="10"/>
                                            </p:txEl>
                                          </p:spTgt>
                                        </p:tgtEl>
                                        <p:attrNameLst>
                                          <p:attrName>style.visibility</p:attrName>
                                        </p:attrNameLst>
                                      </p:cBhvr>
                                      <p:to>
                                        <p:strVal val="visible"/>
                                      </p:to>
                                    </p:set>
                                    <p:anim calcmode="lin" valueType="num">
                                      <p:cBhvr additive="base">
                                        <p:cTn id="51" dur="500" fill="hold"/>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6">
                                            <p:txEl>
                                              <p:pRg st="10" end="10"/>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6">
                                            <p:txEl>
                                              <p:pRg st="11" end="11"/>
                                            </p:txEl>
                                          </p:spTgt>
                                        </p:tgtEl>
                                        <p:attrNameLst>
                                          <p:attrName>style.visibility</p:attrName>
                                        </p:attrNameLst>
                                      </p:cBhvr>
                                      <p:to>
                                        <p:strVal val="visible"/>
                                      </p:to>
                                    </p:set>
                                    <p:anim calcmode="lin" valueType="num">
                                      <p:cBhvr additive="base">
                                        <p:cTn id="55" dur="500" fill="hold"/>
                                        <p:tgtEl>
                                          <p:spTgt spid="6">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6">
                                            <p:txEl>
                                              <p:pRg st="12" end="12"/>
                                            </p:txEl>
                                          </p:spTgt>
                                        </p:tgtEl>
                                        <p:attrNameLst>
                                          <p:attrName>style.visibility</p:attrName>
                                        </p:attrNameLst>
                                      </p:cBhvr>
                                      <p:to>
                                        <p:strVal val="visible"/>
                                      </p:to>
                                    </p:set>
                                    <p:anim calcmode="lin" valueType="num">
                                      <p:cBhvr additive="base">
                                        <p:cTn id="61" dur="500" fill="hold"/>
                                        <p:tgtEl>
                                          <p:spTgt spid="6">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Prove: a+ar</a:t>
            </a:r>
            <a:r>
              <a:rPr lang="en-US" sz="4000" baseline="30000" dirty="0" smtClean="0"/>
              <a:t>1</a:t>
            </a:r>
            <a:r>
              <a:rPr lang="en-US" sz="4000" dirty="0" smtClean="0"/>
              <a:t>+ar</a:t>
            </a:r>
            <a:r>
              <a:rPr lang="en-US" sz="4000" baseline="30000" dirty="0" smtClean="0"/>
              <a:t>2</a:t>
            </a:r>
            <a:r>
              <a:rPr lang="en-US" sz="4000" dirty="0" smtClean="0"/>
              <a:t>+ar</a:t>
            </a:r>
            <a:r>
              <a:rPr lang="en-US" sz="4000" baseline="30000" dirty="0" smtClean="0"/>
              <a:t>3</a:t>
            </a:r>
            <a:r>
              <a:rPr lang="en-US" sz="4000" dirty="0" smtClean="0"/>
              <a:t>+ … +</a:t>
            </a:r>
            <a:r>
              <a:rPr lang="en-US" sz="4000" dirty="0" err="1" smtClean="0"/>
              <a:t>ar</a:t>
            </a:r>
            <a:r>
              <a:rPr lang="en-US" sz="4000" baseline="30000" dirty="0" err="1" smtClean="0"/>
              <a:t>n</a:t>
            </a:r>
            <a:r>
              <a:rPr lang="en-US" sz="4000" baseline="30000" dirty="0" smtClean="0"/>
              <a:t> </a:t>
            </a:r>
            <a:r>
              <a:rPr lang="en-US" sz="4000" dirty="0" smtClean="0"/>
              <a:t>=a(r</a:t>
            </a:r>
            <a:r>
              <a:rPr lang="en-US" sz="4000" baseline="30000" dirty="0" smtClean="0"/>
              <a:t>n+1</a:t>
            </a:r>
            <a:r>
              <a:rPr lang="en-US" sz="4000" dirty="0" smtClean="0"/>
              <a:t> – 1)/(r-1)</a:t>
            </a:r>
            <a:endParaRPr lang="en-US" sz="4000" dirty="0"/>
          </a:p>
        </p:txBody>
      </p:sp>
    </p:spTree>
    <p:extLst>
      <p:ext uri="{BB962C8B-B14F-4D97-AF65-F5344CB8AC3E}">
        <p14:creationId xmlns:p14="http://schemas.microsoft.com/office/powerpoint/2010/main" val="39373591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can I learn about induction?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 </a:t>
            </a:r>
            <a:r>
              <a:rPr lang="en-US" dirty="0" err="1" smtClean="0"/>
              <a:t>Carrano</a:t>
            </a:r>
            <a:r>
              <a:rPr lang="en-US" dirty="0" smtClean="0"/>
              <a:t>, Appendix E</a:t>
            </a:r>
          </a:p>
          <a:p>
            <a:pPr>
              <a:buFont typeface="Arial" panose="020B0604020202020204" pitchFamily="34" charset="0"/>
              <a:buChar char="•"/>
            </a:pPr>
            <a:r>
              <a:rPr lang="en-US" dirty="0"/>
              <a:t> </a:t>
            </a:r>
            <a:r>
              <a:rPr lang="en-US" dirty="0" smtClean="0"/>
              <a:t>Cusack, </a:t>
            </a:r>
            <a:r>
              <a:rPr lang="en-US" dirty="0" err="1" smtClean="0"/>
              <a:t>Chapt</a:t>
            </a:r>
            <a:r>
              <a:rPr lang="en-US" dirty="0" smtClean="0"/>
              <a:t>. 8</a:t>
            </a:r>
          </a:p>
          <a:p>
            <a:pPr>
              <a:buFont typeface="Arial" panose="020B0604020202020204" pitchFamily="34" charset="0"/>
              <a:buChar char="•"/>
            </a:pPr>
            <a:r>
              <a:rPr lang="en-US" dirty="0"/>
              <a:t> </a:t>
            </a:r>
            <a:r>
              <a:rPr lang="en-US" dirty="0">
                <a:hlinkClick r:id="rId2"/>
              </a:rPr>
              <a:t>http://</a:t>
            </a:r>
            <a:r>
              <a:rPr lang="en-US" dirty="0" smtClean="0">
                <a:hlinkClick r:id="rId2"/>
              </a:rPr>
              <a:t>courses.washington.edu/css342/dimpsey/ProgramExamples/Inductionv4.pdf</a:t>
            </a:r>
            <a:r>
              <a:rPr lang="en-US" dirty="0" smtClean="0"/>
              <a:t> </a:t>
            </a:r>
          </a:p>
          <a:p>
            <a:pPr>
              <a:buFont typeface="Arial" panose="020B0604020202020204" pitchFamily="34" charset="0"/>
              <a:buChar char="•"/>
            </a:pPr>
            <a:r>
              <a:rPr lang="en-US" dirty="0"/>
              <a:t> </a:t>
            </a:r>
            <a:r>
              <a:rPr lang="en-US" dirty="0">
                <a:hlinkClick r:id="rId3"/>
              </a:rPr>
              <a:t>https://</a:t>
            </a:r>
            <a:r>
              <a:rPr lang="en-US" dirty="0" smtClean="0">
                <a:hlinkClick r:id="rId3"/>
              </a:rPr>
              <a:t>www.youtube.com/user/TheMathsters</a:t>
            </a:r>
            <a:r>
              <a:rPr lang="en-US" dirty="0" smtClean="0"/>
              <a:t> (videos on induction)</a:t>
            </a:r>
          </a:p>
        </p:txBody>
      </p:sp>
    </p:spTree>
    <p:extLst>
      <p:ext uri="{BB962C8B-B14F-4D97-AF65-F5344CB8AC3E}">
        <p14:creationId xmlns:p14="http://schemas.microsoft.com/office/powerpoint/2010/main" val="7359831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a:xfrm>
            <a:off x="1412470" y="624161"/>
            <a:ext cx="9144000" cy="990600"/>
          </a:xfrm>
        </p:spPr>
        <p:txBody>
          <a:bodyPr>
            <a:normAutofit fontScale="90000"/>
          </a:bodyPr>
          <a:lstStyle/>
          <a:p>
            <a:pPr eaLnBrk="1" hangingPunct="1"/>
            <a:r>
              <a:rPr lang="en-US" altLang="ja-JP" dirty="0" smtClean="0">
                <a:cs typeface="Times New Roman" panose="02020603050405020304" pitchFamily="18" charset="0"/>
              </a:rPr>
              <a:t>Strong Form of Mathematical Induction</a:t>
            </a:r>
            <a:endParaRPr lang="en-US" altLang="en-US" dirty="0" smtClean="0">
              <a:cs typeface="Times New Roman" panose="02020603050405020304" pitchFamily="18" charset="0"/>
            </a:endParaRPr>
          </a:p>
        </p:txBody>
      </p:sp>
      <p:sp>
        <p:nvSpPr>
          <p:cNvPr id="14341" name="Rectangle 3"/>
          <p:cNvSpPr>
            <a:spLocks noGrp="1" noChangeArrowheads="1"/>
          </p:cNvSpPr>
          <p:nvPr>
            <p:ph type="body" idx="1"/>
          </p:nvPr>
        </p:nvSpPr>
        <p:spPr>
          <a:xfrm>
            <a:off x="1389993" y="1839310"/>
            <a:ext cx="8686800" cy="4403835"/>
          </a:xfrm>
        </p:spPr>
        <p:txBody>
          <a:bodyPr>
            <a:normAutofit fontScale="92500" lnSpcReduction="10000"/>
          </a:bodyPr>
          <a:lstStyle/>
          <a:p>
            <a:pPr marL="812800" indent="-812800">
              <a:lnSpc>
                <a:spcPct val="80000"/>
              </a:lnSpc>
              <a:buNone/>
            </a:pPr>
            <a:r>
              <a:rPr lang="en-US" altLang="en-US" sz="2800" dirty="0"/>
              <a:t>A property P(n) that involves an integer n is true for all </a:t>
            </a:r>
          </a:p>
          <a:p>
            <a:pPr marL="812800" indent="-812800">
              <a:lnSpc>
                <a:spcPct val="80000"/>
              </a:lnSpc>
              <a:buNone/>
            </a:pPr>
            <a:r>
              <a:rPr lang="en-US" altLang="en-US" sz="2800" dirty="0"/>
              <a:t>n </a:t>
            </a:r>
            <a:r>
              <a:rPr lang="en-US" altLang="ja-JP" sz="2800" dirty="0">
                <a:cs typeface="Times New Roman" panose="02020603050405020304" pitchFamily="18" charset="0"/>
              </a:rPr>
              <a:t>≥</a:t>
            </a:r>
            <a:r>
              <a:rPr lang="en-US" altLang="en-US" sz="2800" dirty="0"/>
              <a:t> 0 if the following are true:</a:t>
            </a:r>
          </a:p>
          <a:p>
            <a:pPr marL="1168400" lvl="1" indent="-711200">
              <a:lnSpc>
                <a:spcPct val="80000"/>
              </a:lnSpc>
              <a:buFontTx/>
              <a:buAutoNum type="arabicPeriod"/>
            </a:pPr>
            <a:r>
              <a:rPr lang="en-US" altLang="en-US" sz="2400" dirty="0"/>
              <a:t>P(0) is true.</a:t>
            </a:r>
          </a:p>
          <a:p>
            <a:pPr marL="1168400" lvl="1" indent="-711200">
              <a:lnSpc>
                <a:spcPct val="80000"/>
              </a:lnSpc>
              <a:buFontTx/>
              <a:buAutoNum type="arabicPeriod"/>
            </a:pPr>
            <a:r>
              <a:rPr lang="en-US" altLang="en-US" sz="2400" dirty="0"/>
              <a:t>If P(0), P(1), …, P(k) are true for any k </a:t>
            </a:r>
            <a:r>
              <a:rPr lang="en-US" altLang="ja-JP" sz="2400" dirty="0">
                <a:cs typeface="Times New Roman" panose="02020603050405020304" pitchFamily="18" charset="0"/>
              </a:rPr>
              <a:t>≥</a:t>
            </a:r>
            <a:r>
              <a:rPr lang="en-US" altLang="en-US" sz="2400" dirty="0"/>
              <a:t> 0, then P(k+1) is true.</a:t>
            </a:r>
          </a:p>
          <a:p>
            <a:pPr marL="812800" indent="-812800">
              <a:lnSpc>
                <a:spcPct val="80000"/>
              </a:lnSpc>
              <a:buNone/>
            </a:pPr>
            <a:r>
              <a:rPr lang="en-US" altLang="en-US" sz="2800" dirty="0">
                <a:solidFill>
                  <a:schemeClr val="accent2"/>
                </a:solidFill>
              </a:rPr>
              <a:t>Difference from ordinary form of mathematical induction:</a:t>
            </a:r>
          </a:p>
          <a:p>
            <a:pPr marL="812800" indent="-812800">
              <a:lnSpc>
                <a:spcPct val="80000"/>
              </a:lnSpc>
              <a:buNone/>
            </a:pPr>
            <a:r>
              <a:rPr lang="en-US" altLang="en-US" sz="2800" dirty="0">
                <a:solidFill>
                  <a:schemeClr val="accent2"/>
                </a:solidFill>
              </a:rPr>
              <a:t>	P(k+1) is factorized in a combination of two or more of P(0) through to P(k).</a:t>
            </a:r>
          </a:p>
          <a:p>
            <a:pPr marL="812800" indent="-812800">
              <a:lnSpc>
                <a:spcPct val="80000"/>
              </a:lnSpc>
              <a:buNone/>
            </a:pPr>
            <a:r>
              <a:rPr lang="en-US" altLang="en-US" sz="2800" dirty="0"/>
              <a:t>Proof by strong form of mathematical induction</a:t>
            </a:r>
          </a:p>
          <a:p>
            <a:pPr marL="1168400" lvl="1" indent="-711200">
              <a:lnSpc>
                <a:spcPct val="80000"/>
              </a:lnSpc>
              <a:buFontTx/>
              <a:buAutoNum type="arabicPeriod"/>
            </a:pPr>
            <a:r>
              <a:rPr lang="en-US" altLang="en-US" sz="2400" dirty="0"/>
              <a:t>Base case or (basis): prove P(0) is true.</a:t>
            </a:r>
          </a:p>
          <a:p>
            <a:pPr marL="1168400" lvl="1" indent="-711200">
              <a:lnSpc>
                <a:spcPct val="80000"/>
              </a:lnSpc>
              <a:buFontTx/>
              <a:buAutoNum type="arabicPeriod"/>
            </a:pPr>
            <a:r>
              <a:rPr lang="en-US" altLang="en-US" sz="2400" dirty="0"/>
              <a:t>Inductive step:</a:t>
            </a:r>
          </a:p>
          <a:p>
            <a:pPr marL="1524000" lvl="2" indent="-609600">
              <a:lnSpc>
                <a:spcPct val="80000"/>
              </a:lnSpc>
              <a:buFontTx/>
              <a:buAutoNum type="romanUcPeriod"/>
            </a:pPr>
            <a:r>
              <a:rPr lang="en-US" altLang="ja-JP" sz="2000" dirty="0">
                <a:cs typeface="Times New Roman" panose="02020603050405020304" pitchFamily="18" charset="0"/>
              </a:rPr>
              <a:t>Inductive hypothesis: Assume P(1),P(2),..,P(k) is true for any k ≥ 0</a:t>
            </a:r>
            <a:endParaRPr lang="en-US" altLang="en-US" sz="2000" dirty="0"/>
          </a:p>
          <a:p>
            <a:pPr marL="1524000" lvl="2" indent="-609600">
              <a:lnSpc>
                <a:spcPct val="80000"/>
              </a:lnSpc>
              <a:buFontTx/>
              <a:buAutoNum type="romanUcPeriod"/>
            </a:pPr>
            <a:r>
              <a:rPr lang="en-US" altLang="ja-JP" sz="2000" dirty="0">
                <a:cs typeface="Times New Roman" panose="02020603050405020304" pitchFamily="18" charset="0"/>
              </a:rPr>
              <a:t>Inductive conclusion: Prove P(k+1) is true.</a:t>
            </a:r>
            <a:endParaRPr lang="en-US" altLang="en-US" sz="2000" dirty="0">
              <a:cs typeface="Times New Roman" panose="02020603050405020304" pitchFamily="18" charset="0"/>
            </a:endParaRPr>
          </a:p>
        </p:txBody>
      </p:sp>
    </p:spTree>
    <p:extLst>
      <p:ext uri="{BB962C8B-B14F-4D97-AF65-F5344CB8AC3E}">
        <p14:creationId xmlns:p14="http://schemas.microsoft.com/office/powerpoint/2010/main" val="7371723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a:xfrm>
            <a:off x="1524000" y="593971"/>
            <a:ext cx="9144000" cy="854184"/>
          </a:xfrm>
        </p:spPr>
        <p:txBody>
          <a:bodyPr>
            <a:normAutofit/>
          </a:bodyPr>
          <a:lstStyle/>
          <a:p>
            <a:pPr eaLnBrk="1" hangingPunct="1">
              <a:lnSpc>
                <a:spcPct val="80000"/>
              </a:lnSpc>
            </a:pPr>
            <a:r>
              <a:rPr lang="en-US" altLang="ja-JP" sz="2800" dirty="0" smtClean="0">
                <a:cs typeface="Times New Roman" panose="02020603050405020304" pitchFamily="18" charset="0"/>
              </a:rPr>
              <a:t>Prove using induction: </a:t>
            </a:r>
            <a:br>
              <a:rPr lang="en-US" altLang="ja-JP" sz="2800" dirty="0" smtClean="0">
                <a:cs typeface="Times New Roman" panose="02020603050405020304" pitchFamily="18" charset="0"/>
              </a:rPr>
            </a:br>
            <a:r>
              <a:rPr lang="en-US" altLang="ja-JP" sz="2800" dirty="0" smtClean="0">
                <a:cs typeface="Times New Roman" panose="02020603050405020304" pitchFamily="18" charset="0"/>
              </a:rPr>
              <a:t>Every </a:t>
            </a:r>
            <a:r>
              <a:rPr lang="en-US" altLang="ja-JP" sz="2800" dirty="0">
                <a:cs typeface="Times New Roman" panose="02020603050405020304" pitchFamily="18" charset="0"/>
              </a:rPr>
              <a:t>Integer &gt; 1 Can Be Written as </a:t>
            </a:r>
            <a:r>
              <a:rPr lang="en-US" altLang="ja-JP" sz="2800" dirty="0" smtClean="0">
                <a:cs typeface="Times New Roman" panose="02020603050405020304" pitchFamily="18" charset="0"/>
              </a:rPr>
              <a:t>a </a:t>
            </a:r>
            <a:r>
              <a:rPr lang="en-US" altLang="ja-JP" sz="2800" dirty="0">
                <a:cs typeface="Times New Roman" panose="02020603050405020304" pitchFamily="18" charset="0"/>
              </a:rPr>
              <a:t>Product of Prime Integers</a:t>
            </a:r>
          </a:p>
        </p:txBody>
      </p:sp>
      <p:sp>
        <p:nvSpPr>
          <p:cNvPr id="15365" name="Rectangle 3"/>
          <p:cNvSpPr>
            <a:spLocks noGrp="1" noChangeArrowheads="1"/>
          </p:cNvSpPr>
          <p:nvPr>
            <p:ph type="body" idx="1"/>
          </p:nvPr>
        </p:nvSpPr>
        <p:spPr>
          <a:xfrm>
            <a:off x="1524000" y="1822450"/>
            <a:ext cx="8376458" cy="4263040"/>
          </a:xfrm>
          <a:noFill/>
        </p:spPr>
        <p:txBody>
          <a:bodyPr>
            <a:normAutofit fontScale="85000" lnSpcReduction="10000"/>
          </a:bodyPr>
          <a:lstStyle/>
          <a:p>
            <a:pPr marL="812800" indent="-812800">
              <a:buFontTx/>
              <a:buAutoNum type="arabicPeriod"/>
            </a:pPr>
            <a:r>
              <a:rPr lang="en-US" altLang="ja-JP" b="1" dirty="0" smtClean="0">
                <a:cs typeface="Times New Roman" panose="02020603050405020304" pitchFamily="18" charset="0"/>
              </a:rPr>
              <a:t>Basis:  </a:t>
            </a:r>
            <a:r>
              <a:rPr lang="en-US" altLang="ja-JP" sz="1800" dirty="0" smtClean="0">
                <a:cs typeface="Times New Roman" panose="02020603050405020304" pitchFamily="18" charset="0"/>
              </a:rPr>
              <a:t>n </a:t>
            </a:r>
            <a:r>
              <a:rPr lang="en-US" altLang="ja-JP" sz="1800" dirty="0">
                <a:cs typeface="Times New Roman" panose="02020603050405020304" pitchFamily="18" charset="0"/>
              </a:rPr>
              <a:t>= </a:t>
            </a:r>
            <a:r>
              <a:rPr lang="en-US" altLang="ja-JP" sz="1800" dirty="0" smtClean="0">
                <a:cs typeface="Times New Roman" panose="02020603050405020304" pitchFamily="18" charset="0"/>
              </a:rPr>
              <a:t>2.  </a:t>
            </a:r>
            <a:r>
              <a:rPr lang="en-US" altLang="ja-JP" sz="1800" dirty="0">
                <a:cs typeface="Times New Roman" panose="02020603050405020304" pitchFamily="18" charset="0"/>
              </a:rPr>
              <a:t>2 is a prime number itself, and thus can be written as </a:t>
            </a:r>
            <a:r>
              <a:rPr lang="en-US" altLang="ja-JP" sz="1800" dirty="0" smtClean="0">
                <a:cs typeface="Times New Roman" panose="02020603050405020304" pitchFamily="18" charset="0"/>
              </a:rPr>
              <a:t> a </a:t>
            </a:r>
            <a:r>
              <a:rPr lang="en-US" altLang="ja-JP" sz="1800" dirty="0">
                <a:cs typeface="Times New Roman" panose="02020603050405020304" pitchFamily="18" charset="0"/>
              </a:rPr>
              <a:t>product of prime integers.</a:t>
            </a:r>
          </a:p>
          <a:p>
            <a:pPr marL="812800" indent="-812800">
              <a:buNone/>
            </a:pPr>
            <a:r>
              <a:rPr lang="en-US" altLang="ja-JP" sz="1800" dirty="0">
                <a:cs typeface="Times New Roman" panose="02020603050405020304" pitchFamily="18" charset="0"/>
              </a:rPr>
              <a:t>	The proposition is true.</a:t>
            </a:r>
          </a:p>
          <a:p>
            <a:pPr marL="812800" indent="-812800">
              <a:buFontTx/>
              <a:buAutoNum type="arabicPeriod" startAt="2"/>
            </a:pPr>
            <a:r>
              <a:rPr lang="en-US" altLang="ja-JP" b="1" dirty="0" smtClean="0">
                <a:cs typeface="Times New Roman" panose="02020603050405020304" pitchFamily="18" charset="0"/>
              </a:rPr>
              <a:t>Strong Inductive </a:t>
            </a:r>
            <a:r>
              <a:rPr lang="en-US" altLang="ja-JP" b="1" dirty="0">
                <a:cs typeface="Times New Roman" panose="02020603050405020304" pitchFamily="18" charset="0"/>
              </a:rPr>
              <a:t>hypothesis:</a:t>
            </a:r>
          </a:p>
          <a:p>
            <a:pPr marL="812800" indent="-812800">
              <a:buNone/>
            </a:pPr>
            <a:r>
              <a:rPr lang="en-US" altLang="ja-JP" dirty="0">
                <a:cs typeface="Times New Roman" panose="02020603050405020304" pitchFamily="18" charset="0"/>
              </a:rPr>
              <a:t>	</a:t>
            </a:r>
            <a:r>
              <a:rPr lang="en-US" altLang="ja-JP" sz="1800" dirty="0">
                <a:cs typeface="Times New Roman" panose="02020603050405020304" pitchFamily="18" charset="0"/>
              </a:rPr>
              <a:t>Assume that the proposition is true for each of the integers 2, 3, … k</a:t>
            </a:r>
          </a:p>
          <a:p>
            <a:pPr marL="812800" indent="-812800">
              <a:buFontTx/>
              <a:buAutoNum type="arabicPeriod" startAt="3"/>
            </a:pPr>
            <a:r>
              <a:rPr lang="en-US" altLang="ja-JP" b="1" dirty="0">
                <a:cs typeface="Times New Roman" panose="02020603050405020304" pitchFamily="18" charset="0"/>
              </a:rPr>
              <a:t>Inductive step:</a:t>
            </a:r>
            <a:r>
              <a:rPr lang="en-US" altLang="ja-JP" sz="2400" dirty="0">
                <a:cs typeface="Times New Roman" panose="02020603050405020304" pitchFamily="18" charset="0"/>
              </a:rPr>
              <a:t> </a:t>
            </a:r>
          </a:p>
          <a:p>
            <a:pPr marL="812800" indent="-812800">
              <a:buNone/>
            </a:pPr>
            <a:r>
              <a:rPr lang="en-US" altLang="ja-JP" dirty="0">
                <a:cs typeface="Times New Roman" panose="02020603050405020304" pitchFamily="18" charset="0"/>
              </a:rPr>
              <a:t>	</a:t>
            </a:r>
            <a:r>
              <a:rPr lang="en-US" altLang="ja-JP" sz="1800" dirty="0">
                <a:cs typeface="Times New Roman" panose="02020603050405020304" pitchFamily="18" charset="0"/>
              </a:rPr>
              <a:t>Show the proposition is true </a:t>
            </a:r>
            <a:r>
              <a:rPr lang="en-US" altLang="ja-JP" sz="1800" dirty="0" smtClean="0">
                <a:cs typeface="Times New Roman" panose="02020603050405020304" pitchFamily="18" charset="0"/>
              </a:rPr>
              <a:t>for  </a:t>
            </a:r>
            <a:r>
              <a:rPr lang="en-US" altLang="ja-JP" sz="1800" dirty="0">
                <a:cs typeface="Times New Roman" panose="02020603050405020304" pitchFamily="18" charset="0"/>
              </a:rPr>
              <a:t>k + 1.</a:t>
            </a:r>
          </a:p>
          <a:p>
            <a:pPr marL="812800" indent="-812800">
              <a:buNone/>
            </a:pPr>
            <a:r>
              <a:rPr lang="en-US" altLang="ja-JP" sz="1800" dirty="0">
                <a:cs typeface="Times New Roman" panose="02020603050405020304" pitchFamily="18" charset="0"/>
              </a:rPr>
              <a:t>	If k + 1 is a prime number, there is nothing more to show.</a:t>
            </a:r>
          </a:p>
          <a:p>
            <a:pPr marL="812800" indent="-812800">
              <a:buNone/>
            </a:pPr>
            <a:r>
              <a:rPr lang="en-US" altLang="ja-JP" sz="1800" dirty="0">
                <a:cs typeface="Times New Roman" panose="02020603050405020304" pitchFamily="18" charset="0"/>
              </a:rPr>
              <a:t>	If k + 1 is NOT a prime number, k + 1 is divisible and can be written</a:t>
            </a:r>
          </a:p>
          <a:p>
            <a:pPr marL="812800" indent="-812800">
              <a:buNone/>
            </a:pPr>
            <a:r>
              <a:rPr lang="en-US" altLang="ja-JP" sz="1800" dirty="0">
                <a:cs typeface="Times New Roman" panose="02020603050405020304" pitchFamily="18" charset="0"/>
              </a:rPr>
              <a:t>	</a:t>
            </a:r>
            <a:r>
              <a:rPr lang="en-US" altLang="ja-JP" sz="1800" dirty="0" smtClean="0">
                <a:cs typeface="Times New Roman" panose="02020603050405020304" pitchFamily="18" charset="0"/>
              </a:rPr>
              <a:t>		k </a:t>
            </a:r>
            <a:r>
              <a:rPr lang="en-US" altLang="ja-JP" sz="1800" dirty="0">
                <a:cs typeface="Times New Roman" panose="02020603050405020304" pitchFamily="18" charset="0"/>
              </a:rPr>
              <a:t>+ 1= x * y	 </a:t>
            </a:r>
            <a:r>
              <a:rPr lang="en-US" altLang="ja-JP" sz="1800" dirty="0" smtClean="0">
                <a:cs typeface="Times New Roman" panose="02020603050405020304" pitchFamily="18" charset="0"/>
              </a:rPr>
              <a:t>where </a:t>
            </a:r>
            <a:r>
              <a:rPr lang="en-US" altLang="ja-JP" sz="1800" dirty="0">
                <a:cs typeface="Times New Roman" panose="02020603050405020304" pitchFamily="18" charset="0"/>
              </a:rPr>
              <a:t>1 &lt; x &lt; k + 1 and 1 &lt; y &lt; k + 1</a:t>
            </a:r>
          </a:p>
          <a:p>
            <a:pPr marL="812800" indent="-812800">
              <a:buNone/>
            </a:pPr>
            <a:r>
              <a:rPr lang="en-US" altLang="ja-JP" sz="1800" dirty="0">
                <a:cs typeface="Times New Roman" panose="02020603050405020304" pitchFamily="18" charset="0"/>
              </a:rPr>
              <a:t>	Notice that x and y can be written as a product of prime integers by inductive hypothesis.</a:t>
            </a:r>
          </a:p>
          <a:p>
            <a:pPr marL="812800" indent="-812800">
              <a:buNone/>
            </a:pPr>
            <a:r>
              <a:rPr lang="en-US" altLang="ja-JP" sz="1800" b="1" dirty="0">
                <a:cs typeface="Times New Roman" panose="02020603050405020304" pitchFamily="18" charset="0"/>
              </a:rPr>
              <a:t>If k is a product of prime numbers, k+1 is a product of prime numbers.</a:t>
            </a:r>
            <a:r>
              <a:rPr lang="en-US" altLang="ja-JP" dirty="0">
                <a:cs typeface="Times New Roman" panose="02020603050405020304" pitchFamily="18" charset="0"/>
              </a:rPr>
              <a:t> </a:t>
            </a:r>
            <a:r>
              <a:rPr lang="en-US" altLang="ja-JP" sz="1800" dirty="0">
                <a:cs typeface="Times New Roman" panose="02020603050405020304" pitchFamily="18" charset="0"/>
              </a:rPr>
              <a:t>Therefore, by the principle of mathematical induction, the proposition is true when n</a:t>
            </a:r>
            <a:r>
              <a:rPr lang="en-US" altLang="ja-JP" sz="1800" dirty="0"/>
              <a:t> </a:t>
            </a:r>
            <a:r>
              <a:rPr lang="en-US" altLang="ja-JP" sz="1800" dirty="0">
                <a:cs typeface="Times New Roman" panose="02020603050405020304" pitchFamily="18" charset="0"/>
              </a:rPr>
              <a:t>≥ 1.</a:t>
            </a:r>
          </a:p>
        </p:txBody>
      </p:sp>
    </p:spTree>
    <p:extLst>
      <p:ext uri="{BB962C8B-B14F-4D97-AF65-F5344CB8AC3E}">
        <p14:creationId xmlns:p14="http://schemas.microsoft.com/office/powerpoint/2010/main" val="3268684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365">
                                            <p:txEl>
                                              <p:pRg st="0" end="0"/>
                                            </p:txEl>
                                          </p:spTgt>
                                        </p:tgtEl>
                                        <p:attrNameLst>
                                          <p:attrName>style.visibility</p:attrName>
                                        </p:attrNameLst>
                                      </p:cBhvr>
                                      <p:to>
                                        <p:strVal val="visible"/>
                                      </p:to>
                                    </p:set>
                                    <p:anim calcmode="lin" valueType="num">
                                      <p:cBhvr additive="base">
                                        <p:cTn id="7" dur="500" fill="hold"/>
                                        <p:tgtEl>
                                          <p:spTgt spid="1536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5365">
                                            <p:txEl>
                                              <p:pRg st="1" end="1"/>
                                            </p:txEl>
                                          </p:spTgt>
                                        </p:tgtEl>
                                        <p:attrNameLst>
                                          <p:attrName>style.visibility</p:attrName>
                                        </p:attrNameLst>
                                      </p:cBhvr>
                                      <p:to>
                                        <p:strVal val="visible"/>
                                      </p:to>
                                    </p:set>
                                    <p:anim calcmode="lin" valueType="num">
                                      <p:cBhvr additive="base">
                                        <p:cTn id="11" dur="500" fill="hold"/>
                                        <p:tgtEl>
                                          <p:spTgt spid="1536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536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5365">
                                            <p:txEl>
                                              <p:pRg st="2" end="2"/>
                                            </p:txEl>
                                          </p:spTgt>
                                        </p:tgtEl>
                                        <p:attrNameLst>
                                          <p:attrName>style.visibility</p:attrName>
                                        </p:attrNameLst>
                                      </p:cBhvr>
                                      <p:to>
                                        <p:strVal val="visible"/>
                                      </p:to>
                                    </p:set>
                                    <p:anim calcmode="lin" valueType="num">
                                      <p:cBhvr additive="base">
                                        <p:cTn id="17" dur="500" fill="hold"/>
                                        <p:tgtEl>
                                          <p:spTgt spid="1536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5365">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5365">
                                            <p:txEl>
                                              <p:pRg st="3" end="3"/>
                                            </p:txEl>
                                          </p:spTgt>
                                        </p:tgtEl>
                                        <p:attrNameLst>
                                          <p:attrName>style.visibility</p:attrName>
                                        </p:attrNameLst>
                                      </p:cBhvr>
                                      <p:to>
                                        <p:strVal val="visible"/>
                                      </p:to>
                                    </p:set>
                                    <p:anim calcmode="lin" valueType="num">
                                      <p:cBhvr additive="base">
                                        <p:cTn id="21" dur="500" fill="hold"/>
                                        <p:tgtEl>
                                          <p:spTgt spid="1536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536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5365">
                                            <p:txEl>
                                              <p:pRg st="4" end="4"/>
                                            </p:txEl>
                                          </p:spTgt>
                                        </p:tgtEl>
                                        <p:attrNameLst>
                                          <p:attrName>style.visibility</p:attrName>
                                        </p:attrNameLst>
                                      </p:cBhvr>
                                      <p:to>
                                        <p:strVal val="visible"/>
                                      </p:to>
                                    </p:set>
                                    <p:anim calcmode="lin" valueType="num">
                                      <p:cBhvr additive="base">
                                        <p:cTn id="27" dur="500" fill="hold"/>
                                        <p:tgtEl>
                                          <p:spTgt spid="15365">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5365">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5365">
                                            <p:txEl>
                                              <p:pRg st="5" end="5"/>
                                            </p:txEl>
                                          </p:spTgt>
                                        </p:tgtEl>
                                        <p:attrNameLst>
                                          <p:attrName>style.visibility</p:attrName>
                                        </p:attrNameLst>
                                      </p:cBhvr>
                                      <p:to>
                                        <p:strVal val="visible"/>
                                      </p:to>
                                    </p:set>
                                    <p:anim calcmode="lin" valueType="num">
                                      <p:cBhvr additive="base">
                                        <p:cTn id="31" dur="500" fill="hold"/>
                                        <p:tgtEl>
                                          <p:spTgt spid="1536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5365">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5365">
                                            <p:txEl>
                                              <p:pRg st="6" end="6"/>
                                            </p:txEl>
                                          </p:spTgt>
                                        </p:tgtEl>
                                        <p:attrNameLst>
                                          <p:attrName>style.visibility</p:attrName>
                                        </p:attrNameLst>
                                      </p:cBhvr>
                                      <p:to>
                                        <p:strVal val="visible"/>
                                      </p:to>
                                    </p:set>
                                    <p:anim calcmode="lin" valueType="num">
                                      <p:cBhvr additive="base">
                                        <p:cTn id="35" dur="500" fill="hold"/>
                                        <p:tgtEl>
                                          <p:spTgt spid="15365">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5365">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5365">
                                            <p:txEl>
                                              <p:pRg st="7" end="7"/>
                                            </p:txEl>
                                          </p:spTgt>
                                        </p:tgtEl>
                                        <p:attrNameLst>
                                          <p:attrName>style.visibility</p:attrName>
                                        </p:attrNameLst>
                                      </p:cBhvr>
                                      <p:to>
                                        <p:strVal val="visible"/>
                                      </p:to>
                                    </p:set>
                                    <p:anim calcmode="lin" valueType="num">
                                      <p:cBhvr additive="base">
                                        <p:cTn id="39" dur="500" fill="hold"/>
                                        <p:tgtEl>
                                          <p:spTgt spid="15365">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5365">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15365">
                                            <p:txEl>
                                              <p:pRg st="8" end="8"/>
                                            </p:txEl>
                                          </p:spTgt>
                                        </p:tgtEl>
                                        <p:attrNameLst>
                                          <p:attrName>style.visibility</p:attrName>
                                        </p:attrNameLst>
                                      </p:cBhvr>
                                      <p:to>
                                        <p:strVal val="visible"/>
                                      </p:to>
                                    </p:set>
                                    <p:anim calcmode="lin" valueType="num">
                                      <p:cBhvr additive="base">
                                        <p:cTn id="43" dur="500" fill="hold"/>
                                        <p:tgtEl>
                                          <p:spTgt spid="15365">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5365">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15365">
                                            <p:txEl>
                                              <p:pRg st="9" end="9"/>
                                            </p:txEl>
                                          </p:spTgt>
                                        </p:tgtEl>
                                        <p:attrNameLst>
                                          <p:attrName>style.visibility</p:attrName>
                                        </p:attrNameLst>
                                      </p:cBhvr>
                                      <p:to>
                                        <p:strVal val="visible"/>
                                      </p:to>
                                    </p:set>
                                    <p:anim calcmode="lin" valueType="num">
                                      <p:cBhvr additive="base">
                                        <p:cTn id="47" dur="500" fill="hold"/>
                                        <p:tgtEl>
                                          <p:spTgt spid="15365">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536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15365">
                                            <p:txEl>
                                              <p:pRg st="10" end="10"/>
                                            </p:txEl>
                                          </p:spTgt>
                                        </p:tgtEl>
                                        <p:attrNameLst>
                                          <p:attrName>style.visibility</p:attrName>
                                        </p:attrNameLst>
                                      </p:cBhvr>
                                      <p:to>
                                        <p:strVal val="visible"/>
                                      </p:to>
                                    </p:set>
                                    <p:anim calcmode="lin" valueType="num">
                                      <p:cBhvr additive="base">
                                        <p:cTn id="53" dur="500" fill="hold"/>
                                        <p:tgtEl>
                                          <p:spTgt spid="15365">
                                            <p:txEl>
                                              <p:pRg st="10" end="1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15365">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Computer Scientist of the week</a:t>
            </a:r>
            <a:endParaRPr lang="en-US" dirty="0"/>
          </a:p>
        </p:txBody>
      </p:sp>
      <p:sp>
        <p:nvSpPr>
          <p:cNvPr id="8" name="TextBox 7"/>
          <p:cNvSpPr txBox="1"/>
          <p:nvPr/>
        </p:nvSpPr>
        <p:spPr>
          <a:xfrm>
            <a:off x="4416815" y="2384650"/>
            <a:ext cx="6455342" cy="461665"/>
          </a:xfrm>
          <a:prstGeom prst="rect">
            <a:avLst/>
          </a:prstGeom>
          <a:noFill/>
        </p:spPr>
        <p:txBody>
          <a:bodyPr wrap="square" rtlCol="0">
            <a:spAutoFit/>
          </a:bodyPr>
          <a:lstStyle/>
          <a:p>
            <a:r>
              <a:rPr lang="en-US" sz="2400" b="1" dirty="0" smtClean="0"/>
              <a:t>Anonymous</a:t>
            </a:r>
          </a:p>
        </p:txBody>
      </p:sp>
      <p:sp>
        <p:nvSpPr>
          <p:cNvPr id="9" name="TextBox 8"/>
          <p:cNvSpPr txBox="1"/>
          <p:nvPr/>
        </p:nvSpPr>
        <p:spPr>
          <a:xfrm>
            <a:off x="6512608" y="2525484"/>
            <a:ext cx="5689898" cy="3970318"/>
          </a:xfrm>
          <a:prstGeom prst="rect">
            <a:avLst/>
          </a:prstGeom>
          <a:noFill/>
        </p:spPr>
        <p:txBody>
          <a:bodyPr wrap="square" rtlCol="0">
            <a:spAutoFit/>
          </a:bodyPr>
          <a:lstStyle/>
          <a:p>
            <a:pPr marL="285750" indent="-285750">
              <a:buFont typeface="Arial" panose="020B0604020202020204" pitchFamily="34" charset="0"/>
              <a:buChar char="•"/>
            </a:pPr>
            <a:r>
              <a:rPr lang="en-US" dirty="0" smtClean="0"/>
              <a:t>Computer Scientist </a:t>
            </a:r>
            <a:r>
              <a:rPr lang="en-US" dirty="0" err="1"/>
              <a:t>H</a:t>
            </a:r>
            <a:r>
              <a:rPr lang="en-US" dirty="0" err="1" smtClean="0"/>
              <a:t>activists</a:t>
            </a:r>
            <a:endParaRPr lang="en-US" dirty="0" smtClean="0"/>
          </a:p>
          <a:p>
            <a:pPr marL="285750" indent="-285750">
              <a:buFont typeface="Arial" panose="020B0604020202020204" pitchFamily="34" charset="0"/>
              <a:buChar char="•"/>
            </a:pPr>
            <a:r>
              <a:rPr lang="en-US" dirty="0" smtClean="0"/>
              <a:t>Named 100 most influential people in the world (Time)</a:t>
            </a:r>
          </a:p>
          <a:p>
            <a:pPr marL="285750" indent="-285750">
              <a:buFont typeface="Arial" panose="020B0604020202020204" pitchFamily="34" charset="0"/>
              <a:buChar char="•"/>
            </a:pPr>
            <a:r>
              <a:rPr lang="en-US" dirty="0" smtClean="0"/>
              <a:t>Generally attack through DDOS</a:t>
            </a:r>
          </a:p>
          <a:p>
            <a:pPr marL="285750" indent="-285750">
              <a:buFont typeface="Arial" panose="020B0604020202020204" pitchFamily="34" charset="0"/>
              <a:buChar char="•"/>
            </a:pPr>
            <a:r>
              <a:rPr lang="en-US" dirty="0" smtClean="0"/>
              <a:t>Philosophy generally anarchic and swings between  entertaining pranks or political activism</a:t>
            </a:r>
          </a:p>
          <a:p>
            <a:pPr marL="285750" indent="-285750">
              <a:buFont typeface="Arial" panose="020B0604020202020204" pitchFamily="34" charset="0"/>
              <a:buChar char="•"/>
            </a:pPr>
            <a:r>
              <a:rPr lang="en-US" dirty="0" smtClean="0"/>
              <a:t>Strong support Occupy Movement and Arab Spring</a:t>
            </a:r>
          </a:p>
          <a:p>
            <a:pPr marL="285750" indent="-285750">
              <a:buFont typeface="Arial" panose="020B0604020202020204" pitchFamily="34" charset="0"/>
              <a:buChar char="•"/>
            </a:pPr>
            <a:r>
              <a:rPr lang="en-US" dirty="0" smtClean="0"/>
              <a:t>Controversial methods </a:t>
            </a:r>
          </a:p>
          <a:p>
            <a:pPr marL="285750" indent="-285750">
              <a:buFont typeface="Arial" panose="020B0604020202020204" pitchFamily="34" charset="0"/>
              <a:buChar char="•"/>
            </a:pPr>
            <a:endParaRPr lang="en-US" dirty="0" smtClean="0"/>
          </a:p>
          <a:p>
            <a:r>
              <a:rPr lang="en-US" i="1" dirty="0" smtClean="0"/>
              <a:t>“We </a:t>
            </a:r>
            <a:r>
              <a:rPr lang="en-US" i="1" dirty="0"/>
              <a:t>[Anonymous] just happen to be a group of people on the internet who need—just kind of an outlet to do as we wish, that we wouldn't be able to do in regular society. ...That's more or less the point of it. Do as you wish. ... There's a common phrase: 'we are doing it for the </a:t>
            </a:r>
            <a:r>
              <a:rPr lang="en-US" i="1" dirty="0" err="1"/>
              <a:t>lulz</a:t>
            </a:r>
            <a:r>
              <a:rPr lang="en-US" i="1" dirty="0" smtClean="0"/>
              <a:t>.’”</a:t>
            </a:r>
          </a:p>
          <a:p>
            <a:pPr marL="285750" indent="-285750">
              <a:buFont typeface="Arial" panose="020B0604020202020204" pitchFamily="34" charset="0"/>
              <a:buChar char="•"/>
            </a:pPr>
            <a:endParaRPr lang="en-US" i="1" dirty="0" smtClean="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4526" y="2000904"/>
            <a:ext cx="3009900" cy="30099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16815" y="3955272"/>
            <a:ext cx="2111063" cy="2111063"/>
          </a:xfrm>
          <a:prstGeom prst="rect">
            <a:avLst/>
          </a:prstGeom>
        </p:spPr>
      </p:pic>
    </p:spTree>
    <p:extLst>
      <p:ext uri="{BB962C8B-B14F-4D97-AF65-F5344CB8AC3E}">
        <p14:creationId xmlns:p14="http://schemas.microsoft.com/office/powerpoint/2010/main" val="1078241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Linked Lists</a:t>
            </a:r>
            <a:endParaRPr lang="en-US" dirty="0"/>
          </a:p>
        </p:txBody>
      </p:sp>
      <p:sp>
        <p:nvSpPr>
          <p:cNvPr id="4" name="Text Placeholder 3"/>
          <p:cNvSpPr>
            <a:spLocks noGrp="1"/>
          </p:cNvSpPr>
          <p:nvPr>
            <p:ph type="body" idx="1"/>
          </p:nvPr>
        </p:nvSpPr>
        <p:spPr/>
        <p:txBody>
          <a:bodyPr/>
          <a:lstStyle/>
          <a:p>
            <a:r>
              <a:rPr lang="en-US" dirty="0"/>
              <a:t>“We like lists because we don’t want to die.”, Umberto Eco</a:t>
            </a:r>
          </a:p>
          <a:p>
            <a:endParaRPr lang="en-US" dirty="0"/>
          </a:p>
        </p:txBody>
      </p:sp>
    </p:spTree>
    <p:extLst>
      <p:ext uri="{BB962C8B-B14F-4D97-AF65-F5344CB8AC3E}">
        <p14:creationId xmlns:p14="http://schemas.microsoft.com/office/powerpoint/2010/main" val="10955598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p:cNvSpPr>
            <a:spLocks noGrp="1"/>
          </p:cNvSpPr>
          <p:nvPr>
            <p:ph type="title"/>
          </p:nvPr>
        </p:nvSpPr>
        <p:spPr/>
        <p:txBody>
          <a:bodyPr/>
          <a:lstStyle/>
          <a:p>
            <a:r>
              <a:rPr lang="en-US" altLang="en-US" dirty="0" smtClean="0"/>
              <a:t>A node</a:t>
            </a:r>
          </a:p>
        </p:txBody>
      </p:sp>
      <p:sp>
        <p:nvSpPr>
          <p:cNvPr id="4" name="Footer Placeholder 3"/>
          <p:cNvSpPr>
            <a:spLocks noGrp="1"/>
          </p:cNvSpPr>
          <p:nvPr>
            <p:ph type="ftr" sz="quarter" idx="12"/>
          </p:nvPr>
        </p:nvSpPr>
        <p:spPr/>
        <p:txBody>
          <a:bodyPr/>
          <a:lstStyle/>
          <a:p>
            <a:pPr>
              <a:defRPr/>
            </a:pPr>
            <a:r>
              <a:rPr lang="en-US" dirty="0"/>
              <a:t>Data Structures and Problem Solving with C++: Walls and Mirrors, </a:t>
            </a:r>
            <a:r>
              <a:rPr lang="en-US" dirty="0" err="1"/>
              <a:t>Carrano</a:t>
            </a:r>
            <a:r>
              <a:rPr lang="en-US" dirty="0"/>
              <a:t> and Henry, ©  2013</a:t>
            </a:r>
          </a:p>
        </p:txBody>
      </p:sp>
      <p:pic>
        <p:nvPicPr>
          <p:cNvPr id="1741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8918" y="3680046"/>
            <a:ext cx="2947988" cy="1814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177056" y="2032451"/>
            <a:ext cx="1651862" cy="1477328"/>
          </a:xfrm>
          <a:prstGeom prst="rect">
            <a:avLst/>
          </a:prstGeom>
          <a:noFill/>
        </p:spPr>
        <p:txBody>
          <a:bodyPr wrap="none" rtlCol="0">
            <a:spAutoFit/>
          </a:bodyPr>
          <a:lstStyle/>
          <a:p>
            <a:r>
              <a:rPr lang="en-US" dirty="0" err="1"/>
              <a:t>s</a:t>
            </a:r>
            <a:r>
              <a:rPr lang="en-US" dirty="0" err="1" smtClean="0"/>
              <a:t>truct</a:t>
            </a:r>
            <a:r>
              <a:rPr lang="en-US" dirty="0" smtClean="0"/>
              <a:t>  Node</a:t>
            </a:r>
          </a:p>
          <a:p>
            <a:r>
              <a:rPr lang="en-US" dirty="0" smtClean="0"/>
              <a:t>{</a:t>
            </a:r>
          </a:p>
          <a:p>
            <a:r>
              <a:rPr lang="en-US" dirty="0"/>
              <a:t> </a:t>
            </a:r>
            <a:r>
              <a:rPr lang="en-US" dirty="0" smtClean="0"/>
              <a:t>     string item;</a:t>
            </a:r>
          </a:p>
          <a:p>
            <a:r>
              <a:rPr lang="en-US" dirty="0"/>
              <a:t> </a:t>
            </a:r>
            <a:r>
              <a:rPr lang="en-US" dirty="0" smtClean="0"/>
              <a:t>     Node *next;</a:t>
            </a:r>
          </a:p>
          <a:p>
            <a:r>
              <a:rPr lang="en-US" dirty="0"/>
              <a:t>}</a:t>
            </a:r>
          </a:p>
        </p:txBody>
      </p:sp>
    </p:spTree>
    <p:extLst>
      <p:ext uri="{BB962C8B-B14F-4D97-AF65-F5344CB8AC3E}">
        <p14:creationId xmlns:p14="http://schemas.microsoft.com/office/powerpoint/2010/main" val="33997183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A linked list</a:t>
            </a:r>
          </a:p>
        </p:txBody>
      </p:sp>
      <p:sp>
        <p:nvSpPr>
          <p:cNvPr id="18435" name="Text Placeholder 2"/>
          <p:cNvSpPr>
            <a:spLocks noGrp="1"/>
          </p:cNvSpPr>
          <p:nvPr>
            <p:ph type="body" sz="quarter" idx="11"/>
          </p:nvPr>
        </p:nvSpPr>
        <p:spPr>
          <a:xfrm>
            <a:off x="2408238" y="5216525"/>
            <a:ext cx="7848600" cy="622300"/>
          </a:xfrm>
        </p:spPr>
        <p:txBody>
          <a:bodyPr/>
          <a:lstStyle/>
          <a:p>
            <a:r>
              <a:rPr lang="en-US" altLang="en-US" smtClean="0"/>
              <a:t>FIGURE 4-2 Several nodes linked together</a:t>
            </a:r>
          </a:p>
        </p:txBody>
      </p:sp>
      <p:sp>
        <p:nvSpPr>
          <p:cNvPr id="4" name="Footer Placeholder 3"/>
          <p:cNvSpPr>
            <a:spLocks noGrp="1"/>
          </p:cNvSpPr>
          <p:nvPr>
            <p:ph type="ftr" sz="quarter" idx="12"/>
          </p:nvPr>
        </p:nvSpPr>
        <p:spPr/>
        <p:txBody>
          <a:bodyPr/>
          <a:lstStyle/>
          <a:p>
            <a:pPr>
              <a:defRPr/>
            </a:pPr>
            <a:r>
              <a:rPr lang="en-US" dirty="0"/>
              <a:t>Data Structures and Problem Solving with C++: Walls and Mirrors, </a:t>
            </a:r>
            <a:r>
              <a:rPr lang="en-US" dirty="0" err="1"/>
              <a:t>Carrano</a:t>
            </a:r>
            <a:r>
              <a:rPr lang="en-US" dirty="0"/>
              <a:t> and Henry, ©  2013</a:t>
            </a:r>
          </a:p>
        </p:txBody>
      </p:sp>
      <p:pic>
        <p:nvPicPr>
          <p:cNvPr id="1843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2863" y="2493964"/>
            <a:ext cx="7499350" cy="173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899541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A linked list with </a:t>
            </a:r>
            <a:r>
              <a:rPr lang="en-US" altLang="en-US" dirty="0" err="1" smtClean="0"/>
              <a:t>headPtr</a:t>
            </a:r>
            <a:endParaRPr lang="en-US" altLang="en-US" dirty="0" smtClean="0"/>
          </a:p>
        </p:txBody>
      </p:sp>
      <p:sp>
        <p:nvSpPr>
          <p:cNvPr id="19459" name="Text Placeholder 2"/>
          <p:cNvSpPr>
            <a:spLocks noGrp="1"/>
          </p:cNvSpPr>
          <p:nvPr>
            <p:ph type="body" sz="quarter" idx="11"/>
          </p:nvPr>
        </p:nvSpPr>
        <p:spPr>
          <a:xfrm>
            <a:off x="2408238" y="5216525"/>
            <a:ext cx="7848600" cy="622300"/>
          </a:xfrm>
        </p:spPr>
        <p:txBody>
          <a:bodyPr/>
          <a:lstStyle/>
          <a:p>
            <a:r>
              <a:rPr lang="en-US" altLang="en-US" smtClean="0"/>
              <a:t>FIGURE 4-3 A head pointer to the first </a:t>
            </a:r>
            <a:br>
              <a:rPr lang="en-US" altLang="en-US" smtClean="0"/>
            </a:br>
            <a:r>
              <a:rPr lang="en-US" altLang="en-US" smtClean="0"/>
              <a:t>of several linked nodes</a:t>
            </a:r>
          </a:p>
        </p:txBody>
      </p:sp>
      <p:sp>
        <p:nvSpPr>
          <p:cNvPr id="4" name="Footer Placeholder 3"/>
          <p:cNvSpPr>
            <a:spLocks noGrp="1"/>
          </p:cNvSpPr>
          <p:nvPr>
            <p:ph type="ftr" sz="quarter" idx="12"/>
          </p:nvPr>
        </p:nvSpPr>
        <p:spPr/>
        <p:txBody>
          <a:bodyPr/>
          <a:lstStyle/>
          <a:p>
            <a:pPr>
              <a:defRPr/>
            </a:pPr>
            <a:r>
              <a:rPr lang="en-US" dirty="0"/>
              <a:t>Data Structures and Problem Solving with C++: Walls and Mirrors, </a:t>
            </a:r>
            <a:r>
              <a:rPr lang="en-US" dirty="0" err="1"/>
              <a:t>Carrano</a:t>
            </a:r>
            <a:r>
              <a:rPr lang="en-US" dirty="0"/>
              <a:t> and Henry, ©  2013</a:t>
            </a:r>
          </a:p>
        </p:txBody>
      </p:sp>
      <p:pic>
        <p:nvPicPr>
          <p:cNvPr id="1946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25688" y="2614614"/>
            <a:ext cx="7734300" cy="162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32371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400" dirty="0"/>
              <a:t> </a:t>
            </a:r>
            <a:r>
              <a:rPr lang="en-US" sz="2400" dirty="0" smtClean="0"/>
              <a:t>Announcements:  Moving </a:t>
            </a:r>
            <a:r>
              <a:rPr lang="en-US" sz="2400" dirty="0" err="1" smtClean="0"/>
              <a:t>MidTerm</a:t>
            </a:r>
            <a:r>
              <a:rPr lang="en-US" sz="2400" dirty="0" smtClean="0"/>
              <a:t> to Nov. 8</a:t>
            </a:r>
          </a:p>
          <a:p>
            <a:pPr>
              <a:buFont typeface="Arial" panose="020B0604020202020204" pitchFamily="34" charset="0"/>
              <a:buChar char="•"/>
            </a:pPr>
            <a:r>
              <a:rPr lang="en-US" sz="2400" dirty="0"/>
              <a:t> </a:t>
            </a:r>
            <a:r>
              <a:rPr lang="en-US" sz="2400" dirty="0" smtClean="0"/>
              <a:t>In class pop quiz</a:t>
            </a:r>
          </a:p>
          <a:p>
            <a:pPr>
              <a:buFont typeface="Arial" panose="020B0604020202020204" pitchFamily="34" charset="0"/>
              <a:buChar char="•"/>
            </a:pPr>
            <a:r>
              <a:rPr lang="en-US" sz="2400" dirty="0"/>
              <a:t> </a:t>
            </a:r>
            <a:r>
              <a:rPr lang="en-US" sz="2400" dirty="0" smtClean="0"/>
              <a:t>Lab 3 Questions</a:t>
            </a:r>
          </a:p>
          <a:p>
            <a:pPr>
              <a:buFont typeface="Arial" panose="020B0604020202020204" pitchFamily="34" charset="0"/>
              <a:buChar char="•"/>
            </a:pPr>
            <a:r>
              <a:rPr lang="en-US" sz="2400" dirty="0" smtClean="0"/>
              <a:t> Induction (First Half)</a:t>
            </a:r>
          </a:p>
          <a:p>
            <a:pPr>
              <a:buFont typeface="Arial" panose="020B0604020202020204" pitchFamily="34" charset="0"/>
              <a:buChar char="•"/>
            </a:pPr>
            <a:r>
              <a:rPr lang="en-US" sz="2400" dirty="0"/>
              <a:t> </a:t>
            </a:r>
            <a:r>
              <a:rPr lang="en-US" sz="2400" dirty="0" smtClean="0"/>
              <a:t>Linked List (Second Half)</a:t>
            </a:r>
          </a:p>
          <a:p>
            <a:pPr marL="0" indent="0">
              <a:buNone/>
            </a:pPr>
            <a:endParaRPr lang="en-US" sz="2400" dirty="0" smtClean="0"/>
          </a:p>
        </p:txBody>
      </p:sp>
    </p:spTree>
    <p:extLst>
      <p:ext uri="{BB962C8B-B14F-4D97-AF65-F5344CB8AC3E}">
        <p14:creationId xmlns:p14="http://schemas.microsoft.com/office/powerpoint/2010/main" val="37514132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build an Integer Stack</a:t>
            </a:r>
            <a:endParaRPr lang="en-US" dirty="0"/>
          </a:p>
        </p:txBody>
      </p:sp>
      <p:sp>
        <p:nvSpPr>
          <p:cNvPr id="3" name="Content Placeholder 2"/>
          <p:cNvSpPr>
            <a:spLocks noGrp="1"/>
          </p:cNvSpPr>
          <p:nvPr>
            <p:ph idx="1"/>
          </p:nvPr>
        </p:nvSpPr>
        <p:spPr>
          <a:xfrm>
            <a:off x="1232863" y="1908796"/>
            <a:ext cx="10058400" cy="2284832"/>
          </a:xfrm>
        </p:spPr>
        <p:txBody>
          <a:bodyPr>
            <a:normAutofit/>
          </a:bodyPr>
          <a:lstStyle/>
          <a:p>
            <a:pPr>
              <a:buFont typeface="Arial" panose="020B0604020202020204" pitchFamily="34" charset="0"/>
              <a:buChar char="•"/>
            </a:pPr>
            <a:r>
              <a:rPr lang="en-US" b="1" dirty="0" smtClean="0"/>
              <a:t>  Use a linked list as a data structure</a:t>
            </a:r>
          </a:p>
          <a:p>
            <a:pPr>
              <a:buFont typeface="Arial" panose="020B0604020202020204" pitchFamily="34" charset="0"/>
              <a:buChar char="•"/>
            </a:pPr>
            <a:r>
              <a:rPr lang="en-US" b="1" dirty="0"/>
              <a:t> </a:t>
            </a:r>
            <a:r>
              <a:rPr lang="en-US" b="1" dirty="0" smtClean="0"/>
              <a:t> Use the following “node” structure</a:t>
            </a:r>
          </a:p>
          <a:p>
            <a:pPr marL="292608" lvl="1" indent="0">
              <a:spcBef>
                <a:spcPts val="0"/>
              </a:spcBef>
              <a:spcAft>
                <a:spcPts val="0"/>
              </a:spcAft>
              <a:buNone/>
            </a:pPr>
            <a:r>
              <a:rPr lang="en-US" sz="2000" b="1" dirty="0" err="1" smtClean="0"/>
              <a:t>struct</a:t>
            </a:r>
            <a:r>
              <a:rPr lang="en-US" sz="2000" b="1" dirty="0" smtClean="0"/>
              <a:t> Node</a:t>
            </a:r>
          </a:p>
          <a:p>
            <a:pPr marL="292608" lvl="1" indent="0">
              <a:spcBef>
                <a:spcPts val="0"/>
              </a:spcBef>
              <a:spcAft>
                <a:spcPts val="0"/>
              </a:spcAft>
              <a:buNone/>
            </a:pPr>
            <a:r>
              <a:rPr lang="en-US" sz="2000" b="1" dirty="0" smtClean="0"/>
              <a:t>{</a:t>
            </a:r>
          </a:p>
          <a:p>
            <a:pPr marL="292608" lvl="1" indent="0">
              <a:spcBef>
                <a:spcPts val="0"/>
              </a:spcBef>
              <a:spcAft>
                <a:spcPts val="0"/>
              </a:spcAft>
              <a:buNone/>
            </a:pPr>
            <a:r>
              <a:rPr lang="en-US" sz="2000" b="1" dirty="0"/>
              <a:t> </a:t>
            </a:r>
            <a:r>
              <a:rPr lang="en-US" sz="2000" b="1" dirty="0" smtClean="0"/>
              <a:t>    </a:t>
            </a:r>
            <a:r>
              <a:rPr lang="en-US" sz="2000" b="1" dirty="0" err="1" smtClean="0"/>
              <a:t>int</a:t>
            </a:r>
            <a:r>
              <a:rPr lang="en-US" sz="2000" b="1" dirty="0" smtClean="0"/>
              <a:t> value;</a:t>
            </a:r>
          </a:p>
          <a:p>
            <a:pPr marL="292608" lvl="1" indent="0">
              <a:spcBef>
                <a:spcPts val="0"/>
              </a:spcBef>
              <a:spcAft>
                <a:spcPts val="0"/>
              </a:spcAft>
              <a:buNone/>
            </a:pPr>
            <a:r>
              <a:rPr lang="en-US" sz="2000" b="1" dirty="0"/>
              <a:t> </a:t>
            </a:r>
            <a:r>
              <a:rPr lang="en-US" sz="2000" b="1" dirty="0" smtClean="0"/>
              <a:t>    Node *next;</a:t>
            </a:r>
          </a:p>
          <a:p>
            <a:pPr marL="292608" lvl="1" indent="0">
              <a:spcBef>
                <a:spcPts val="0"/>
              </a:spcBef>
              <a:spcAft>
                <a:spcPts val="0"/>
              </a:spcAft>
              <a:buNone/>
            </a:pPr>
            <a:r>
              <a:rPr lang="en-US" sz="2000" b="1" dirty="0" smtClean="0"/>
              <a:t>};</a:t>
            </a:r>
          </a:p>
          <a:p>
            <a:pPr marL="292608" lvl="1" indent="0">
              <a:spcBef>
                <a:spcPts val="0"/>
              </a:spcBef>
              <a:spcAft>
                <a:spcPts val="0"/>
              </a:spcAft>
              <a:buNone/>
            </a:pPr>
            <a:endParaRPr lang="en-US" sz="2000" b="1" dirty="0" smtClean="0"/>
          </a:p>
          <a:p>
            <a:pPr marL="292608" lvl="1" indent="0">
              <a:spcBef>
                <a:spcPts val="0"/>
              </a:spcBef>
              <a:spcAft>
                <a:spcPts val="0"/>
              </a:spcAft>
              <a:buNone/>
            </a:pPr>
            <a:endParaRPr lang="en-US" dirty="0" smtClean="0"/>
          </a:p>
        </p:txBody>
      </p:sp>
      <p:sp>
        <p:nvSpPr>
          <p:cNvPr id="4" name="TextBox 3"/>
          <p:cNvSpPr txBox="1"/>
          <p:nvPr/>
        </p:nvSpPr>
        <p:spPr>
          <a:xfrm>
            <a:off x="1166648" y="4240926"/>
            <a:ext cx="3890773" cy="1569660"/>
          </a:xfrm>
          <a:prstGeom prst="rect">
            <a:avLst/>
          </a:prstGeom>
          <a:noFill/>
        </p:spPr>
        <p:txBody>
          <a:bodyPr wrap="square" rtlCol="0">
            <a:spAutoFit/>
          </a:bodyPr>
          <a:lstStyle/>
          <a:p>
            <a:pPr marL="285750" indent="-285750">
              <a:buFont typeface="Arial" panose="020B0604020202020204" pitchFamily="34" charset="0"/>
              <a:buChar char="•"/>
            </a:pPr>
            <a:r>
              <a:rPr lang="en-US" sz="1600" b="1" dirty="0" smtClean="0">
                <a:solidFill>
                  <a:srgbClr val="00B050"/>
                </a:solidFill>
              </a:rPr>
              <a:t>Implement Push/Pop</a:t>
            </a:r>
          </a:p>
          <a:p>
            <a:endParaRPr lang="en-US" sz="1600" b="1" dirty="0" smtClean="0">
              <a:solidFill>
                <a:srgbClr val="00B050"/>
              </a:solidFill>
            </a:endParaRPr>
          </a:p>
          <a:p>
            <a:pPr marL="285750" indent="-285750">
              <a:buFont typeface="Arial" panose="020B0604020202020204" pitchFamily="34" charset="0"/>
              <a:buChar char="•"/>
            </a:pPr>
            <a:r>
              <a:rPr lang="en-US" sz="1600" dirty="0" smtClean="0"/>
              <a:t>Overload the following operators:</a:t>
            </a:r>
          </a:p>
          <a:p>
            <a:pPr marL="742950" lvl="1" indent="-285750">
              <a:buFont typeface="Arial" panose="020B0604020202020204" pitchFamily="34" charset="0"/>
              <a:buChar char="•"/>
            </a:pPr>
            <a:r>
              <a:rPr lang="en-US" sz="1600" dirty="0" smtClean="0"/>
              <a:t>&lt;&lt;</a:t>
            </a:r>
          </a:p>
          <a:p>
            <a:pPr marL="742950" lvl="1" indent="-285750">
              <a:buFont typeface="Arial" panose="020B0604020202020204" pitchFamily="34" charset="0"/>
              <a:buChar char="•"/>
            </a:pPr>
            <a:r>
              <a:rPr lang="en-US" sz="1600" dirty="0" smtClean="0"/>
              <a:t>Assign = and Copy Constructor</a:t>
            </a:r>
          </a:p>
          <a:p>
            <a:pPr marL="742950" lvl="1" indent="-285750">
              <a:buFont typeface="Arial" panose="020B0604020202020204" pitchFamily="34" charset="0"/>
              <a:buChar char="•"/>
            </a:pPr>
            <a:r>
              <a:rPr lang="en-US" sz="1600" dirty="0" smtClean="0"/>
              <a:t>+, +=</a:t>
            </a:r>
          </a:p>
        </p:txBody>
      </p:sp>
    </p:spTree>
    <p:extLst>
      <p:ext uri="{BB962C8B-B14F-4D97-AF65-F5344CB8AC3E}">
        <p14:creationId xmlns:p14="http://schemas.microsoft.com/office/powerpoint/2010/main" val="21754464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89629" y="1761120"/>
            <a:ext cx="4251434" cy="2308324"/>
          </a:xfrm>
          <a:prstGeom prst="rect">
            <a:avLst/>
          </a:prstGeom>
        </p:spPr>
        <p:txBody>
          <a:bodyPr wrap="square">
            <a:spAutoFit/>
          </a:bodyPr>
          <a:lstStyle/>
          <a:p>
            <a:r>
              <a:rPr lang="en-US" sz="1600" dirty="0" err="1">
                <a:solidFill>
                  <a:srgbClr val="0000FF"/>
                </a:solidFill>
                <a:highlight>
                  <a:srgbClr val="FFFFFF"/>
                </a:highlight>
                <a:latin typeface="Consolas" panose="020B0609020204030204" pitchFamily="49" charset="0"/>
              </a:rPr>
              <a:t>bool</a:t>
            </a:r>
            <a:r>
              <a:rPr lang="en-US" sz="1600" dirty="0">
                <a:solidFill>
                  <a:srgbClr val="000000"/>
                </a:solidFill>
                <a:highlight>
                  <a:srgbClr val="FFFFFF"/>
                </a:highlight>
                <a:latin typeface="Consolas" panose="020B0609020204030204" pitchFamily="49" charset="0"/>
              </a:rPr>
              <a:t> </a:t>
            </a:r>
            <a:r>
              <a:rPr lang="en-US" sz="1600" dirty="0" err="1">
                <a:solidFill>
                  <a:srgbClr val="2B91AF"/>
                </a:solidFill>
                <a:highlight>
                  <a:srgbClr val="FFFFFF"/>
                </a:highlight>
                <a:latin typeface="Consolas" panose="020B0609020204030204" pitchFamily="49" charset="0"/>
              </a:rPr>
              <a:t>IntStack</a:t>
            </a:r>
            <a:r>
              <a:rPr lang="en-US" sz="1600" dirty="0">
                <a:solidFill>
                  <a:srgbClr val="000000"/>
                </a:solidFill>
                <a:highlight>
                  <a:srgbClr val="FFFFFF"/>
                </a:highlight>
                <a:latin typeface="Consolas" panose="020B0609020204030204" pitchFamily="49" charset="0"/>
              </a:rPr>
              <a:t>::Push(</a:t>
            </a:r>
            <a:r>
              <a:rPr lang="en-US" sz="1600" dirty="0" err="1">
                <a:solidFill>
                  <a:srgbClr val="0000FF"/>
                </a:solidFill>
                <a:highlight>
                  <a:srgbClr val="FFFFFF"/>
                </a:highlight>
                <a:latin typeface="Consolas" panose="020B0609020204030204" pitchFamily="49" charset="0"/>
              </a:rPr>
              <a:t>int</a:t>
            </a:r>
            <a:r>
              <a:rPr lang="en-US" sz="1600" dirty="0">
                <a:solidFill>
                  <a:srgbClr val="000000"/>
                </a:solidFill>
                <a:highlight>
                  <a:srgbClr val="FFFFFF"/>
                </a:highlight>
                <a:latin typeface="Consolas" panose="020B0609020204030204" pitchFamily="49" charset="0"/>
              </a:rPr>
              <a:t> </a:t>
            </a:r>
            <a:r>
              <a:rPr lang="en-US" sz="1600" dirty="0" err="1">
                <a:solidFill>
                  <a:srgbClr val="808080"/>
                </a:solidFill>
                <a:highlight>
                  <a:srgbClr val="FFFFFF"/>
                </a:highlight>
                <a:latin typeface="Consolas" panose="020B0609020204030204" pitchFamily="49" charset="0"/>
              </a:rPr>
              <a:t>val</a:t>
            </a:r>
            <a:r>
              <a:rPr lang="en-US" sz="1600" dirty="0">
                <a:solidFill>
                  <a:srgbClr val="000000"/>
                </a:solidFill>
                <a:highlight>
                  <a:srgbClr val="FFFFFF"/>
                </a:highlight>
                <a:latin typeface="Consolas" panose="020B0609020204030204" pitchFamily="49" charset="0"/>
              </a:rPr>
              <a:t>)</a:t>
            </a:r>
          </a:p>
          <a:p>
            <a:r>
              <a:rPr lang="en-US" sz="1600" dirty="0">
                <a:solidFill>
                  <a:srgbClr val="000000"/>
                </a:solidFill>
                <a:highlight>
                  <a:srgbClr val="FFFFFF"/>
                </a:highlight>
                <a:latin typeface="Consolas" panose="020B0609020204030204" pitchFamily="49" charset="0"/>
              </a:rPr>
              <a:t>{</a:t>
            </a:r>
          </a:p>
          <a:p>
            <a:pPr lvl="1"/>
            <a:r>
              <a:rPr lang="en-US" sz="1600" dirty="0">
                <a:solidFill>
                  <a:srgbClr val="2B91AF"/>
                </a:solidFill>
                <a:highlight>
                  <a:srgbClr val="FFFFFF"/>
                </a:highlight>
                <a:latin typeface="Consolas" panose="020B0609020204030204" pitchFamily="49" charset="0"/>
              </a:rPr>
              <a:t>Node</a:t>
            </a:r>
            <a:r>
              <a:rPr lang="en-US" sz="1600" dirty="0">
                <a:solidFill>
                  <a:srgbClr val="000000"/>
                </a:solidFill>
                <a:highlight>
                  <a:srgbClr val="FFFFFF"/>
                </a:highlight>
                <a:latin typeface="Consolas" panose="020B0609020204030204" pitchFamily="49" charset="0"/>
              </a:rPr>
              <a:t> *</a:t>
            </a:r>
            <a:r>
              <a:rPr lang="en-US" sz="1600" dirty="0" err="1">
                <a:solidFill>
                  <a:srgbClr val="000000"/>
                </a:solidFill>
                <a:highlight>
                  <a:srgbClr val="FFFFFF"/>
                </a:highlight>
                <a:latin typeface="Consolas" panose="020B0609020204030204" pitchFamily="49" charset="0"/>
              </a:rPr>
              <a:t>insNode</a:t>
            </a:r>
            <a:r>
              <a:rPr lang="en-US" sz="1600" dirty="0">
                <a:solidFill>
                  <a:srgbClr val="000000"/>
                </a:solidFill>
                <a:highlight>
                  <a:srgbClr val="FFFFFF"/>
                </a:highlight>
                <a:latin typeface="Consolas" panose="020B0609020204030204" pitchFamily="49" charset="0"/>
              </a:rPr>
              <a:t>;</a:t>
            </a:r>
          </a:p>
          <a:p>
            <a:pPr lvl="1"/>
            <a:r>
              <a:rPr lang="en-US" sz="1600" dirty="0" err="1">
                <a:solidFill>
                  <a:srgbClr val="000000"/>
                </a:solidFill>
                <a:highlight>
                  <a:srgbClr val="FFFFFF"/>
                </a:highlight>
                <a:latin typeface="Consolas" panose="020B0609020204030204" pitchFamily="49" charset="0"/>
              </a:rPr>
              <a:t>insNode</a:t>
            </a:r>
            <a:r>
              <a:rPr lang="en-US" sz="1600" dirty="0">
                <a:solidFill>
                  <a:srgbClr val="000000"/>
                </a:solidFill>
                <a:highlight>
                  <a:srgbClr val="FFFFFF"/>
                </a:highlight>
                <a:latin typeface="Consolas" panose="020B0609020204030204" pitchFamily="49" charset="0"/>
              </a:rPr>
              <a:t> = </a:t>
            </a:r>
            <a:r>
              <a:rPr lang="en-US" sz="1600" dirty="0">
                <a:solidFill>
                  <a:srgbClr val="0000FF"/>
                </a:solidFill>
                <a:highlight>
                  <a:srgbClr val="FFFFFF"/>
                </a:highlight>
                <a:latin typeface="Consolas" panose="020B0609020204030204" pitchFamily="49" charset="0"/>
              </a:rPr>
              <a:t>new</a:t>
            </a:r>
            <a:r>
              <a:rPr lang="en-US" sz="1600" dirty="0">
                <a:solidFill>
                  <a:srgbClr val="000000"/>
                </a:solidFill>
                <a:highlight>
                  <a:srgbClr val="FFFFFF"/>
                </a:highlight>
                <a:latin typeface="Consolas" panose="020B0609020204030204" pitchFamily="49" charset="0"/>
              </a:rPr>
              <a:t> </a:t>
            </a:r>
            <a:r>
              <a:rPr lang="en-US" sz="1600" dirty="0">
                <a:solidFill>
                  <a:srgbClr val="2B91AF"/>
                </a:solidFill>
                <a:highlight>
                  <a:srgbClr val="FFFFFF"/>
                </a:highlight>
                <a:latin typeface="Consolas" panose="020B0609020204030204" pitchFamily="49" charset="0"/>
              </a:rPr>
              <a:t>Node</a:t>
            </a:r>
            <a:r>
              <a:rPr lang="en-US" sz="1600" dirty="0">
                <a:solidFill>
                  <a:srgbClr val="000000"/>
                </a:solidFill>
                <a:highlight>
                  <a:srgbClr val="FFFFFF"/>
                </a:highlight>
                <a:latin typeface="Consolas" panose="020B0609020204030204" pitchFamily="49" charset="0"/>
              </a:rPr>
              <a:t>;</a:t>
            </a:r>
          </a:p>
          <a:p>
            <a:pPr lvl="1"/>
            <a:r>
              <a:rPr lang="en-US" sz="1600" dirty="0" err="1">
                <a:solidFill>
                  <a:srgbClr val="000000"/>
                </a:solidFill>
                <a:highlight>
                  <a:srgbClr val="FFFFFF"/>
                </a:highlight>
                <a:latin typeface="Consolas" panose="020B0609020204030204" pitchFamily="49" charset="0"/>
              </a:rPr>
              <a:t>insNode</a:t>
            </a:r>
            <a:r>
              <a:rPr lang="en-US" sz="1600" dirty="0">
                <a:solidFill>
                  <a:srgbClr val="000000"/>
                </a:solidFill>
                <a:highlight>
                  <a:srgbClr val="FFFFFF"/>
                </a:highlight>
                <a:latin typeface="Consolas" panose="020B0609020204030204" pitchFamily="49" charset="0"/>
              </a:rPr>
              <a:t>-&gt;value = </a:t>
            </a:r>
            <a:r>
              <a:rPr lang="en-US" sz="1600" dirty="0" err="1">
                <a:solidFill>
                  <a:srgbClr val="808080"/>
                </a:solidFill>
                <a:highlight>
                  <a:srgbClr val="FFFFFF"/>
                </a:highlight>
                <a:latin typeface="Consolas" panose="020B0609020204030204" pitchFamily="49" charset="0"/>
              </a:rPr>
              <a:t>val</a:t>
            </a:r>
            <a:r>
              <a:rPr lang="en-US" sz="1600" dirty="0">
                <a:solidFill>
                  <a:srgbClr val="000000"/>
                </a:solidFill>
                <a:highlight>
                  <a:srgbClr val="FFFFFF"/>
                </a:highlight>
                <a:latin typeface="Consolas" panose="020B0609020204030204" pitchFamily="49" charset="0"/>
              </a:rPr>
              <a:t>;</a:t>
            </a:r>
          </a:p>
          <a:p>
            <a:pPr lvl="1"/>
            <a:r>
              <a:rPr lang="en-US" sz="1600" dirty="0" err="1">
                <a:solidFill>
                  <a:srgbClr val="000000"/>
                </a:solidFill>
                <a:highlight>
                  <a:srgbClr val="FFFFFF"/>
                </a:highlight>
                <a:latin typeface="Consolas" panose="020B0609020204030204" pitchFamily="49" charset="0"/>
              </a:rPr>
              <a:t>insNode</a:t>
            </a:r>
            <a:r>
              <a:rPr lang="en-US" sz="1600" dirty="0">
                <a:solidFill>
                  <a:srgbClr val="000000"/>
                </a:solidFill>
                <a:highlight>
                  <a:srgbClr val="FFFFFF"/>
                </a:highlight>
                <a:latin typeface="Consolas" panose="020B0609020204030204" pitchFamily="49" charset="0"/>
              </a:rPr>
              <a:t>-&gt;next = head;</a:t>
            </a:r>
          </a:p>
          <a:p>
            <a:pPr lvl="1"/>
            <a:r>
              <a:rPr lang="en-US" sz="1600" dirty="0">
                <a:solidFill>
                  <a:srgbClr val="000000"/>
                </a:solidFill>
                <a:highlight>
                  <a:srgbClr val="FFFFFF"/>
                </a:highlight>
                <a:latin typeface="Consolas" panose="020B0609020204030204" pitchFamily="49" charset="0"/>
              </a:rPr>
              <a:t>head = </a:t>
            </a:r>
            <a:r>
              <a:rPr lang="en-US" sz="1600" dirty="0" err="1">
                <a:solidFill>
                  <a:srgbClr val="000000"/>
                </a:solidFill>
                <a:highlight>
                  <a:srgbClr val="FFFFFF"/>
                </a:highlight>
                <a:latin typeface="Consolas" panose="020B0609020204030204" pitchFamily="49" charset="0"/>
              </a:rPr>
              <a:t>insNode</a:t>
            </a:r>
            <a:r>
              <a:rPr lang="en-US" sz="1600" dirty="0">
                <a:solidFill>
                  <a:srgbClr val="000000"/>
                </a:solidFill>
                <a:highlight>
                  <a:srgbClr val="FFFFFF"/>
                </a:highlight>
                <a:latin typeface="Consolas" panose="020B0609020204030204" pitchFamily="49" charset="0"/>
              </a:rPr>
              <a:t>;</a:t>
            </a:r>
          </a:p>
          <a:p>
            <a:pPr lvl="1"/>
            <a:r>
              <a:rPr lang="en-US" sz="1600" dirty="0">
                <a:solidFill>
                  <a:srgbClr val="0000FF"/>
                </a:solidFill>
                <a:highlight>
                  <a:srgbClr val="FFFFFF"/>
                </a:highlight>
                <a:latin typeface="Consolas" panose="020B0609020204030204" pitchFamily="49" charset="0"/>
              </a:rPr>
              <a:t>return</a:t>
            </a:r>
            <a:r>
              <a:rPr lang="en-US" sz="1600" dirty="0">
                <a:solidFill>
                  <a:srgbClr val="000000"/>
                </a:solidFill>
                <a:highlight>
                  <a:srgbClr val="FFFFFF"/>
                </a:highlight>
                <a:latin typeface="Consolas" panose="020B0609020204030204" pitchFamily="49" charset="0"/>
              </a:rPr>
              <a:t> </a:t>
            </a:r>
            <a:r>
              <a:rPr lang="en-US" sz="1600" dirty="0">
                <a:solidFill>
                  <a:srgbClr val="0000FF"/>
                </a:solidFill>
                <a:highlight>
                  <a:srgbClr val="FFFFFF"/>
                </a:highlight>
                <a:latin typeface="Consolas" panose="020B0609020204030204" pitchFamily="49" charset="0"/>
              </a:rPr>
              <a:t>true</a:t>
            </a:r>
            <a:r>
              <a:rPr lang="en-US" sz="1600" dirty="0">
                <a:solidFill>
                  <a:srgbClr val="000000"/>
                </a:solidFill>
                <a:highlight>
                  <a:srgbClr val="FFFFFF"/>
                </a:highlight>
                <a:latin typeface="Consolas" panose="020B0609020204030204" pitchFamily="49" charset="0"/>
              </a:rPr>
              <a:t>;</a:t>
            </a:r>
          </a:p>
          <a:p>
            <a:r>
              <a:rPr lang="en-US" sz="1600" dirty="0">
                <a:solidFill>
                  <a:srgbClr val="000000"/>
                </a:solidFill>
                <a:highlight>
                  <a:srgbClr val="FFFFFF"/>
                </a:highlight>
                <a:latin typeface="Consolas" panose="020B0609020204030204" pitchFamily="49" charset="0"/>
              </a:rPr>
              <a:t>}</a:t>
            </a:r>
            <a:endParaRPr lang="en-US" sz="1600" dirty="0"/>
          </a:p>
        </p:txBody>
      </p:sp>
      <p:sp>
        <p:nvSpPr>
          <p:cNvPr id="5" name="Rectangle 4"/>
          <p:cNvSpPr/>
          <p:nvPr/>
        </p:nvSpPr>
        <p:spPr>
          <a:xfrm>
            <a:off x="5554718" y="1899861"/>
            <a:ext cx="6096000" cy="4524315"/>
          </a:xfrm>
          <a:prstGeom prst="rect">
            <a:avLst/>
          </a:prstGeom>
        </p:spPr>
        <p:txBody>
          <a:bodyPr>
            <a:spAutoFit/>
          </a:bodyPr>
          <a:lstStyle/>
          <a:p>
            <a:r>
              <a:rPr lang="en-US" dirty="0" err="1">
                <a:solidFill>
                  <a:srgbClr val="0000FF"/>
                </a:solidFill>
                <a:highlight>
                  <a:srgbClr val="FFFFFF"/>
                </a:highlight>
                <a:latin typeface="Consolas" panose="020B0609020204030204" pitchFamily="49" charset="0"/>
              </a:rPr>
              <a:t>bool</a:t>
            </a:r>
            <a:r>
              <a:rPr lang="en-US" dirty="0">
                <a:solidFill>
                  <a:srgbClr val="000000"/>
                </a:solidFill>
                <a:highlight>
                  <a:srgbClr val="FFFFFF"/>
                </a:highlight>
                <a:latin typeface="Consolas" panose="020B0609020204030204" pitchFamily="49" charset="0"/>
              </a:rPr>
              <a:t> </a:t>
            </a:r>
            <a:r>
              <a:rPr lang="en-US" dirty="0" err="1">
                <a:solidFill>
                  <a:srgbClr val="2B91AF"/>
                </a:solidFill>
                <a:highlight>
                  <a:srgbClr val="FFFFFF"/>
                </a:highlight>
                <a:latin typeface="Consolas" panose="020B0609020204030204" pitchFamily="49" charset="0"/>
              </a:rPr>
              <a:t>IntStack</a:t>
            </a:r>
            <a:r>
              <a:rPr lang="en-US" dirty="0">
                <a:solidFill>
                  <a:srgbClr val="000000"/>
                </a:solidFill>
                <a:highlight>
                  <a:srgbClr val="FFFFFF"/>
                </a:highlight>
                <a:latin typeface="Consolas" panose="020B0609020204030204" pitchFamily="49" charset="0"/>
              </a:rPr>
              <a:t>::Pop(</a:t>
            </a:r>
            <a:r>
              <a:rPr lang="en-US" dirty="0" err="1">
                <a:solidFill>
                  <a:srgbClr val="0000FF"/>
                </a:solidFill>
                <a:highlight>
                  <a:srgbClr val="FFFFFF"/>
                </a:highlight>
                <a:latin typeface="Consolas" panose="020B0609020204030204" pitchFamily="49" charset="0"/>
              </a:rPr>
              <a:t>int</a:t>
            </a:r>
            <a:r>
              <a:rPr lang="en-US" dirty="0">
                <a:solidFill>
                  <a:srgbClr val="000000"/>
                </a:solidFill>
                <a:highlight>
                  <a:srgbClr val="FFFFFF"/>
                </a:highlight>
                <a:latin typeface="Consolas" panose="020B0609020204030204" pitchFamily="49" charset="0"/>
              </a:rPr>
              <a:t> &amp;</a:t>
            </a:r>
            <a:r>
              <a:rPr lang="en-US" dirty="0" err="1">
                <a:solidFill>
                  <a:srgbClr val="808080"/>
                </a:solidFill>
                <a:highlight>
                  <a:srgbClr val="FFFFFF"/>
                </a:highlight>
                <a:latin typeface="Consolas" panose="020B0609020204030204" pitchFamily="49" charset="0"/>
              </a:rPr>
              <a:t>val</a:t>
            </a:r>
            <a:r>
              <a:rPr lang="en-US" dirty="0">
                <a:solidFill>
                  <a:srgbClr val="000000"/>
                </a:solidFill>
                <a:highlight>
                  <a:srgbClr val="FFFFFF"/>
                </a:highlight>
                <a:latin typeface="Consolas" panose="020B0609020204030204" pitchFamily="49" charset="0"/>
              </a:rPr>
              <a:t>)</a:t>
            </a:r>
          </a:p>
          <a:p>
            <a:r>
              <a:rPr lang="en-US" dirty="0">
                <a:solidFill>
                  <a:srgbClr val="000000"/>
                </a:solidFill>
                <a:highlight>
                  <a:srgbClr val="FFFFFF"/>
                </a:highlight>
                <a:latin typeface="Consolas" panose="020B0609020204030204" pitchFamily="49" charset="0"/>
              </a:rPr>
              <a:t>{</a:t>
            </a:r>
          </a:p>
          <a:p>
            <a:r>
              <a:rPr lang="en-US" dirty="0" smtClean="0">
                <a:solidFill>
                  <a:srgbClr val="0000FF"/>
                </a:solidFill>
                <a:highlight>
                  <a:srgbClr val="FFFFFF"/>
                </a:highlight>
                <a:latin typeface="Consolas" panose="020B0609020204030204" pitchFamily="49" charset="0"/>
              </a:rPr>
              <a:t>	if</a:t>
            </a:r>
            <a:r>
              <a:rPr lang="en-US" dirty="0" smtClean="0">
                <a:solidFill>
                  <a:srgbClr val="000000"/>
                </a:solidFill>
                <a:highlight>
                  <a:srgbClr val="FFFFFF"/>
                </a:highlight>
                <a:latin typeface="Consolas" panose="020B0609020204030204" pitchFamily="49" charset="0"/>
              </a:rPr>
              <a:t> </a:t>
            </a:r>
            <a:r>
              <a:rPr lang="en-US" dirty="0">
                <a:solidFill>
                  <a:srgbClr val="000000"/>
                </a:solidFill>
                <a:highlight>
                  <a:srgbClr val="FFFFFF"/>
                </a:highlight>
                <a:latin typeface="Consolas" panose="020B0609020204030204" pitchFamily="49" charset="0"/>
              </a:rPr>
              <a:t>(head == </a:t>
            </a:r>
            <a:r>
              <a:rPr lang="en-US" dirty="0">
                <a:solidFill>
                  <a:srgbClr val="6F008A"/>
                </a:solidFill>
                <a:highlight>
                  <a:srgbClr val="FFFFFF"/>
                </a:highlight>
                <a:latin typeface="Consolas" panose="020B0609020204030204" pitchFamily="49" charset="0"/>
              </a:rPr>
              <a:t>NULL</a:t>
            </a:r>
            <a:r>
              <a:rPr lang="en-US" dirty="0">
                <a:solidFill>
                  <a:srgbClr val="000000"/>
                </a:solidFill>
                <a:highlight>
                  <a:srgbClr val="FFFFFF"/>
                </a:highlight>
                <a:latin typeface="Consolas" panose="020B0609020204030204" pitchFamily="49" charset="0"/>
              </a:rPr>
              <a:t>)</a:t>
            </a:r>
          </a:p>
          <a:p>
            <a:r>
              <a:rPr lang="en-US" dirty="0" smtClean="0">
                <a:solidFill>
                  <a:srgbClr val="000000"/>
                </a:solidFill>
                <a:highlight>
                  <a:srgbClr val="FFFFFF"/>
                </a:highlight>
                <a:latin typeface="Consolas" panose="020B0609020204030204" pitchFamily="49" charset="0"/>
              </a:rPr>
              <a:t>	{</a:t>
            </a:r>
            <a:endParaRPr lang="en-US" dirty="0">
              <a:solidFill>
                <a:srgbClr val="000000"/>
              </a:solidFill>
              <a:highlight>
                <a:srgbClr val="FFFFFF"/>
              </a:highlight>
              <a:latin typeface="Consolas" panose="020B0609020204030204" pitchFamily="49" charset="0"/>
            </a:endParaRPr>
          </a:p>
          <a:p>
            <a:r>
              <a:rPr lang="en-US" dirty="0" smtClean="0">
                <a:solidFill>
                  <a:srgbClr val="0000FF"/>
                </a:solidFill>
                <a:highlight>
                  <a:srgbClr val="FFFFFF"/>
                </a:highlight>
                <a:latin typeface="Consolas" panose="020B0609020204030204" pitchFamily="49" charset="0"/>
              </a:rPr>
              <a:t>		return</a:t>
            </a:r>
            <a:r>
              <a:rPr lang="en-US" dirty="0" smtClean="0">
                <a:solidFill>
                  <a:srgbClr val="000000"/>
                </a:solidFill>
                <a:highlight>
                  <a:srgbClr val="FFFFFF"/>
                </a:highlight>
                <a:latin typeface="Consolas" panose="020B0609020204030204" pitchFamily="49" charset="0"/>
              </a:rPr>
              <a:t> </a:t>
            </a:r>
            <a:r>
              <a:rPr lang="en-US" dirty="0">
                <a:solidFill>
                  <a:srgbClr val="0000FF"/>
                </a:solidFill>
                <a:highlight>
                  <a:srgbClr val="FFFFFF"/>
                </a:highlight>
                <a:latin typeface="Consolas" panose="020B0609020204030204" pitchFamily="49" charset="0"/>
              </a:rPr>
              <a:t>false</a:t>
            </a:r>
            <a:r>
              <a:rPr lang="en-US" dirty="0">
                <a:solidFill>
                  <a:srgbClr val="000000"/>
                </a:solidFill>
                <a:highlight>
                  <a:srgbClr val="FFFFFF"/>
                </a:highlight>
                <a:latin typeface="Consolas" panose="020B0609020204030204" pitchFamily="49" charset="0"/>
              </a:rPr>
              <a:t>;</a:t>
            </a:r>
          </a:p>
          <a:p>
            <a:r>
              <a:rPr lang="en-US" dirty="0" smtClean="0">
                <a:solidFill>
                  <a:srgbClr val="000000"/>
                </a:solidFill>
                <a:highlight>
                  <a:srgbClr val="FFFFFF"/>
                </a:highlight>
                <a:latin typeface="Consolas" panose="020B0609020204030204" pitchFamily="49" charset="0"/>
              </a:rPr>
              <a:t>	}</a:t>
            </a:r>
            <a:endParaRPr lang="en-US" dirty="0">
              <a:solidFill>
                <a:srgbClr val="000000"/>
              </a:solidFill>
              <a:highlight>
                <a:srgbClr val="FFFFFF"/>
              </a:highlight>
              <a:latin typeface="Consolas" panose="020B0609020204030204" pitchFamily="49" charset="0"/>
            </a:endParaRPr>
          </a:p>
          <a:p>
            <a:r>
              <a:rPr lang="en-US" dirty="0" smtClean="0">
                <a:solidFill>
                  <a:srgbClr val="0000FF"/>
                </a:solidFill>
                <a:highlight>
                  <a:srgbClr val="FFFFFF"/>
                </a:highlight>
                <a:latin typeface="Consolas" panose="020B0609020204030204" pitchFamily="49" charset="0"/>
              </a:rPr>
              <a:t>	else</a:t>
            </a:r>
            <a:endParaRPr lang="en-US" dirty="0">
              <a:solidFill>
                <a:srgbClr val="000000"/>
              </a:solidFill>
              <a:highlight>
                <a:srgbClr val="FFFFFF"/>
              </a:highlight>
              <a:latin typeface="Consolas" panose="020B0609020204030204" pitchFamily="49" charset="0"/>
            </a:endParaRPr>
          </a:p>
          <a:p>
            <a:r>
              <a:rPr lang="en-US" dirty="0" smtClean="0">
                <a:solidFill>
                  <a:srgbClr val="000000"/>
                </a:solidFill>
                <a:highlight>
                  <a:srgbClr val="FFFFFF"/>
                </a:highlight>
                <a:latin typeface="Consolas" panose="020B0609020204030204" pitchFamily="49" charset="0"/>
              </a:rPr>
              <a:t>	{</a:t>
            </a:r>
            <a:endParaRPr lang="en-US" dirty="0">
              <a:solidFill>
                <a:srgbClr val="000000"/>
              </a:solidFill>
              <a:highlight>
                <a:srgbClr val="FFFFFF"/>
              </a:highlight>
              <a:latin typeface="Consolas" panose="020B0609020204030204" pitchFamily="49" charset="0"/>
            </a:endParaRPr>
          </a:p>
          <a:p>
            <a:pPr lvl="2"/>
            <a:r>
              <a:rPr lang="en-US" dirty="0">
                <a:solidFill>
                  <a:srgbClr val="2B91AF"/>
                </a:solidFill>
                <a:highlight>
                  <a:srgbClr val="FFFFFF"/>
                </a:highlight>
                <a:latin typeface="Consolas" panose="020B0609020204030204" pitchFamily="49" charset="0"/>
              </a:rPr>
              <a:t>Node</a:t>
            </a:r>
            <a:r>
              <a:rPr lang="en-US" dirty="0">
                <a:solidFill>
                  <a:srgbClr val="000000"/>
                </a:solidFill>
                <a:highlight>
                  <a:srgbClr val="FFFFFF"/>
                </a:highlight>
                <a:latin typeface="Consolas" panose="020B0609020204030204" pitchFamily="49" charset="0"/>
              </a:rPr>
              <a:t> *temp;</a:t>
            </a:r>
          </a:p>
          <a:p>
            <a:pPr lvl="2"/>
            <a:r>
              <a:rPr lang="en-US" dirty="0">
                <a:solidFill>
                  <a:srgbClr val="000000"/>
                </a:solidFill>
                <a:highlight>
                  <a:srgbClr val="FFFFFF"/>
                </a:highlight>
                <a:latin typeface="Consolas" panose="020B0609020204030204" pitchFamily="49" charset="0"/>
              </a:rPr>
              <a:t>temp = head;</a:t>
            </a:r>
          </a:p>
          <a:p>
            <a:pPr lvl="2"/>
            <a:r>
              <a:rPr lang="en-US" dirty="0" err="1">
                <a:solidFill>
                  <a:srgbClr val="808080"/>
                </a:solidFill>
                <a:highlight>
                  <a:srgbClr val="FFFFFF"/>
                </a:highlight>
                <a:latin typeface="Consolas" panose="020B0609020204030204" pitchFamily="49" charset="0"/>
              </a:rPr>
              <a:t>val</a:t>
            </a:r>
            <a:r>
              <a:rPr lang="en-US" dirty="0">
                <a:solidFill>
                  <a:srgbClr val="000000"/>
                </a:solidFill>
                <a:highlight>
                  <a:srgbClr val="FFFFFF"/>
                </a:highlight>
                <a:latin typeface="Consolas" panose="020B0609020204030204" pitchFamily="49" charset="0"/>
              </a:rPr>
              <a:t> = temp-&gt;value;</a:t>
            </a:r>
          </a:p>
          <a:p>
            <a:pPr lvl="2"/>
            <a:r>
              <a:rPr lang="en-US" dirty="0">
                <a:solidFill>
                  <a:srgbClr val="000000"/>
                </a:solidFill>
                <a:highlight>
                  <a:srgbClr val="FFFFFF"/>
                </a:highlight>
                <a:latin typeface="Consolas" panose="020B0609020204030204" pitchFamily="49" charset="0"/>
              </a:rPr>
              <a:t>head = head-&gt;next;</a:t>
            </a:r>
          </a:p>
          <a:p>
            <a:pPr lvl="2"/>
            <a:r>
              <a:rPr lang="en-US" dirty="0">
                <a:solidFill>
                  <a:srgbClr val="0000FF"/>
                </a:solidFill>
                <a:highlight>
                  <a:srgbClr val="FFFFFF"/>
                </a:highlight>
                <a:latin typeface="Consolas" panose="020B0609020204030204" pitchFamily="49" charset="0"/>
              </a:rPr>
              <a:t>delete</a:t>
            </a:r>
            <a:r>
              <a:rPr lang="en-US" dirty="0">
                <a:solidFill>
                  <a:srgbClr val="000000"/>
                </a:solidFill>
                <a:highlight>
                  <a:srgbClr val="FFFFFF"/>
                </a:highlight>
                <a:latin typeface="Consolas" panose="020B0609020204030204" pitchFamily="49" charset="0"/>
              </a:rPr>
              <a:t> temp;</a:t>
            </a:r>
          </a:p>
          <a:p>
            <a:pPr lvl="2"/>
            <a:r>
              <a:rPr lang="en-US" dirty="0">
                <a:solidFill>
                  <a:srgbClr val="0000FF"/>
                </a:solidFill>
                <a:highlight>
                  <a:srgbClr val="FFFFFF"/>
                </a:highlight>
                <a:latin typeface="Consolas" panose="020B0609020204030204" pitchFamily="49" charset="0"/>
              </a:rPr>
              <a:t>return</a:t>
            </a:r>
            <a:r>
              <a:rPr lang="en-US" dirty="0">
                <a:solidFill>
                  <a:srgbClr val="000000"/>
                </a:solidFill>
                <a:highlight>
                  <a:srgbClr val="FFFFFF"/>
                </a:highlight>
                <a:latin typeface="Consolas" panose="020B0609020204030204" pitchFamily="49" charset="0"/>
              </a:rPr>
              <a:t> </a:t>
            </a:r>
            <a:r>
              <a:rPr lang="en-US" dirty="0">
                <a:solidFill>
                  <a:srgbClr val="0000FF"/>
                </a:solidFill>
                <a:highlight>
                  <a:srgbClr val="FFFFFF"/>
                </a:highlight>
                <a:latin typeface="Consolas" panose="020B0609020204030204" pitchFamily="49" charset="0"/>
              </a:rPr>
              <a:t>true</a:t>
            </a:r>
            <a:r>
              <a:rPr lang="en-US" dirty="0">
                <a:solidFill>
                  <a:srgbClr val="000000"/>
                </a:solidFill>
                <a:highlight>
                  <a:srgbClr val="FFFFFF"/>
                </a:highlight>
                <a:latin typeface="Consolas" panose="020B0609020204030204" pitchFamily="49" charset="0"/>
              </a:rPr>
              <a:t>;</a:t>
            </a:r>
          </a:p>
          <a:p>
            <a:r>
              <a:rPr lang="en-US" dirty="0" smtClean="0">
                <a:solidFill>
                  <a:srgbClr val="000000"/>
                </a:solidFill>
                <a:highlight>
                  <a:srgbClr val="FFFFFF"/>
                </a:highlight>
                <a:latin typeface="Consolas" panose="020B0609020204030204" pitchFamily="49" charset="0"/>
              </a:rPr>
              <a:t>	}</a:t>
            </a:r>
            <a:endParaRPr lang="en-US" dirty="0">
              <a:solidFill>
                <a:srgbClr val="000000"/>
              </a:solidFill>
              <a:highlight>
                <a:srgbClr val="FFFFFF"/>
              </a:highlight>
              <a:latin typeface="Consolas" panose="020B0609020204030204" pitchFamily="49" charset="0"/>
            </a:endParaRPr>
          </a:p>
          <a:p>
            <a:r>
              <a:rPr lang="en-US" dirty="0">
                <a:solidFill>
                  <a:srgbClr val="000000"/>
                </a:solidFill>
                <a:highlight>
                  <a:srgbClr val="FFFFFF"/>
                </a:highlight>
                <a:latin typeface="Consolas" panose="020B0609020204030204" pitchFamily="49" charset="0"/>
              </a:rPr>
              <a:t>}</a:t>
            </a:r>
          </a:p>
        </p:txBody>
      </p:sp>
      <p:sp>
        <p:nvSpPr>
          <p:cNvPr id="6" name="Title 5"/>
          <p:cNvSpPr>
            <a:spLocks noGrp="1"/>
          </p:cNvSpPr>
          <p:nvPr>
            <p:ph type="title"/>
          </p:nvPr>
        </p:nvSpPr>
        <p:spPr/>
        <p:txBody>
          <a:bodyPr/>
          <a:lstStyle/>
          <a:p>
            <a:r>
              <a:rPr lang="en-US" dirty="0" smtClean="0"/>
              <a:t>Push/Pop Implementation</a:t>
            </a:r>
            <a:endParaRPr lang="en-US" dirty="0"/>
          </a:p>
        </p:txBody>
      </p:sp>
      <p:sp>
        <p:nvSpPr>
          <p:cNvPr id="2" name="Rectangle 1"/>
          <p:cNvSpPr/>
          <p:nvPr/>
        </p:nvSpPr>
        <p:spPr>
          <a:xfrm>
            <a:off x="589629" y="4078219"/>
            <a:ext cx="6096000" cy="1077218"/>
          </a:xfrm>
          <a:prstGeom prst="rect">
            <a:avLst/>
          </a:prstGeom>
        </p:spPr>
        <p:txBody>
          <a:bodyPr>
            <a:spAutoFit/>
          </a:bodyPr>
          <a:lstStyle/>
          <a:p>
            <a:r>
              <a:rPr lang="en-US" sz="1600" dirty="0" err="1">
                <a:solidFill>
                  <a:srgbClr val="2B91AF"/>
                </a:solidFill>
                <a:highlight>
                  <a:srgbClr val="FFFFFF"/>
                </a:highlight>
                <a:latin typeface="Consolas" panose="020B0609020204030204" pitchFamily="49" charset="0"/>
              </a:rPr>
              <a:t>IntStack</a:t>
            </a:r>
            <a:r>
              <a:rPr lang="en-US" sz="1600" dirty="0">
                <a:solidFill>
                  <a:srgbClr val="000000"/>
                </a:solidFill>
                <a:highlight>
                  <a:srgbClr val="FFFFFF"/>
                </a:highlight>
                <a:latin typeface="Consolas" panose="020B0609020204030204" pitchFamily="49" charset="0"/>
              </a:rPr>
              <a:t>::</a:t>
            </a:r>
            <a:r>
              <a:rPr lang="en-US" sz="1600" dirty="0" err="1">
                <a:solidFill>
                  <a:srgbClr val="000000"/>
                </a:solidFill>
                <a:highlight>
                  <a:srgbClr val="FFFFFF"/>
                </a:highlight>
                <a:latin typeface="Consolas" panose="020B0609020204030204" pitchFamily="49" charset="0"/>
              </a:rPr>
              <a:t>IntStack</a:t>
            </a:r>
            <a:r>
              <a:rPr lang="en-US" sz="1600" dirty="0">
                <a:solidFill>
                  <a:srgbClr val="000000"/>
                </a:solidFill>
                <a:highlight>
                  <a:srgbClr val="FFFFFF"/>
                </a:highlight>
                <a:latin typeface="Consolas" panose="020B0609020204030204" pitchFamily="49" charset="0"/>
              </a:rPr>
              <a:t>()</a:t>
            </a:r>
          </a:p>
          <a:p>
            <a:r>
              <a:rPr lang="en-US" sz="1600" dirty="0">
                <a:solidFill>
                  <a:srgbClr val="000000"/>
                </a:solidFill>
                <a:highlight>
                  <a:srgbClr val="FFFFFF"/>
                </a:highlight>
                <a:latin typeface="Consolas" panose="020B0609020204030204" pitchFamily="49" charset="0"/>
              </a:rPr>
              <a:t>{</a:t>
            </a:r>
          </a:p>
          <a:p>
            <a:r>
              <a:rPr lang="en-US" sz="1600" dirty="0" smtClean="0">
                <a:solidFill>
                  <a:srgbClr val="000000"/>
                </a:solidFill>
                <a:highlight>
                  <a:srgbClr val="FFFFFF"/>
                </a:highlight>
                <a:latin typeface="Consolas" panose="020B0609020204030204" pitchFamily="49" charset="0"/>
              </a:rPr>
              <a:t>   head </a:t>
            </a:r>
            <a:r>
              <a:rPr lang="en-US" sz="1600" dirty="0">
                <a:solidFill>
                  <a:srgbClr val="000000"/>
                </a:solidFill>
                <a:highlight>
                  <a:srgbClr val="FFFFFF"/>
                </a:highlight>
                <a:latin typeface="Consolas" panose="020B0609020204030204" pitchFamily="49" charset="0"/>
              </a:rPr>
              <a:t>= </a:t>
            </a:r>
            <a:r>
              <a:rPr lang="en-US" sz="1600" dirty="0">
                <a:solidFill>
                  <a:srgbClr val="6F008A"/>
                </a:solidFill>
                <a:highlight>
                  <a:srgbClr val="FFFFFF"/>
                </a:highlight>
                <a:latin typeface="Consolas" panose="020B0609020204030204" pitchFamily="49" charset="0"/>
              </a:rPr>
              <a:t>NULL</a:t>
            </a:r>
            <a:r>
              <a:rPr lang="en-US" sz="1600" dirty="0">
                <a:solidFill>
                  <a:srgbClr val="000000"/>
                </a:solidFill>
                <a:highlight>
                  <a:srgbClr val="FFFFFF"/>
                </a:highlight>
                <a:latin typeface="Consolas" panose="020B0609020204030204" pitchFamily="49" charset="0"/>
              </a:rPr>
              <a:t>;</a:t>
            </a:r>
          </a:p>
          <a:p>
            <a:r>
              <a:rPr lang="en-US" sz="1600" dirty="0">
                <a:solidFill>
                  <a:srgbClr val="000000"/>
                </a:solidFill>
                <a:highlight>
                  <a:srgbClr val="FFFFFF"/>
                </a:highlight>
                <a:latin typeface="Consolas" panose="020B0609020204030204" pitchFamily="49" charset="0"/>
              </a:rPr>
              <a:t>}</a:t>
            </a:r>
            <a:endParaRPr lang="en-US" sz="1600" dirty="0"/>
          </a:p>
        </p:txBody>
      </p:sp>
      <p:sp>
        <p:nvSpPr>
          <p:cNvPr id="3" name="Rectangle 2"/>
          <p:cNvSpPr/>
          <p:nvPr/>
        </p:nvSpPr>
        <p:spPr>
          <a:xfrm>
            <a:off x="589629" y="5205396"/>
            <a:ext cx="6096000" cy="1077218"/>
          </a:xfrm>
          <a:prstGeom prst="rect">
            <a:avLst/>
          </a:prstGeom>
        </p:spPr>
        <p:txBody>
          <a:bodyPr>
            <a:spAutoFit/>
          </a:bodyPr>
          <a:lstStyle/>
          <a:p>
            <a:r>
              <a:rPr lang="en-US" sz="1600" dirty="0" err="1">
                <a:solidFill>
                  <a:srgbClr val="2B91AF"/>
                </a:solidFill>
                <a:highlight>
                  <a:srgbClr val="FFFFFF"/>
                </a:highlight>
                <a:latin typeface="Consolas" panose="020B0609020204030204" pitchFamily="49" charset="0"/>
              </a:rPr>
              <a:t>IntStack</a:t>
            </a:r>
            <a:r>
              <a:rPr lang="en-US" sz="1600" dirty="0">
                <a:solidFill>
                  <a:srgbClr val="000000"/>
                </a:solidFill>
                <a:highlight>
                  <a:srgbClr val="FFFFFF"/>
                </a:highlight>
                <a:latin typeface="Consolas" panose="020B0609020204030204" pitchFamily="49" charset="0"/>
              </a:rPr>
              <a:t>::~</a:t>
            </a:r>
            <a:r>
              <a:rPr lang="en-US" sz="1600" dirty="0" err="1">
                <a:solidFill>
                  <a:srgbClr val="000000"/>
                </a:solidFill>
                <a:highlight>
                  <a:srgbClr val="FFFFFF"/>
                </a:highlight>
                <a:latin typeface="Consolas" panose="020B0609020204030204" pitchFamily="49" charset="0"/>
              </a:rPr>
              <a:t>IntStack</a:t>
            </a:r>
            <a:r>
              <a:rPr lang="en-US" sz="1600" dirty="0">
                <a:solidFill>
                  <a:srgbClr val="000000"/>
                </a:solidFill>
                <a:highlight>
                  <a:srgbClr val="FFFFFF"/>
                </a:highlight>
                <a:latin typeface="Consolas" panose="020B0609020204030204" pitchFamily="49" charset="0"/>
              </a:rPr>
              <a:t>()</a:t>
            </a:r>
          </a:p>
          <a:p>
            <a:r>
              <a:rPr lang="en-US" sz="1600" dirty="0">
                <a:solidFill>
                  <a:srgbClr val="000000"/>
                </a:solidFill>
                <a:highlight>
                  <a:srgbClr val="FFFFFF"/>
                </a:highlight>
                <a:latin typeface="Consolas" panose="020B0609020204030204" pitchFamily="49" charset="0"/>
              </a:rPr>
              <a:t>{</a:t>
            </a:r>
          </a:p>
          <a:p>
            <a:r>
              <a:rPr lang="en-US" sz="1600" dirty="0" smtClean="0">
                <a:solidFill>
                  <a:srgbClr val="0000FF"/>
                </a:solidFill>
                <a:highlight>
                  <a:srgbClr val="FFFFFF"/>
                </a:highlight>
                <a:latin typeface="Consolas" panose="020B0609020204030204" pitchFamily="49" charset="0"/>
              </a:rPr>
              <a:t>   this</a:t>
            </a:r>
            <a:r>
              <a:rPr lang="en-US" sz="1600" dirty="0" smtClean="0">
                <a:solidFill>
                  <a:srgbClr val="000000"/>
                </a:solidFill>
                <a:highlight>
                  <a:srgbClr val="FFFFFF"/>
                </a:highlight>
                <a:latin typeface="Consolas" panose="020B0609020204030204" pitchFamily="49" charset="0"/>
              </a:rPr>
              <a:t>-</a:t>
            </a:r>
            <a:r>
              <a:rPr lang="en-US" sz="1600" dirty="0">
                <a:solidFill>
                  <a:srgbClr val="000000"/>
                </a:solidFill>
                <a:highlight>
                  <a:srgbClr val="FFFFFF"/>
                </a:highlight>
                <a:latin typeface="Consolas" panose="020B0609020204030204" pitchFamily="49" charset="0"/>
              </a:rPr>
              <a:t>&gt;Clear();</a:t>
            </a:r>
          </a:p>
          <a:p>
            <a:r>
              <a:rPr lang="en-US" sz="1600" dirty="0">
                <a:solidFill>
                  <a:srgbClr val="000000"/>
                </a:solidFill>
                <a:highlight>
                  <a:srgbClr val="FFFFFF"/>
                </a:highlight>
                <a:latin typeface="Consolas" panose="020B0609020204030204" pitchFamily="49" charset="0"/>
              </a:rPr>
              <a:t>}</a:t>
            </a:r>
            <a:endParaRPr lang="en-US" sz="1600" dirty="0"/>
          </a:p>
        </p:txBody>
      </p:sp>
    </p:spTree>
    <p:extLst>
      <p:ext uri="{BB962C8B-B14F-4D97-AF65-F5344CB8AC3E}">
        <p14:creationId xmlns:p14="http://schemas.microsoft.com/office/powerpoint/2010/main" val="3060025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97280" y="2226186"/>
            <a:ext cx="6096000" cy="1200329"/>
          </a:xfrm>
          <a:prstGeom prst="rect">
            <a:avLst/>
          </a:prstGeom>
        </p:spPr>
        <p:txBody>
          <a:bodyPr>
            <a:spAutoFit/>
          </a:bodyPr>
          <a:lstStyle/>
          <a:p>
            <a:r>
              <a:rPr lang="en-US" dirty="0" err="1">
                <a:solidFill>
                  <a:srgbClr val="2B91AF"/>
                </a:solidFill>
                <a:highlight>
                  <a:srgbClr val="FFFFFF"/>
                </a:highlight>
                <a:latin typeface="Consolas" panose="020B0609020204030204" pitchFamily="49" charset="0"/>
              </a:rPr>
              <a:t>IntStack</a:t>
            </a:r>
            <a:r>
              <a:rPr lang="en-US" dirty="0">
                <a:solidFill>
                  <a:srgbClr val="000000"/>
                </a:solidFill>
                <a:highlight>
                  <a:srgbClr val="FFFFFF"/>
                </a:highlight>
                <a:latin typeface="Consolas" panose="020B0609020204030204" pitchFamily="49" charset="0"/>
              </a:rPr>
              <a:t>::~</a:t>
            </a:r>
            <a:r>
              <a:rPr lang="en-US" dirty="0" err="1">
                <a:solidFill>
                  <a:srgbClr val="000000"/>
                </a:solidFill>
                <a:highlight>
                  <a:srgbClr val="FFFFFF"/>
                </a:highlight>
                <a:latin typeface="Consolas" panose="020B0609020204030204" pitchFamily="49" charset="0"/>
              </a:rPr>
              <a:t>IntStack</a:t>
            </a:r>
            <a:r>
              <a:rPr lang="en-US" dirty="0">
                <a:solidFill>
                  <a:srgbClr val="000000"/>
                </a:solidFill>
                <a:highlight>
                  <a:srgbClr val="FFFFFF"/>
                </a:highlight>
                <a:latin typeface="Consolas" panose="020B0609020204030204" pitchFamily="49" charset="0"/>
              </a:rPr>
              <a:t>()</a:t>
            </a:r>
          </a:p>
          <a:p>
            <a:r>
              <a:rPr lang="en-US" dirty="0">
                <a:solidFill>
                  <a:srgbClr val="000000"/>
                </a:solidFill>
                <a:highlight>
                  <a:srgbClr val="FFFFFF"/>
                </a:highlight>
                <a:latin typeface="Consolas" panose="020B0609020204030204" pitchFamily="49" charset="0"/>
              </a:rPr>
              <a:t>{</a:t>
            </a:r>
          </a:p>
          <a:p>
            <a:r>
              <a:rPr lang="en-US" dirty="0" smtClean="0">
                <a:solidFill>
                  <a:srgbClr val="0000FF"/>
                </a:solidFill>
                <a:highlight>
                  <a:srgbClr val="FFFFFF"/>
                </a:highlight>
                <a:latin typeface="Consolas" panose="020B0609020204030204" pitchFamily="49" charset="0"/>
              </a:rPr>
              <a:t>   this</a:t>
            </a:r>
            <a:r>
              <a:rPr lang="en-US" dirty="0" smtClean="0">
                <a:solidFill>
                  <a:srgbClr val="000000"/>
                </a:solidFill>
                <a:highlight>
                  <a:srgbClr val="FFFFFF"/>
                </a:highlight>
                <a:latin typeface="Consolas" panose="020B0609020204030204" pitchFamily="49" charset="0"/>
              </a:rPr>
              <a:t>-</a:t>
            </a:r>
            <a:r>
              <a:rPr lang="en-US" dirty="0">
                <a:solidFill>
                  <a:srgbClr val="000000"/>
                </a:solidFill>
                <a:highlight>
                  <a:srgbClr val="FFFFFF"/>
                </a:highlight>
                <a:latin typeface="Consolas" panose="020B0609020204030204" pitchFamily="49" charset="0"/>
              </a:rPr>
              <a:t>&gt;Clear();</a:t>
            </a:r>
          </a:p>
          <a:p>
            <a:r>
              <a:rPr lang="en-US" dirty="0">
                <a:solidFill>
                  <a:srgbClr val="000000"/>
                </a:solidFill>
                <a:highlight>
                  <a:srgbClr val="FFFFFF"/>
                </a:highlight>
                <a:latin typeface="Consolas" panose="020B0609020204030204" pitchFamily="49" charset="0"/>
              </a:rPr>
              <a:t>}</a:t>
            </a:r>
            <a:endParaRPr lang="en-US" dirty="0"/>
          </a:p>
        </p:txBody>
      </p:sp>
      <p:sp>
        <p:nvSpPr>
          <p:cNvPr id="4" name="Rectangle 3"/>
          <p:cNvSpPr/>
          <p:nvPr/>
        </p:nvSpPr>
        <p:spPr>
          <a:xfrm>
            <a:off x="1097280" y="3895022"/>
            <a:ext cx="6096000" cy="1477328"/>
          </a:xfrm>
          <a:prstGeom prst="rect">
            <a:avLst/>
          </a:prstGeom>
        </p:spPr>
        <p:txBody>
          <a:bodyPr>
            <a:spAutoFit/>
          </a:bodyPr>
          <a:lstStyle/>
          <a:p>
            <a:r>
              <a:rPr lang="en-US" dirty="0">
                <a:solidFill>
                  <a:srgbClr val="0000FF"/>
                </a:solidFill>
                <a:highlight>
                  <a:srgbClr val="FFFFFF"/>
                </a:highlight>
                <a:latin typeface="Consolas" panose="020B0609020204030204" pitchFamily="49" charset="0"/>
              </a:rPr>
              <a:t>void</a:t>
            </a:r>
            <a:r>
              <a:rPr lang="en-US" dirty="0">
                <a:solidFill>
                  <a:srgbClr val="000000"/>
                </a:solidFill>
                <a:highlight>
                  <a:srgbClr val="FFFFFF"/>
                </a:highlight>
                <a:latin typeface="Consolas" panose="020B0609020204030204" pitchFamily="49" charset="0"/>
              </a:rPr>
              <a:t> </a:t>
            </a:r>
            <a:r>
              <a:rPr lang="en-US" dirty="0" err="1">
                <a:solidFill>
                  <a:srgbClr val="2B91AF"/>
                </a:solidFill>
                <a:highlight>
                  <a:srgbClr val="FFFFFF"/>
                </a:highlight>
                <a:latin typeface="Consolas" panose="020B0609020204030204" pitchFamily="49" charset="0"/>
              </a:rPr>
              <a:t>IntStack</a:t>
            </a:r>
            <a:r>
              <a:rPr lang="en-US" dirty="0">
                <a:solidFill>
                  <a:srgbClr val="000000"/>
                </a:solidFill>
                <a:highlight>
                  <a:srgbClr val="FFFFFF"/>
                </a:highlight>
                <a:latin typeface="Consolas" panose="020B0609020204030204" pitchFamily="49" charset="0"/>
              </a:rPr>
              <a:t>::Clear()</a:t>
            </a:r>
          </a:p>
          <a:p>
            <a:r>
              <a:rPr lang="en-US" dirty="0">
                <a:solidFill>
                  <a:srgbClr val="000000"/>
                </a:solidFill>
                <a:highlight>
                  <a:srgbClr val="FFFFFF"/>
                </a:highlight>
                <a:latin typeface="Consolas" panose="020B0609020204030204" pitchFamily="49" charset="0"/>
              </a:rPr>
              <a:t>{</a:t>
            </a:r>
          </a:p>
          <a:p>
            <a:r>
              <a:rPr lang="en-US" dirty="0" smtClean="0">
                <a:solidFill>
                  <a:srgbClr val="0000FF"/>
                </a:solidFill>
                <a:highlight>
                  <a:srgbClr val="FFFFFF"/>
                </a:highlight>
                <a:latin typeface="Consolas" panose="020B0609020204030204" pitchFamily="49" charset="0"/>
              </a:rPr>
              <a:t>   </a:t>
            </a:r>
            <a:r>
              <a:rPr lang="en-US" dirty="0" err="1" smtClean="0">
                <a:solidFill>
                  <a:srgbClr val="0000FF"/>
                </a:solidFill>
                <a:highlight>
                  <a:srgbClr val="FFFFFF"/>
                </a:highlight>
                <a:latin typeface="Consolas" panose="020B0609020204030204" pitchFamily="49" charset="0"/>
              </a:rPr>
              <a:t>int</a:t>
            </a:r>
            <a:r>
              <a:rPr lang="en-US" dirty="0" smtClean="0">
                <a:solidFill>
                  <a:srgbClr val="000000"/>
                </a:solidFill>
                <a:highlight>
                  <a:srgbClr val="FFFFFF"/>
                </a:highlight>
                <a:latin typeface="Consolas" panose="020B0609020204030204" pitchFamily="49" charset="0"/>
              </a:rPr>
              <a:t> </a:t>
            </a:r>
            <a:r>
              <a:rPr lang="en-US" dirty="0">
                <a:solidFill>
                  <a:srgbClr val="000000"/>
                </a:solidFill>
                <a:highlight>
                  <a:srgbClr val="FFFFFF"/>
                </a:highlight>
                <a:latin typeface="Consolas" panose="020B0609020204030204" pitchFamily="49" charset="0"/>
              </a:rPr>
              <a:t>a;</a:t>
            </a:r>
          </a:p>
          <a:p>
            <a:r>
              <a:rPr lang="en-US" dirty="0" smtClean="0">
                <a:solidFill>
                  <a:srgbClr val="0000FF"/>
                </a:solidFill>
                <a:highlight>
                  <a:srgbClr val="FFFFFF"/>
                </a:highlight>
                <a:latin typeface="Consolas" panose="020B0609020204030204" pitchFamily="49" charset="0"/>
              </a:rPr>
              <a:t>   while</a:t>
            </a:r>
            <a:r>
              <a:rPr lang="en-US" dirty="0" smtClean="0">
                <a:solidFill>
                  <a:srgbClr val="000000"/>
                </a:solidFill>
                <a:highlight>
                  <a:srgbClr val="FFFFFF"/>
                </a:highlight>
                <a:latin typeface="Consolas" panose="020B0609020204030204" pitchFamily="49" charset="0"/>
              </a:rPr>
              <a:t> </a:t>
            </a:r>
            <a:r>
              <a:rPr lang="en-US" dirty="0">
                <a:solidFill>
                  <a:srgbClr val="000000"/>
                </a:solidFill>
                <a:highlight>
                  <a:srgbClr val="FFFFFF"/>
                </a:highlight>
                <a:latin typeface="Consolas" panose="020B0609020204030204" pitchFamily="49" charset="0"/>
              </a:rPr>
              <a:t>(Pop(a));</a:t>
            </a:r>
          </a:p>
          <a:p>
            <a:r>
              <a:rPr lang="en-US" dirty="0">
                <a:solidFill>
                  <a:srgbClr val="000000"/>
                </a:solidFill>
                <a:highlight>
                  <a:srgbClr val="FFFFFF"/>
                </a:highlight>
                <a:latin typeface="Consolas" panose="020B0609020204030204" pitchFamily="49" charset="0"/>
              </a:rPr>
              <a:t>}</a:t>
            </a:r>
            <a:endParaRPr lang="en-US" dirty="0"/>
          </a:p>
        </p:txBody>
      </p:sp>
      <p:sp>
        <p:nvSpPr>
          <p:cNvPr id="5" name="Title 4"/>
          <p:cNvSpPr>
            <a:spLocks noGrp="1"/>
          </p:cNvSpPr>
          <p:nvPr>
            <p:ph type="title"/>
          </p:nvPr>
        </p:nvSpPr>
        <p:spPr/>
        <p:txBody>
          <a:bodyPr/>
          <a:lstStyle/>
          <a:p>
            <a:r>
              <a:rPr lang="en-US" dirty="0" smtClean="0"/>
              <a:t>Proper stack clean up</a:t>
            </a:r>
            <a:endParaRPr lang="en-US" dirty="0"/>
          </a:p>
        </p:txBody>
      </p:sp>
    </p:spTree>
    <p:extLst>
      <p:ext uri="{BB962C8B-B14F-4D97-AF65-F5344CB8AC3E}">
        <p14:creationId xmlns:p14="http://schemas.microsoft.com/office/powerpoint/2010/main" val="14108803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build an Integer Stack</a:t>
            </a:r>
            <a:endParaRPr lang="en-US" dirty="0"/>
          </a:p>
        </p:txBody>
      </p:sp>
      <p:sp>
        <p:nvSpPr>
          <p:cNvPr id="3" name="Content Placeholder 2"/>
          <p:cNvSpPr>
            <a:spLocks noGrp="1"/>
          </p:cNvSpPr>
          <p:nvPr>
            <p:ph idx="1"/>
          </p:nvPr>
        </p:nvSpPr>
        <p:spPr>
          <a:xfrm>
            <a:off x="1232863" y="1908796"/>
            <a:ext cx="10058400" cy="2284832"/>
          </a:xfrm>
        </p:spPr>
        <p:txBody>
          <a:bodyPr>
            <a:normAutofit/>
          </a:bodyPr>
          <a:lstStyle/>
          <a:p>
            <a:pPr>
              <a:buFont typeface="Arial" panose="020B0604020202020204" pitchFamily="34" charset="0"/>
              <a:buChar char="•"/>
            </a:pPr>
            <a:r>
              <a:rPr lang="en-US" b="1" dirty="0" smtClean="0"/>
              <a:t>  </a:t>
            </a:r>
            <a:r>
              <a:rPr lang="en-US" dirty="0" smtClean="0"/>
              <a:t>Use a linked list as a data structure</a:t>
            </a:r>
          </a:p>
          <a:p>
            <a:pPr>
              <a:buFont typeface="Arial" panose="020B0604020202020204" pitchFamily="34" charset="0"/>
              <a:buChar char="•"/>
            </a:pPr>
            <a:r>
              <a:rPr lang="en-US" dirty="0"/>
              <a:t> </a:t>
            </a:r>
            <a:r>
              <a:rPr lang="en-US" dirty="0" smtClean="0"/>
              <a:t> Use the following “node” structure</a:t>
            </a:r>
          </a:p>
          <a:p>
            <a:pPr marL="292608" lvl="1" indent="0">
              <a:spcBef>
                <a:spcPts val="0"/>
              </a:spcBef>
              <a:spcAft>
                <a:spcPts val="0"/>
              </a:spcAft>
              <a:buNone/>
            </a:pPr>
            <a:r>
              <a:rPr lang="en-US" sz="2000" dirty="0" err="1" smtClean="0"/>
              <a:t>struct</a:t>
            </a:r>
            <a:r>
              <a:rPr lang="en-US" sz="2000" dirty="0" smtClean="0"/>
              <a:t> Node</a:t>
            </a:r>
          </a:p>
          <a:p>
            <a:pPr marL="292608" lvl="1" indent="0">
              <a:spcBef>
                <a:spcPts val="0"/>
              </a:spcBef>
              <a:spcAft>
                <a:spcPts val="0"/>
              </a:spcAft>
              <a:buNone/>
            </a:pPr>
            <a:r>
              <a:rPr lang="en-US" sz="2000" dirty="0" smtClean="0"/>
              <a:t>{</a:t>
            </a:r>
          </a:p>
          <a:p>
            <a:pPr marL="292608" lvl="1" indent="0">
              <a:spcBef>
                <a:spcPts val="0"/>
              </a:spcBef>
              <a:spcAft>
                <a:spcPts val="0"/>
              </a:spcAft>
              <a:buNone/>
            </a:pPr>
            <a:r>
              <a:rPr lang="en-US" sz="2000" dirty="0"/>
              <a:t> </a:t>
            </a:r>
            <a:r>
              <a:rPr lang="en-US" sz="2000" dirty="0" smtClean="0"/>
              <a:t>    </a:t>
            </a:r>
            <a:r>
              <a:rPr lang="en-US" sz="2000" dirty="0" err="1" smtClean="0"/>
              <a:t>int</a:t>
            </a:r>
            <a:r>
              <a:rPr lang="en-US" sz="2000" dirty="0" smtClean="0"/>
              <a:t> value;</a:t>
            </a:r>
          </a:p>
          <a:p>
            <a:pPr marL="292608" lvl="1" indent="0">
              <a:spcBef>
                <a:spcPts val="0"/>
              </a:spcBef>
              <a:spcAft>
                <a:spcPts val="0"/>
              </a:spcAft>
              <a:buNone/>
            </a:pPr>
            <a:r>
              <a:rPr lang="en-US" sz="2000" dirty="0"/>
              <a:t> </a:t>
            </a:r>
            <a:r>
              <a:rPr lang="en-US" sz="2000" dirty="0" smtClean="0"/>
              <a:t>    Node *next;</a:t>
            </a:r>
          </a:p>
          <a:p>
            <a:pPr marL="292608" lvl="1" indent="0">
              <a:spcBef>
                <a:spcPts val="0"/>
              </a:spcBef>
              <a:spcAft>
                <a:spcPts val="0"/>
              </a:spcAft>
              <a:buNone/>
            </a:pPr>
            <a:r>
              <a:rPr lang="en-US" sz="2000" dirty="0" smtClean="0"/>
              <a:t>};</a:t>
            </a:r>
          </a:p>
        </p:txBody>
      </p:sp>
      <p:sp>
        <p:nvSpPr>
          <p:cNvPr id="4" name="TextBox 3"/>
          <p:cNvSpPr txBox="1"/>
          <p:nvPr/>
        </p:nvSpPr>
        <p:spPr>
          <a:xfrm>
            <a:off x="1324692" y="4193628"/>
            <a:ext cx="4263307" cy="1323439"/>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t>Implement Push/Pop</a:t>
            </a:r>
            <a:endParaRPr lang="en-US" sz="1600" b="1" dirty="0" smtClean="0">
              <a:solidFill>
                <a:srgbClr val="00B050"/>
              </a:solidFill>
            </a:endParaRPr>
          </a:p>
          <a:p>
            <a:pPr marL="285750" indent="-285750">
              <a:buFont typeface="Arial" panose="020B0604020202020204" pitchFamily="34" charset="0"/>
              <a:buChar char="•"/>
            </a:pPr>
            <a:r>
              <a:rPr lang="en-US" sz="1600" b="1" dirty="0" smtClean="0">
                <a:solidFill>
                  <a:srgbClr val="00B050"/>
                </a:solidFill>
              </a:rPr>
              <a:t>Overload the following operators:</a:t>
            </a:r>
          </a:p>
          <a:p>
            <a:pPr marL="742950" lvl="1" indent="-285750">
              <a:buFont typeface="Arial" panose="020B0604020202020204" pitchFamily="34" charset="0"/>
              <a:buChar char="•"/>
            </a:pPr>
            <a:r>
              <a:rPr lang="en-US" sz="1600" b="1" dirty="0" smtClean="0">
                <a:solidFill>
                  <a:srgbClr val="00B050"/>
                </a:solidFill>
              </a:rPr>
              <a:t>&lt;&lt;</a:t>
            </a:r>
          </a:p>
          <a:p>
            <a:pPr marL="742950" lvl="1" indent="-285750">
              <a:buFont typeface="Arial" panose="020B0604020202020204" pitchFamily="34" charset="0"/>
              <a:buChar char="•"/>
            </a:pPr>
            <a:r>
              <a:rPr lang="en-US" sz="1600" dirty="0" smtClean="0"/>
              <a:t>Assign = and Copy Constructor</a:t>
            </a:r>
          </a:p>
          <a:p>
            <a:pPr marL="742950" lvl="1" indent="-285750">
              <a:buFont typeface="Arial" panose="020B0604020202020204" pitchFamily="34" charset="0"/>
              <a:buChar char="•"/>
            </a:pPr>
            <a:r>
              <a:rPr lang="en-US" sz="1600" dirty="0" smtClean="0"/>
              <a:t>+, +=</a:t>
            </a:r>
          </a:p>
        </p:txBody>
      </p:sp>
    </p:spTree>
    <p:extLst>
      <p:ext uri="{BB962C8B-B14F-4D97-AF65-F5344CB8AC3E}">
        <p14:creationId xmlns:p14="http://schemas.microsoft.com/office/powerpoint/2010/main" val="33462731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Class Bell</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0381058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60335" y="2128345"/>
            <a:ext cx="8828690" cy="3139321"/>
          </a:xfrm>
          <a:prstGeom prst="rect">
            <a:avLst/>
          </a:prstGeom>
        </p:spPr>
        <p:txBody>
          <a:bodyPr wrap="square">
            <a:spAutoFit/>
          </a:bodyPr>
          <a:lstStyle/>
          <a:p>
            <a:r>
              <a:rPr lang="en-US" dirty="0" err="1">
                <a:solidFill>
                  <a:srgbClr val="2B91AF"/>
                </a:solidFill>
                <a:highlight>
                  <a:srgbClr val="FFFFFF"/>
                </a:highlight>
                <a:latin typeface="Consolas" panose="020B0609020204030204" pitchFamily="49" charset="0"/>
              </a:rPr>
              <a:t>ostream</a:t>
            </a:r>
            <a:r>
              <a:rPr lang="en-US" dirty="0">
                <a:solidFill>
                  <a:srgbClr val="000000"/>
                </a:solidFill>
                <a:highlight>
                  <a:srgbClr val="FFFFFF"/>
                </a:highlight>
                <a:latin typeface="Consolas" panose="020B0609020204030204" pitchFamily="49" charset="0"/>
              </a:rPr>
              <a:t>&amp; operator&lt;&lt;(</a:t>
            </a:r>
            <a:r>
              <a:rPr lang="en-US" dirty="0" err="1">
                <a:solidFill>
                  <a:srgbClr val="2B91AF"/>
                </a:solidFill>
                <a:highlight>
                  <a:srgbClr val="FFFFFF"/>
                </a:highlight>
                <a:latin typeface="Consolas" panose="020B0609020204030204" pitchFamily="49" charset="0"/>
              </a:rPr>
              <a:t>ostream</a:t>
            </a:r>
            <a:r>
              <a:rPr lang="en-US" dirty="0">
                <a:solidFill>
                  <a:srgbClr val="000000"/>
                </a:solidFill>
                <a:highlight>
                  <a:srgbClr val="FFFFFF"/>
                </a:highlight>
                <a:latin typeface="Consolas" panose="020B0609020204030204" pitchFamily="49" charset="0"/>
              </a:rPr>
              <a:t> &amp;</a:t>
            </a:r>
            <a:r>
              <a:rPr lang="en-US" dirty="0" err="1">
                <a:solidFill>
                  <a:srgbClr val="808080"/>
                </a:solidFill>
                <a:highlight>
                  <a:srgbClr val="FFFFFF"/>
                </a:highlight>
                <a:latin typeface="Consolas" panose="020B0609020204030204" pitchFamily="49" charset="0"/>
              </a:rPr>
              <a:t>outStream</a:t>
            </a:r>
            <a:r>
              <a:rPr lang="en-US" dirty="0">
                <a:solidFill>
                  <a:srgbClr val="000000"/>
                </a:solidFill>
                <a:highlight>
                  <a:srgbClr val="FFFFFF"/>
                </a:highlight>
                <a:latin typeface="Consolas" panose="020B0609020204030204" pitchFamily="49" charset="0"/>
              </a:rPr>
              <a:t>, </a:t>
            </a:r>
            <a:r>
              <a:rPr lang="en-US" dirty="0" err="1">
                <a:solidFill>
                  <a:srgbClr val="0000FF"/>
                </a:solidFill>
                <a:highlight>
                  <a:srgbClr val="FFFFFF"/>
                </a:highlight>
                <a:latin typeface="Consolas" panose="020B0609020204030204" pitchFamily="49" charset="0"/>
              </a:rPr>
              <a:t>const</a:t>
            </a:r>
            <a:r>
              <a:rPr lang="en-US" dirty="0">
                <a:solidFill>
                  <a:srgbClr val="000000"/>
                </a:solidFill>
                <a:highlight>
                  <a:srgbClr val="FFFFFF"/>
                </a:highlight>
                <a:latin typeface="Consolas" panose="020B0609020204030204" pitchFamily="49" charset="0"/>
              </a:rPr>
              <a:t> </a:t>
            </a:r>
            <a:r>
              <a:rPr lang="en-US" dirty="0" err="1">
                <a:solidFill>
                  <a:srgbClr val="2B91AF"/>
                </a:solidFill>
                <a:highlight>
                  <a:srgbClr val="FFFFFF"/>
                </a:highlight>
                <a:latin typeface="Consolas" panose="020B0609020204030204" pitchFamily="49" charset="0"/>
              </a:rPr>
              <a:t>IntStack</a:t>
            </a:r>
            <a:r>
              <a:rPr lang="en-US" dirty="0">
                <a:solidFill>
                  <a:srgbClr val="000000"/>
                </a:solidFill>
                <a:highlight>
                  <a:srgbClr val="FFFFFF"/>
                </a:highlight>
                <a:latin typeface="Consolas" panose="020B0609020204030204" pitchFamily="49" charset="0"/>
              </a:rPr>
              <a:t> &amp;</a:t>
            </a:r>
            <a:r>
              <a:rPr lang="en-US" dirty="0">
                <a:solidFill>
                  <a:srgbClr val="808080"/>
                </a:solidFill>
                <a:highlight>
                  <a:srgbClr val="FFFFFF"/>
                </a:highlight>
                <a:latin typeface="Consolas" panose="020B0609020204030204" pitchFamily="49" charset="0"/>
              </a:rPr>
              <a:t>stack</a:t>
            </a:r>
            <a:r>
              <a:rPr lang="en-US" dirty="0">
                <a:solidFill>
                  <a:srgbClr val="000000"/>
                </a:solidFill>
                <a:highlight>
                  <a:srgbClr val="FFFFFF"/>
                </a:highlight>
                <a:latin typeface="Consolas" panose="020B0609020204030204" pitchFamily="49" charset="0"/>
              </a:rPr>
              <a:t>)</a:t>
            </a:r>
          </a:p>
          <a:p>
            <a:r>
              <a:rPr lang="en-US" dirty="0">
                <a:solidFill>
                  <a:srgbClr val="000000"/>
                </a:solidFill>
                <a:highlight>
                  <a:srgbClr val="FFFFFF"/>
                </a:highlight>
                <a:latin typeface="Consolas" panose="020B0609020204030204" pitchFamily="49" charset="0"/>
              </a:rPr>
              <a:t>{</a:t>
            </a:r>
          </a:p>
          <a:p>
            <a:pPr lvl="1"/>
            <a:r>
              <a:rPr lang="en-US" dirty="0">
                <a:solidFill>
                  <a:srgbClr val="2B91AF"/>
                </a:solidFill>
                <a:highlight>
                  <a:srgbClr val="FFFFFF"/>
                </a:highlight>
                <a:latin typeface="Consolas" panose="020B0609020204030204" pitchFamily="49" charset="0"/>
              </a:rPr>
              <a:t>Node</a:t>
            </a:r>
            <a:r>
              <a:rPr lang="en-US" dirty="0">
                <a:solidFill>
                  <a:srgbClr val="000000"/>
                </a:solidFill>
                <a:highlight>
                  <a:srgbClr val="FFFFFF"/>
                </a:highlight>
                <a:latin typeface="Consolas" panose="020B0609020204030204" pitchFamily="49" charset="0"/>
              </a:rPr>
              <a:t> *</a:t>
            </a:r>
            <a:r>
              <a:rPr lang="en-US" dirty="0" err="1">
                <a:solidFill>
                  <a:srgbClr val="000000"/>
                </a:solidFill>
                <a:highlight>
                  <a:srgbClr val="FFFFFF"/>
                </a:highlight>
                <a:latin typeface="Consolas" panose="020B0609020204030204" pitchFamily="49" charset="0"/>
              </a:rPr>
              <a:t>pNode</a:t>
            </a:r>
            <a:r>
              <a:rPr lang="en-US" dirty="0" smtClean="0">
                <a:solidFill>
                  <a:srgbClr val="000000"/>
                </a:solidFill>
                <a:highlight>
                  <a:srgbClr val="FFFFFF"/>
                </a:highlight>
                <a:latin typeface="Consolas" panose="020B0609020204030204" pitchFamily="49" charset="0"/>
              </a:rPr>
              <a:t>;</a:t>
            </a:r>
            <a:endParaRPr lang="en-US" dirty="0">
              <a:solidFill>
                <a:srgbClr val="000000"/>
              </a:solidFill>
              <a:highlight>
                <a:srgbClr val="FFFFFF"/>
              </a:highlight>
              <a:latin typeface="Consolas" panose="020B0609020204030204" pitchFamily="49" charset="0"/>
            </a:endParaRPr>
          </a:p>
          <a:p>
            <a:pPr lvl="1"/>
            <a:r>
              <a:rPr lang="en-US" dirty="0" err="1">
                <a:solidFill>
                  <a:srgbClr val="000000"/>
                </a:solidFill>
                <a:highlight>
                  <a:srgbClr val="FFFFFF"/>
                </a:highlight>
                <a:latin typeface="Consolas" panose="020B0609020204030204" pitchFamily="49" charset="0"/>
              </a:rPr>
              <a:t>pNode</a:t>
            </a:r>
            <a:r>
              <a:rPr lang="en-US" dirty="0">
                <a:solidFill>
                  <a:srgbClr val="000000"/>
                </a:solidFill>
                <a:highlight>
                  <a:srgbClr val="FFFFFF"/>
                </a:highlight>
                <a:latin typeface="Consolas" panose="020B0609020204030204" pitchFamily="49" charset="0"/>
              </a:rPr>
              <a:t> = </a:t>
            </a:r>
            <a:r>
              <a:rPr lang="en-US" dirty="0" err="1">
                <a:solidFill>
                  <a:srgbClr val="808080"/>
                </a:solidFill>
                <a:highlight>
                  <a:srgbClr val="FFFFFF"/>
                </a:highlight>
                <a:latin typeface="Consolas" panose="020B0609020204030204" pitchFamily="49" charset="0"/>
              </a:rPr>
              <a:t>stack</a:t>
            </a:r>
            <a:r>
              <a:rPr lang="en-US" dirty="0" err="1">
                <a:solidFill>
                  <a:srgbClr val="000000"/>
                </a:solidFill>
                <a:highlight>
                  <a:srgbClr val="FFFFFF"/>
                </a:highlight>
                <a:latin typeface="Consolas" panose="020B0609020204030204" pitchFamily="49" charset="0"/>
              </a:rPr>
              <a:t>.head</a:t>
            </a:r>
            <a:r>
              <a:rPr lang="en-US" dirty="0">
                <a:solidFill>
                  <a:srgbClr val="000000"/>
                </a:solidFill>
                <a:highlight>
                  <a:srgbClr val="FFFFFF"/>
                </a:highlight>
                <a:latin typeface="Consolas" panose="020B0609020204030204" pitchFamily="49" charset="0"/>
              </a:rPr>
              <a:t>;</a:t>
            </a:r>
          </a:p>
          <a:p>
            <a:pPr lvl="1"/>
            <a:r>
              <a:rPr lang="en-US" dirty="0">
                <a:solidFill>
                  <a:srgbClr val="0000FF"/>
                </a:solidFill>
                <a:highlight>
                  <a:srgbClr val="FFFFFF"/>
                </a:highlight>
                <a:latin typeface="Consolas" panose="020B0609020204030204" pitchFamily="49" charset="0"/>
              </a:rPr>
              <a:t>while</a:t>
            </a:r>
            <a:r>
              <a:rPr lang="en-US" dirty="0">
                <a:solidFill>
                  <a:srgbClr val="000000"/>
                </a:solidFill>
                <a:highlight>
                  <a:srgbClr val="FFFFFF"/>
                </a:highlight>
                <a:latin typeface="Consolas" panose="020B0609020204030204" pitchFamily="49" charset="0"/>
              </a:rPr>
              <a:t> (</a:t>
            </a:r>
            <a:r>
              <a:rPr lang="en-US" dirty="0" err="1">
                <a:solidFill>
                  <a:srgbClr val="000000"/>
                </a:solidFill>
                <a:highlight>
                  <a:srgbClr val="FFFFFF"/>
                </a:highlight>
                <a:latin typeface="Consolas" panose="020B0609020204030204" pitchFamily="49" charset="0"/>
              </a:rPr>
              <a:t>pNode</a:t>
            </a:r>
            <a:r>
              <a:rPr lang="en-US" dirty="0">
                <a:solidFill>
                  <a:srgbClr val="000000"/>
                </a:solidFill>
                <a:highlight>
                  <a:srgbClr val="FFFFFF"/>
                </a:highlight>
                <a:latin typeface="Consolas" panose="020B0609020204030204" pitchFamily="49" charset="0"/>
              </a:rPr>
              <a:t> != </a:t>
            </a:r>
            <a:r>
              <a:rPr lang="en-US" dirty="0">
                <a:solidFill>
                  <a:srgbClr val="6F008A"/>
                </a:solidFill>
                <a:highlight>
                  <a:srgbClr val="FFFFFF"/>
                </a:highlight>
                <a:latin typeface="Consolas" panose="020B0609020204030204" pitchFamily="49" charset="0"/>
              </a:rPr>
              <a:t>NULL</a:t>
            </a:r>
            <a:r>
              <a:rPr lang="en-US" dirty="0">
                <a:solidFill>
                  <a:srgbClr val="000000"/>
                </a:solidFill>
                <a:highlight>
                  <a:srgbClr val="FFFFFF"/>
                </a:highlight>
                <a:latin typeface="Consolas" panose="020B0609020204030204" pitchFamily="49" charset="0"/>
              </a:rPr>
              <a:t>)</a:t>
            </a:r>
          </a:p>
          <a:p>
            <a:pPr lvl="1"/>
            <a:r>
              <a:rPr lang="en-US" dirty="0">
                <a:solidFill>
                  <a:srgbClr val="000000"/>
                </a:solidFill>
                <a:highlight>
                  <a:srgbClr val="FFFFFF"/>
                </a:highlight>
                <a:latin typeface="Consolas" panose="020B0609020204030204" pitchFamily="49" charset="0"/>
              </a:rPr>
              <a:t>{</a:t>
            </a:r>
          </a:p>
          <a:p>
            <a:pPr lvl="2"/>
            <a:r>
              <a:rPr lang="en-US" dirty="0">
                <a:solidFill>
                  <a:srgbClr val="000000"/>
                </a:solidFill>
                <a:highlight>
                  <a:srgbClr val="FFFFFF"/>
                </a:highlight>
                <a:latin typeface="Consolas" panose="020B0609020204030204" pitchFamily="49" charset="0"/>
              </a:rPr>
              <a:t> </a:t>
            </a:r>
            <a:r>
              <a:rPr lang="en-US" dirty="0" err="1">
                <a:solidFill>
                  <a:srgbClr val="808080"/>
                </a:solidFill>
                <a:highlight>
                  <a:srgbClr val="FFFFFF"/>
                </a:highlight>
                <a:latin typeface="Consolas" panose="020B0609020204030204" pitchFamily="49" charset="0"/>
              </a:rPr>
              <a:t>outStream</a:t>
            </a:r>
            <a:r>
              <a:rPr lang="en-US" dirty="0">
                <a:solidFill>
                  <a:srgbClr val="000000"/>
                </a:solidFill>
                <a:highlight>
                  <a:srgbClr val="FFFFFF"/>
                </a:highlight>
                <a:latin typeface="Consolas" panose="020B0609020204030204" pitchFamily="49" charset="0"/>
              </a:rPr>
              <a:t> &lt;&lt; </a:t>
            </a:r>
            <a:r>
              <a:rPr lang="en-US" dirty="0" err="1">
                <a:solidFill>
                  <a:srgbClr val="000000"/>
                </a:solidFill>
                <a:highlight>
                  <a:srgbClr val="FFFFFF"/>
                </a:highlight>
                <a:latin typeface="Consolas" panose="020B0609020204030204" pitchFamily="49" charset="0"/>
              </a:rPr>
              <a:t>pNode</a:t>
            </a:r>
            <a:r>
              <a:rPr lang="en-US" dirty="0">
                <a:solidFill>
                  <a:srgbClr val="000000"/>
                </a:solidFill>
                <a:highlight>
                  <a:srgbClr val="FFFFFF"/>
                </a:highlight>
                <a:latin typeface="Consolas" panose="020B0609020204030204" pitchFamily="49" charset="0"/>
              </a:rPr>
              <a:t>-&gt;value &lt;&lt; </a:t>
            </a:r>
            <a:r>
              <a:rPr lang="en-US" dirty="0" err="1">
                <a:solidFill>
                  <a:srgbClr val="000000"/>
                </a:solidFill>
                <a:highlight>
                  <a:srgbClr val="FFFFFF"/>
                </a:highlight>
                <a:latin typeface="Consolas" panose="020B0609020204030204" pitchFamily="49" charset="0"/>
              </a:rPr>
              <a:t>endl</a:t>
            </a:r>
            <a:r>
              <a:rPr lang="en-US" dirty="0">
                <a:solidFill>
                  <a:srgbClr val="000000"/>
                </a:solidFill>
                <a:highlight>
                  <a:srgbClr val="FFFFFF"/>
                </a:highlight>
                <a:latin typeface="Consolas" panose="020B0609020204030204" pitchFamily="49" charset="0"/>
              </a:rPr>
              <a:t>;</a:t>
            </a:r>
          </a:p>
          <a:p>
            <a:pPr lvl="2"/>
            <a:r>
              <a:rPr lang="en-US" dirty="0">
                <a:solidFill>
                  <a:srgbClr val="000000"/>
                </a:solidFill>
                <a:highlight>
                  <a:srgbClr val="FFFFFF"/>
                </a:highlight>
                <a:latin typeface="Consolas" panose="020B0609020204030204" pitchFamily="49" charset="0"/>
              </a:rPr>
              <a:t> </a:t>
            </a:r>
            <a:r>
              <a:rPr lang="en-US" dirty="0" err="1">
                <a:solidFill>
                  <a:srgbClr val="000000"/>
                </a:solidFill>
                <a:highlight>
                  <a:srgbClr val="FFFFFF"/>
                </a:highlight>
                <a:latin typeface="Consolas" panose="020B0609020204030204" pitchFamily="49" charset="0"/>
              </a:rPr>
              <a:t>pNode</a:t>
            </a:r>
            <a:r>
              <a:rPr lang="en-US" dirty="0">
                <a:solidFill>
                  <a:srgbClr val="000000"/>
                </a:solidFill>
                <a:highlight>
                  <a:srgbClr val="FFFFFF"/>
                </a:highlight>
                <a:latin typeface="Consolas" panose="020B0609020204030204" pitchFamily="49" charset="0"/>
              </a:rPr>
              <a:t> = </a:t>
            </a:r>
            <a:r>
              <a:rPr lang="en-US" dirty="0" err="1">
                <a:solidFill>
                  <a:srgbClr val="000000"/>
                </a:solidFill>
                <a:highlight>
                  <a:srgbClr val="FFFFFF"/>
                </a:highlight>
                <a:latin typeface="Consolas" panose="020B0609020204030204" pitchFamily="49" charset="0"/>
              </a:rPr>
              <a:t>pNode</a:t>
            </a:r>
            <a:r>
              <a:rPr lang="en-US" dirty="0">
                <a:solidFill>
                  <a:srgbClr val="000000"/>
                </a:solidFill>
                <a:highlight>
                  <a:srgbClr val="FFFFFF"/>
                </a:highlight>
                <a:latin typeface="Consolas" panose="020B0609020204030204" pitchFamily="49" charset="0"/>
              </a:rPr>
              <a:t>-&gt;next;</a:t>
            </a:r>
          </a:p>
          <a:p>
            <a:pPr lvl="1"/>
            <a:r>
              <a:rPr lang="en-US" dirty="0">
                <a:solidFill>
                  <a:srgbClr val="000000"/>
                </a:solidFill>
                <a:highlight>
                  <a:srgbClr val="FFFFFF"/>
                </a:highlight>
                <a:latin typeface="Consolas" panose="020B0609020204030204" pitchFamily="49" charset="0"/>
              </a:rPr>
              <a:t>}</a:t>
            </a:r>
          </a:p>
          <a:p>
            <a:pPr lvl="1"/>
            <a:r>
              <a:rPr lang="en-US" dirty="0">
                <a:solidFill>
                  <a:srgbClr val="0000FF"/>
                </a:solidFill>
                <a:highlight>
                  <a:srgbClr val="FFFFFF"/>
                </a:highlight>
                <a:latin typeface="Consolas" panose="020B0609020204030204" pitchFamily="49" charset="0"/>
              </a:rPr>
              <a:t>return</a:t>
            </a:r>
            <a:r>
              <a:rPr lang="en-US" dirty="0">
                <a:solidFill>
                  <a:srgbClr val="000000"/>
                </a:solidFill>
                <a:highlight>
                  <a:srgbClr val="FFFFFF"/>
                </a:highlight>
                <a:latin typeface="Consolas" panose="020B0609020204030204" pitchFamily="49" charset="0"/>
              </a:rPr>
              <a:t> </a:t>
            </a:r>
            <a:r>
              <a:rPr lang="en-US" dirty="0" err="1">
                <a:solidFill>
                  <a:srgbClr val="808080"/>
                </a:solidFill>
                <a:highlight>
                  <a:srgbClr val="FFFFFF"/>
                </a:highlight>
                <a:latin typeface="Consolas" panose="020B0609020204030204" pitchFamily="49" charset="0"/>
              </a:rPr>
              <a:t>outStream</a:t>
            </a:r>
            <a:r>
              <a:rPr lang="en-US" dirty="0">
                <a:solidFill>
                  <a:srgbClr val="000000"/>
                </a:solidFill>
                <a:highlight>
                  <a:srgbClr val="FFFFFF"/>
                </a:highlight>
                <a:latin typeface="Consolas" panose="020B0609020204030204" pitchFamily="49" charset="0"/>
              </a:rPr>
              <a:t>;</a:t>
            </a:r>
          </a:p>
          <a:p>
            <a:r>
              <a:rPr lang="en-US" dirty="0">
                <a:solidFill>
                  <a:srgbClr val="000000"/>
                </a:solidFill>
                <a:highlight>
                  <a:srgbClr val="FFFFFF"/>
                </a:highlight>
                <a:latin typeface="Consolas" panose="020B0609020204030204" pitchFamily="49" charset="0"/>
              </a:rPr>
              <a:t>}</a:t>
            </a:r>
            <a:endParaRPr lang="en-US" dirty="0"/>
          </a:p>
        </p:txBody>
      </p:sp>
      <p:sp>
        <p:nvSpPr>
          <p:cNvPr id="2" name="Title 1"/>
          <p:cNvSpPr>
            <a:spLocks noGrp="1"/>
          </p:cNvSpPr>
          <p:nvPr>
            <p:ph type="title"/>
          </p:nvPr>
        </p:nvSpPr>
        <p:spPr/>
        <p:txBody>
          <a:bodyPr/>
          <a:lstStyle/>
          <a:p>
            <a:r>
              <a:rPr lang="en-US" dirty="0" smtClean="0"/>
              <a:t>Print Stack</a:t>
            </a:r>
            <a:endParaRPr lang="en-US" dirty="0"/>
          </a:p>
        </p:txBody>
      </p:sp>
    </p:spTree>
    <p:extLst>
      <p:ext uri="{BB962C8B-B14F-4D97-AF65-F5344CB8AC3E}">
        <p14:creationId xmlns:p14="http://schemas.microsoft.com/office/powerpoint/2010/main" val="10812089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build an Integer Stack</a:t>
            </a:r>
            <a:endParaRPr lang="en-US" dirty="0"/>
          </a:p>
        </p:txBody>
      </p:sp>
      <p:sp>
        <p:nvSpPr>
          <p:cNvPr id="3" name="Content Placeholder 2"/>
          <p:cNvSpPr>
            <a:spLocks noGrp="1"/>
          </p:cNvSpPr>
          <p:nvPr>
            <p:ph idx="1"/>
          </p:nvPr>
        </p:nvSpPr>
        <p:spPr>
          <a:xfrm>
            <a:off x="1232863" y="1908796"/>
            <a:ext cx="10058400" cy="2284832"/>
          </a:xfrm>
        </p:spPr>
        <p:txBody>
          <a:bodyPr>
            <a:normAutofit/>
          </a:bodyPr>
          <a:lstStyle/>
          <a:p>
            <a:pPr>
              <a:buFont typeface="Arial" panose="020B0604020202020204" pitchFamily="34" charset="0"/>
              <a:buChar char="•"/>
            </a:pPr>
            <a:r>
              <a:rPr lang="en-US" b="1" dirty="0" smtClean="0"/>
              <a:t>  </a:t>
            </a:r>
            <a:r>
              <a:rPr lang="en-US" dirty="0" smtClean="0"/>
              <a:t>Use a linked list as a data structure</a:t>
            </a:r>
          </a:p>
          <a:p>
            <a:pPr>
              <a:buFont typeface="Arial" panose="020B0604020202020204" pitchFamily="34" charset="0"/>
              <a:buChar char="•"/>
            </a:pPr>
            <a:r>
              <a:rPr lang="en-US" dirty="0"/>
              <a:t> </a:t>
            </a:r>
            <a:r>
              <a:rPr lang="en-US" dirty="0" smtClean="0"/>
              <a:t> Use the following “node” structure</a:t>
            </a:r>
          </a:p>
          <a:p>
            <a:pPr marL="292608" lvl="1" indent="0">
              <a:spcBef>
                <a:spcPts val="0"/>
              </a:spcBef>
              <a:spcAft>
                <a:spcPts val="0"/>
              </a:spcAft>
              <a:buNone/>
            </a:pPr>
            <a:r>
              <a:rPr lang="en-US" sz="2000" dirty="0" err="1" smtClean="0"/>
              <a:t>struct</a:t>
            </a:r>
            <a:r>
              <a:rPr lang="en-US" sz="2000" dirty="0" smtClean="0"/>
              <a:t> Node</a:t>
            </a:r>
          </a:p>
          <a:p>
            <a:pPr marL="292608" lvl="1" indent="0">
              <a:spcBef>
                <a:spcPts val="0"/>
              </a:spcBef>
              <a:spcAft>
                <a:spcPts val="0"/>
              </a:spcAft>
              <a:buNone/>
            </a:pPr>
            <a:r>
              <a:rPr lang="en-US" sz="2000" dirty="0" smtClean="0"/>
              <a:t>{</a:t>
            </a:r>
          </a:p>
          <a:p>
            <a:pPr marL="292608" lvl="1" indent="0">
              <a:spcBef>
                <a:spcPts val="0"/>
              </a:spcBef>
              <a:spcAft>
                <a:spcPts val="0"/>
              </a:spcAft>
              <a:buNone/>
            </a:pPr>
            <a:r>
              <a:rPr lang="en-US" sz="2000" dirty="0"/>
              <a:t> </a:t>
            </a:r>
            <a:r>
              <a:rPr lang="en-US" sz="2000" dirty="0" smtClean="0"/>
              <a:t>    </a:t>
            </a:r>
            <a:r>
              <a:rPr lang="en-US" sz="2000" dirty="0" err="1" smtClean="0"/>
              <a:t>int</a:t>
            </a:r>
            <a:r>
              <a:rPr lang="en-US" sz="2000" dirty="0" smtClean="0"/>
              <a:t> value;</a:t>
            </a:r>
          </a:p>
          <a:p>
            <a:pPr marL="292608" lvl="1" indent="0">
              <a:spcBef>
                <a:spcPts val="0"/>
              </a:spcBef>
              <a:spcAft>
                <a:spcPts val="0"/>
              </a:spcAft>
              <a:buNone/>
            </a:pPr>
            <a:r>
              <a:rPr lang="en-US" sz="2000" dirty="0"/>
              <a:t> </a:t>
            </a:r>
            <a:r>
              <a:rPr lang="en-US" sz="2000" dirty="0" smtClean="0"/>
              <a:t>    Node *next;</a:t>
            </a:r>
          </a:p>
          <a:p>
            <a:pPr marL="292608" lvl="1" indent="0">
              <a:spcBef>
                <a:spcPts val="0"/>
              </a:spcBef>
              <a:spcAft>
                <a:spcPts val="0"/>
              </a:spcAft>
              <a:buNone/>
            </a:pPr>
            <a:r>
              <a:rPr lang="en-US" sz="2000" dirty="0" smtClean="0"/>
              <a:t>};</a:t>
            </a:r>
          </a:p>
        </p:txBody>
      </p:sp>
      <p:sp>
        <p:nvSpPr>
          <p:cNvPr id="4" name="TextBox 3"/>
          <p:cNvSpPr txBox="1"/>
          <p:nvPr/>
        </p:nvSpPr>
        <p:spPr>
          <a:xfrm>
            <a:off x="1166649" y="4240926"/>
            <a:ext cx="3348332" cy="1600438"/>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t>Implement Push/Pop</a:t>
            </a:r>
            <a:endParaRPr lang="en-US" sz="1600" b="1" dirty="0" smtClean="0">
              <a:solidFill>
                <a:srgbClr val="00B050"/>
              </a:solidFill>
            </a:endParaRPr>
          </a:p>
          <a:p>
            <a:pPr marL="285750" indent="-285750">
              <a:buFont typeface="Arial" panose="020B0604020202020204" pitchFamily="34" charset="0"/>
              <a:buChar char="•"/>
            </a:pPr>
            <a:r>
              <a:rPr lang="en-US" sz="1600" dirty="0" smtClean="0"/>
              <a:t>Overload the following operators:</a:t>
            </a:r>
          </a:p>
          <a:p>
            <a:pPr marL="742950" lvl="1" indent="-285750">
              <a:buFont typeface="Arial" panose="020B0604020202020204" pitchFamily="34" charset="0"/>
              <a:buChar char="•"/>
            </a:pPr>
            <a:r>
              <a:rPr lang="en-US" sz="1600" dirty="0" smtClean="0"/>
              <a:t>&lt;&lt;</a:t>
            </a:r>
          </a:p>
          <a:p>
            <a:pPr marL="742950" lvl="1" indent="-285750">
              <a:buFont typeface="Arial" panose="020B0604020202020204" pitchFamily="34" charset="0"/>
              <a:buChar char="•"/>
            </a:pPr>
            <a:r>
              <a:rPr lang="en-US" sz="1600" b="1" dirty="0" smtClean="0">
                <a:solidFill>
                  <a:srgbClr val="00B050"/>
                </a:solidFill>
              </a:rPr>
              <a:t>Assign =</a:t>
            </a:r>
            <a:r>
              <a:rPr lang="en-US" sz="1600" dirty="0" smtClean="0"/>
              <a:t>, </a:t>
            </a:r>
            <a:r>
              <a:rPr lang="en-US" sz="1600" b="1" dirty="0" smtClean="0">
                <a:solidFill>
                  <a:srgbClr val="00B050"/>
                </a:solidFill>
              </a:rPr>
              <a:t>copy constructor</a:t>
            </a:r>
          </a:p>
          <a:p>
            <a:pPr marL="742950" lvl="1" indent="-285750">
              <a:buFont typeface="Arial" panose="020B0604020202020204" pitchFamily="34" charset="0"/>
              <a:buChar char="•"/>
            </a:pPr>
            <a:r>
              <a:rPr lang="en-US" sz="1600" dirty="0" smtClean="0"/>
              <a:t>+, +=</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4825779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Class Code</a:t>
            </a:r>
            <a:endParaRPr lang="en-US" dirty="0"/>
          </a:p>
        </p:txBody>
      </p:sp>
      <p:sp>
        <p:nvSpPr>
          <p:cNvPr id="3" name="Content Placeholder 2"/>
          <p:cNvSpPr>
            <a:spLocks noGrp="1"/>
          </p:cNvSpPr>
          <p:nvPr>
            <p:ph idx="1"/>
          </p:nvPr>
        </p:nvSpPr>
        <p:spPr/>
        <p:txBody>
          <a:bodyPr/>
          <a:lstStyle/>
          <a:p>
            <a:r>
              <a:rPr lang="en-US" dirty="0" smtClean="0"/>
              <a:t>1) Write a function which reverses the elements in an array.  Input is the array and size of the array.</a:t>
            </a:r>
          </a:p>
          <a:p>
            <a:endParaRPr lang="en-US" dirty="0"/>
          </a:p>
          <a:p>
            <a:r>
              <a:rPr lang="en-US" dirty="0" smtClean="0"/>
              <a:t>2) Do this in a way that does not use [ ]  anywhere</a:t>
            </a:r>
          </a:p>
          <a:p>
            <a:endParaRPr lang="en-US" dirty="0"/>
          </a:p>
        </p:txBody>
      </p:sp>
    </p:spTree>
    <p:extLst>
      <p:ext uri="{BB962C8B-B14F-4D97-AF65-F5344CB8AC3E}">
        <p14:creationId xmlns:p14="http://schemas.microsoft.com/office/powerpoint/2010/main" val="3358491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Program 3 </a:t>
            </a:r>
            <a:endParaRPr lang="en-US" dirty="0"/>
          </a:p>
        </p:txBody>
      </p:sp>
      <p:sp>
        <p:nvSpPr>
          <p:cNvPr id="4" name="Text Placeholder 3"/>
          <p:cNvSpPr>
            <a:spLocks noGrp="1"/>
          </p:cNvSpPr>
          <p:nvPr>
            <p:ph type="body" idx="1"/>
          </p:nvPr>
        </p:nvSpPr>
        <p:spPr/>
        <p:txBody>
          <a:bodyPr/>
          <a:lstStyle/>
          <a:p>
            <a:r>
              <a:rPr lang="en-US" dirty="0" smtClean="0"/>
              <a:t>Questions</a:t>
            </a:r>
            <a:endParaRPr lang="en-US" dirty="0"/>
          </a:p>
        </p:txBody>
      </p:sp>
    </p:spTree>
    <p:extLst>
      <p:ext uri="{BB962C8B-B14F-4D97-AF65-F5344CB8AC3E}">
        <p14:creationId xmlns:p14="http://schemas.microsoft.com/office/powerpoint/2010/main" val="3508471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Induction </a:t>
            </a:r>
            <a:endParaRPr lang="en-US" dirty="0"/>
          </a:p>
        </p:txBody>
      </p:sp>
      <p:sp>
        <p:nvSpPr>
          <p:cNvPr id="3" name="Text Placeholder 2"/>
          <p:cNvSpPr>
            <a:spLocks noGrp="1"/>
          </p:cNvSpPr>
          <p:nvPr>
            <p:ph type="body" idx="1"/>
          </p:nvPr>
        </p:nvSpPr>
        <p:spPr/>
        <p:txBody>
          <a:bodyPr/>
          <a:lstStyle/>
          <a:p>
            <a:r>
              <a:rPr lang="en-US" dirty="0" smtClean="0"/>
              <a:t>1; N -&gt; N+1</a:t>
            </a:r>
            <a:endParaRPr lang="en-US" dirty="0"/>
          </a:p>
        </p:txBody>
      </p:sp>
    </p:spTree>
    <p:extLst>
      <p:ext uri="{BB962C8B-B14F-4D97-AF65-F5344CB8AC3E}">
        <p14:creationId xmlns:p14="http://schemas.microsoft.com/office/powerpoint/2010/main" val="442500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title"/>
          </p:nvPr>
        </p:nvSpPr>
        <p:spPr>
          <a:xfrm>
            <a:off x="1752600" y="646386"/>
            <a:ext cx="7772400" cy="990600"/>
          </a:xfrm>
        </p:spPr>
        <p:txBody>
          <a:bodyPr/>
          <a:lstStyle/>
          <a:p>
            <a:pPr eaLnBrk="1" hangingPunct="1"/>
            <a:r>
              <a:rPr lang="en-US" altLang="ja-JP" dirty="0" smtClean="0"/>
              <a:t>Induction</a:t>
            </a:r>
          </a:p>
        </p:txBody>
      </p:sp>
      <p:sp>
        <p:nvSpPr>
          <p:cNvPr id="7173" name="Rectangle 5"/>
          <p:cNvSpPr>
            <a:spLocks noGrp="1" noChangeArrowheads="1"/>
          </p:cNvSpPr>
          <p:nvPr>
            <p:ph type="body" idx="1"/>
          </p:nvPr>
        </p:nvSpPr>
        <p:spPr>
          <a:xfrm>
            <a:off x="1277007" y="1860330"/>
            <a:ext cx="9162393" cy="4159469"/>
          </a:xfrm>
        </p:spPr>
        <p:txBody>
          <a:bodyPr>
            <a:normAutofit/>
          </a:bodyPr>
          <a:lstStyle/>
          <a:p>
            <a:pPr marL="0" indent="0">
              <a:buNone/>
            </a:pPr>
            <a:r>
              <a:rPr lang="en-US" altLang="ja-JP" sz="2800" dirty="0" smtClean="0">
                <a:cs typeface="Times New Roman" panose="02020603050405020304" pitchFamily="18" charset="0"/>
              </a:rPr>
              <a:t>Axiom</a:t>
            </a:r>
            <a:r>
              <a:rPr lang="en-US" altLang="ja-JP" sz="2800" dirty="0">
                <a:cs typeface="Times New Roman" panose="02020603050405020304" pitchFamily="18" charset="0"/>
              </a:rPr>
              <a:t>: </a:t>
            </a:r>
            <a:r>
              <a:rPr lang="en-US" altLang="ja-JP" sz="2800" dirty="0" smtClean="0">
                <a:cs typeface="Times New Roman" panose="02020603050405020304" pitchFamily="18" charset="0"/>
              </a:rPr>
              <a:t>The </a:t>
            </a:r>
            <a:r>
              <a:rPr lang="en-US" altLang="ja-JP" sz="2800" dirty="0">
                <a:cs typeface="Times New Roman" panose="02020603050405020304" pitchFamily="18" charset="0"/>
              </a:rPr>
              <a:t>principle of mathematical </a:t>
            </a:r>
            <a:r>
              <a:rPr lang="en-US" altLang="ja-JP" sz="2800" dirty="0" smtClean="0">
                <a:cs typeface="Times New Roman" panose="02020603050405020304" pitchFamily="18" charset="0"/>
              </a:rPr>
              <a:t>induction</a:t>
            </a:r>
          </a:p>
          <a:p>
            <a:pPr marL="0" indent="0">
              <a:buNone/>
            </a:pPr>
            <a:endParaRPr lang="en-US" altLang="ja-JP" sz="2800" dirty="0">
              <a:cs typeface="Times New Roman" panose="02020603050405020304" pitchFamily="18" charset="0"/>
            </a:endParaRPr>
          </a:p>
          <a:p>
            <a:pPr marL="914400" lvl="1" indent="-457200">
              <a:buNone/>
            </a:pPr>
            <a:r>
              <a:rPr lang="en-US" altLang="ja-JP" sz="2400" dirty="0">
                <a:cs typeface="Times New Roman" panose="02020603050405020304" pitchFamily="18" charset="0"/>
              </a:rPr>
              <a:t>A property P(n) that involves an integer n is true for all n ≥ 0 if </a:t>
            </a:r>
          </a:p>
          <a:p>
            <a:pPr marL="914400" lvl="1" indent="-457200">
              <a:buNone/>
            </a:pPr>
            <a:r>
              <a:rPr lang="en-US" altLang="ja-JP" sz="2400" dirty="0">
                <a:cs typeface="Times New Roman" panose="02020603050405020304" pitchFamily="18" charset="0"/>
              </a:rPr>
              <a:t>the following are true:</a:t>
            </a:r>
          </a:p>
          <a:p>
            <a:pPr marL="914400" lvl="1" indent="-457200">
              <a:buFontTx/>
              <a:buAutoNum type="arabicPeriod"/>
            </a:pPr>
            <a:r>
              <a:rPr lang="en-US" altLang="ja-JP" sz="2400" dirty="0">
                <a:cs typeface="Times New Roman" panose="02020603050405020304" pitchFamily="18" charset="0"/>
              </a:rPr>
              <a:t>P(0) is true.</a:t>
            </a:r>
          </a:p>
          <a:p>
            <a:pPr marL="914400" lvl="1" indent="-457200">
              <a:buFontTx/>
              <a:buAutoNum type="arabicPeriod"/>
            </a:pPr>
            <a:r>
              <a:rPr lang="en-US" altLang="ja-JP" sz="2400" dirty="0">
                <a:cs typeface="Times New Roman" panose="02020603050405020304" pitchFamily="18" charset="0"/>
              </a:rPr>
              <a:t>If P(k) is true for any k ≥ 0, then P(k+1) is true.</a:t>
            </a:r>
          </a:p>
        </p:txBody>
      </p:sp>
    </p:spTree>
    <p:extLst>
      <p:ext uri="{BB962C8B-B14F-4D97-AF65-F5344CB8AC3E}">
        <p14:creationId xmlns:p14="http://schemas.microsoft.com/office/powerpoint/2010/main" val="18198392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history*</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097280" y="1737360"/>
                <a:ext cx="10058400" cy="3843634"/>
              </a:xfrm>
            </p:spPr>
            <p:txBody>
              <a:bodyPr/>
              <a:lstStyle/>
              <a:p>
                <a:pPr>
                  <a:buFont typeface="Arial" panose="020B0604020202020204" pitchFamily="34" charset="0"/>
                  <a:buChar char="•"/>
                </a:pPr>
                <a:r>
                  <a:rPr lang="en-US" dirty="0" smtClean="0"/>
                  <a:t>  370BC:  Plato’s dialog Parmenides contains example of implicit inductive proof</a:t>
                </a:r>
              </a:p>
              <a:p>
                <a:pPr>
                  <a:buFont typeface="Arial" panose="020B0604020202020204" pitchFamily="34" charset="0"/>
                  <a:buChar char="•"/>
                </a:pPr>
                <a:r>
                  <a:rPr lang="en-US" dirty="0"/>
                  <a:t> </a:t>
                </a:r>
                <a:r>
                  <a:rPr lang="en-US" dirty="0" smtClean="0"/>
                  <a:t> Euclid uses induction to prove the number of primes are infinite</a:t>
                </a:r>
              </a:p>
              <a:p>
                <a:pPr>
                  <a:buFont typeface="Arial" panose="020B0604020202020204" pitchFamily="34" charset="0"/>
                  <a:buChar char="•"/>
                </a:pPr>
                <a:r>
                  <a:rPr lang="en-US" dirty="0"/>
                  <a:t> </a:t>
                </a:r>
                <a:r>
                  <a:rPr lang="en-US" dirty="0" smtClean="0"/>
                  <a:t> </a:t>
                </a:r>
                <a:r>
                  <a:rPr lang="en-US" dirty="0" err="1" smtClean="0"/>
                  <a:t>Sorites</a:t>
                </a:r>
                <a:r>
                  <a:rPr lang="en-US" dirty="0" smtClean="0"/>
                  <a:t> Paradox showing that a single grain of sand forms a heap</a:t>
                </a:r>
              </a:p>
              <a:p>
                <a:pPr>
                  <a:buFont typeface="Arial" panose="020B0604020202020204" pitchFamily="34" charset="0"/>
                  <a:buChar char="•"/>
                </a:pPr>
                <a:r>
                  <a:rPr lang="en-US" dirty="0"/>
                  <a:t> </a:t>
                </a:r>
                <a:r>
                  <a:rPr lang="en-US" dirty="0" smtClean="0"/>
                  <a:t> 1000AD:  al-</a:t>
                </a:r>
                <a:r>
                  <a:rPr lang="en-US" dirty="0" err="1" smtClean="0"/>
                  <a:t>Karaji</a:t>
                </a:r>
                <a:r>
                  <a:rPr lang="en-US" dirty="0" smtClean="0"/>
                  <a:t> proves the binomial theorem </a:t>
                </a:r>
                <a14:m>
                  <m:oMath xmlns:m="http://schemas.openxmlformats.org/officeDocument/2006/math">
                    <m:sSup>
                      <m:sSupPr>
                        <m:ctrlPr>
                          <a:rPr lang="pt-BR" i="1" smtClean="0">
                            <a:latin typeface="Cambria Math" panose="02040503050406030204" pitchFamily="18" charset="0"/>
                          </a:rPr>
                        </m:ctrlPr>
                      </m:sSupPr>
                      <m:e>
                        <m:d>
                          <m:dPr>
                            <m:ctrlPr>
                              <a:rPr lang="pt-BR" i="1" smtClean="0">
                                <a:latin typeface="Cambria Math" panose="02040503050406030204" pitchFamily="18" charset="0"/>
                              </a:rPr>
                            </m:ctrlPr>
                          </m:dPr>
                          <m:e>
                            <m:r>
                              <a:rPr lang="pt-BR" i="1" smtClean="0">
                                <a:latin typeface="Cambria Math" panose="02040503050406030204" pitchFamily="18" charset="0"/>
                              </a:rPr>
                              <m:t>𝑥</m:t>
                            </m:r>
                            <m:r>
                              <a:rPr lang="pt-BR" i="1" smtClean="0">
                                <a:latin typeface="Cambria Math" panose="02040503050406030204" pitchFamily="18" charset="0"/>
                              </a:rPr>
                              <m:t>+</m:t>
                            </m:r>
                            <m:r>
                              <a:rPr lang="pt-BR" i="1" smtClean="0">
                                <a:latin typeface="Cambria Math" panose="02040503050406030204" pitchFamily="18" charset="0"/>
                              </a:rPr>
                              <m:t>𝑎</m:t>
                            </m:r>
                          </m:e>
                        </m:d>
                      </m:e>
                      <m:sup>
                        <m:r>
                          <a:rPr lang="pt-BR" i="1" smtClean="0">
                            <a:latin typeface="Cambria Math" panose="02040503050406030204" pitchFamily="18" charset="0"/>
                          </a:rPr>
                          <m:t>𝑛</m:t>
                        </m:r>
                      </m:sup>
                    </m:sSup>
                    <m:r>
                      <a:rPr lang="pt-BR" i="1" smtClean="0">
                        <a:latin typeface="Cambria Math" panose="02040503050406030204" pitchFamily="18" charset="0"/>
                      </a:rPr>
                      <m:t>=</m:t>
                    </m:r>
                    <m:nary>
                      <m:naryPr>
                        <m:chr m:val="∑"/>
                        <m:ctrlPr>
                          <a:rPr lang="pt-BR" i="1" smtClean="0">
                            <a:latin typeface="Cambria Math" panose="02040503050406030204" pitchFamily="18" charset="0"/>
                          </a:rPr>
                        </m:ctrlPr>
                      </m:naryPr>
                      <m:sub>
                        <m:r>
                          <a:rPr lang="pt-BR" i="1" smtClean="0">
                            <a:latin typeface="Cambria Math" panose="02040503050406030204" pitchFamily="18" charset="0"/>
                          </a:rPr>
                          <m:t>𝑘</m:t>
                        </m:r>
                        <m:r>
                          <a:rPr lang="pt-BR" i="1" smtClean="0">
                            <a:latin typeface="Cambria Math" panose="02040503050406030204" pitchFamily="18" charset="0"/>
                          </a:rPr>
                          <m:t>=0</m:t>
                        </m:r>
                      </m:sub>
                      <m:sup>
                        <m:r>
                          <a:rPr lang="pt-BR" i="1" smtClean="0">
                            <a:latin typeface="Cambria Math" panose="02040503050406030204" pitchFamily="18" charset="0"/>
                          </a:rPr>
                          <m:t>𝑛</m:t>
                        </m:r>
                      </m:sup>
                      <m:e>
                        <m:d>
                          <m:dPr>
                            <m:ctrlPr>
                              <a:rPr lang="pt-BR" i="1" smtClean="0">
                                <a:latin typeface="Cambria Math" panose="02040503050406030204" pitchFamily="18" charset="0"/>
                              </a:rPr>
                            </m:ctrlPr>
                          </m:dPr>
                          <m:e>
                            <m:f>
                              <m:fPr>
                                <m:type m:val="noBar"/>
                                <m:ctrlPr>
                                  <a:rPr lang="pt-BR" i="1" smtClean="0">
                                    <a:latin typeface="Cambria Math" panose="02040503050406030204" pitchFamily="18" charset="0"/>
                                  </a:rPr>
                                </m:ctrlPr>
                              </m:fPr>
                              <m:num>
                                <m:r>
                                  <a:rPr lang="pt-BR" i="1" smtClean="0">
                                    <a:latin typeface="Cambria Math" panose="02040503050406030204" pitchFamily="18" charset="0"/>
                                  </a:rPr>
                                  <m:t>𝑛</m:t>
                                </m:r>
                              </m:num>
                              <m:den>
                                <m:r>
                                  <a:rPr lang="pt-BR" i="1" smtClean="0">
                                    <a:latin typeface="Cambria Math" panose="02040503050406030204" pitchFamily="18" charset="0"/>
                                  </a:rPr>
                                  <m:t>𝑘</m:t>
                                </m:r>
                              </m:den>
                            </m:f>
                          </m:e>
                        </m:d>
                        <m:sSup>
                          <m:sSupPr>
                            <m:ctrlPr>
                              <a:rPr lang="pt-BR" i="1" smtClean="0">
                                <a:latin typeface="Cambria Math" panose="02040503050406030204" pitchFamily="18" charset="0"/>
                              </a:rPr>
                            </m:ctrlPr>
                          </m:sSupPr>
                          <m:e>
                            <m:r>
                              <a:rPr lang="pt-BR" i="1" smtClean="0">
                                <a:latin typeface="Cambria Math" panose="02040503050406030204" pitchFamily="18" charset="0"/>
                              </a:rPr>
                              <m:t>𝑥</m:t>
                            </m:r>
                          </m:e>
                          <m:sup>
                            <m:r>
                              <a:rPr lang="pt-BR" i="1" smtClean="0">
                                <a:latin typeface="Cambria Math" panose="02040503050406030204" pitchFamily="18" charset="0"/>
                              </a:rPr>
                              <m:t>𝑘</m:t>
                            </m:r>
                          </m:sup>
                        </m:sSup>
                        <m:sSup>
                          <m:sSupPr>
                            <m:ctrlPr>
                              <a:rPr lang="pt-BR" i="1" smtClean="0">
                                <a:latin typeface="Cambria Math" panose="02040503050406030204" pitchFamily="18" charset="0"/>
                              </a:rPr>
                            </m:ctrlPr>
                          </m:sSupPr>
                          <m:e>
                            <m:r>
                              <a:rPr lang="pt-BR" i="1" smtClean="0">
                                <a:latin typeface="Cambria Math" panose="02040503050406030204" pitchFamily="18" charset="0"/>
                              </a:rPr>
                              <m:t>𝑎</m:t>
                            </m:r>
                          </m:e>
                          <m:sup>
                            <m:r>
                              <a:rPr lang="pt-BR" i="1" smtClean="0">
                                <a:latin typeface="Cambria Math" panose="02040503050406030204" pitchFamily="18" charset="0"/>
                              </a:rPr>
                              <m:t>𝑛</m:t>
                            </m:r>
                            <m:r>
                              <a:rPr lang="pt-BR" i="1" smtClean="0">
                                <a:latin typeface="Cambria Math" panose="02040503050406030204" pitchFamily="18" charset="0"/>
                              </a:rPr>
                              <m:t>−</m:t>
                            </m:r>
                            <m:r>
                              <a:rPr lang="pt-BR" i="1" smtClean="0">
                                <a:latin typeface="Cambria Math" panose="02040503050406030204" pitchFamily="18" charset="0"/>
                              </a:rPr>
                              <m:t>𝑘</m:t>
                            </m:r>
                          </m:sup>
                        </m:sSup>
                      </m:e>
                    </m:nary>
                  </m:oMath>
                </a14:m>
                <a:endParaRPr lang="en-US" dirty="0" smtClean="0"/>
              </a:p>
              <a:p>
                <a:pPr>
                  <a:buFont typeface="Arial" panose="020B0604020202020204" pitchFamily="34" charset="0"/>
                  <a:buChar char="•"/>
                </a:pPr>
                <a:r>
                  <a:rPr lang="en-US" dirty="0"/>
                  <a:t> </a:t>
                </a:r>
                <a:r>
                  <a:rPr lang="en-US" dirty="0" smtClean="0"/>
                  <a:t> 1575:  Francesco </a:t>
                </a:r>
                <a:r>
                  <a:rPr lang="en-US" dirty="0" err="1" smtClean="0"/>
                  <a:t>Maurolico</a:t>
                </a:r>
                <a:r>
                  <a:rPr lang="en-US" dirty="0" smtClean="0"/>
                  <a:t> shows that the sum of first n odd integers is n</a:t>
                </a:r>
                <a:r>
                  <a:rPr lang="en-US" baseline="30000" dirty="0" smtClean="0"/>
                  <a:t>2</a:t>
                </a:r>
              </a:p>
              <a:p>
                <a:pPr>
                  <a:buFont typeface="Arial" panose="020B0604020202020204" pitchFamily="34" charset="0"/>
                  <a:buChar char="•"/>
                </a:pPr>
                <a:r>
                  <a:rPr lang="en-US" baseline="30000" dirty="0"/>
                  <a:t> </a:t>
                </a:r>
                <a:r>
                  <a:rPr lang="en-US" dirty="0" smtClean="0"/>
                  <a:t> 1665:  Pascal gives first formal definition</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097280" y="1737360"/>
                <a:ext cx="10058400" cy="3843634"/>
              </a:xfrm>
              <a:blipFill rotWithShape="0">
                <a:blip r:embed="rId2"/>
                <a:stretch>
                  <a:fillRect l="-1455" t="-1585"/>
                </a:stretch>
              </a:blipFill>
            </p:spPr>
            <p:txBody>
              <a:bodyPr/>
              <a:lstStyle/>
              <a:p>
                <a:r>
                  <a:rPr lang="en-US">
                    <a:noFill/>
                  </a:rPr>
                  <a:t> </a:t>
                </a:r>
              </a:p>
            </p:txBody>
          </p:sp>
        </mc:Fallback>
      </mc:AlternateContent>
      <p:sp>
        <p:nvSpPr>
          <p:cNvPr id="4" name="TextBox 3"/>
          <p:cNvSpPr txBox="1"/>
          <p:nvPr/>
        </p:nvSpPr>
        <p:spPr>
          <a:xfrm>
            <a:off x="1097280" y="5927834"/>
            <a:ext cx="4283871" cy="369332"/>
          </a:xfrm>
          <a:prstGeom prst="rect">
            <a:avLst/>
          </a:prstGeom>
          <a:noFill/>
        </p:spPr>
        <p:txBody>
          <a:bodyPr wrap="square" rtlCol="0">
            <a:spAutoFit/>
          </a:bodyPr>
          <a:lstStyle/>
          <a:p>
            <a:r>
              <a:rPr lang="en-US" dirty="0" smtClean="0"/>
              <a:t>*from our good friends at </a:t>
            </a:r>
            <a:r>
              <a:rPr lang="en-US" dirty="0" err="1" smtClean="0"/>
              <a:t>Wickapedia</a:t>
            </a:r>
            <a:endParaRPr lang="en-US" dirty="0"/>
          </a:p>
        </p:txBody>
      </p:sp>
    </p:spTree>
    <p:extLst>
      <p:ext uri="{BB962C8B-B14F-4D97-AF65-F5344CB8AC3E}">
        <p14:creationId xmlns:p14="http://schemas.microsoft.com/office/powerpoint/2010/main" val="38638538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p:txBody>
              <a:bodyPr/>
              <a:lstStyle/>
              <a:p>
                <a:r>
                  <a:rPr lang="en-US" dirty="0" smtClean="0"/>
                  <a:t>Prove</a:t>
                </a:r>
                <a14:m>
                  <m:oMath xmlns:m="http://schemas.openxmlformats.org/officeDocument/2006/math">
                    <m:r>
                      <a:rPr lang="en-US" i="1">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 </m:t>
                    </m:r>
                    <m:nary>
                      <m:naryPr>
                        <m:chr m:val="∑"/>
                        <m:limLoc m:val="subSup"/>
                        <m:ctrlPr>
                          <a:rPr lang="el-GR" i="1" smtClean="0">
                            <a:latin typeface="Cambria Math" panose="02040503050406030204" pitchFamily="18" charset="0"/>
                            <a:ea typeface="Cambria Math" panose="02040503050406030204" pitchFamily="18" charset="0"/>
                          </a:rPr>
                        </m:ctrlPr>
                      </m:naryPr>
                      <m:sub>
                        <m:r>
                          <m:rPr>
                            <m:brk m:alnAt="25"/>
                          </m:rPr>
                          <a:rPr lang="en-US" b="0" i="1" smtClean="0">
                            <a:latin typeface="Cambria Math" panose="02040503050406030204" pitchFamily="18" charset="0"/>
                            <a:ea typeface="Cambria Math" panose="02040503050406030204" pitchFamily="18" charset="0"/>
                          </a:rPr>
                          <m:t>𝑖</m:t>
                        </m:r>
                        <m:r>
                          <a:rPr lang="en-US" b="0" i="1" smtClean="0">
                            <a:latin typeface="Cambria Math" panose="02040503050406030204" pitchFamily="18" charset="0"/>
                            <a:ea typeface="Cambria Math" panose="02040503050406030204" pitchFamily="18" charset="0"/>
                          </a:rPr>
                          <m:t>=1</m:t>
                        </m:r>
                      </m:sub>
                      <m:sup>
                        <m:r>
                          <a:rPr lang="en-US" b="0" i="1" smtClean="0">
                            <a:latin typeface="Cambria Math" panose="02040503050406030204" pitchFamily="18" charset="0"/>
                            <a:ea typeface="Cambria Math" panose="02040503050406030204" pitchFamily="18" charset="0"/>
                          </a:rPr>
                          <m:t>𝑛</m:t>
                        </m:r>
                      </m:sup>
                      <m:e>
                        <m:r>
                          <a:rPr lang="en-US" b="0" i="1" smtClean="0">
                            <a:latin typeface="Cambria Math" panose="02040503050406030204" pitchFamily="18" charset="0"/>
                            <a:ea typeface="Cambria Math" panose="02040503050406030204" pitchFamily="18" charset="0"/>
                          </a:rPr>
                          <m:t>𝑖</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𝑛</m:t>
                        </m:r>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𝑛</m:t>
                            </m:r>
                            <m:r>
                              <a:rPr lang="en-US" b="0" i="1" smtClean="0">
                                <a:latin typeface="Cambria Math" panose="02040503050406030204" pitchFamily="18" charset="0"/>
                                <a:ea typeface="Cambria Math" panose="02040503050406030204" pitchFamily="18" charset="0"/>
                              </a:rPr>
                              <m:t>+1</m:t>
                            </m:r>
                          </m:e>
                        </m:d>
                      </m:e>
                    </m:nary>
                  </m:oMath>
                </a14:m>
                <a:r>
                  <a:rPr lang="en-US" dirty="0" smtClean="0"/>
                  <a:t>/2</a:t>
                </a:r>
                <a:endParaRPr lang="en-US"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blipFill rotWithShape="0">
                <a:blip r:embed="rId2"/>
                <a:stretch>
                  <a:fillRect l="-2727" b="-2310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Content Placeholder 3"/>
              <p:cNvSpPr>
                <a:spLocks noGrp="1" noChangeArrowheads="1"/>
              </p:cNvSpPr>
              <p:nvPr>
                <p:ph idx="1"/>
              </p:nvPr>
            </p:nvSpPr>
            <p:spPr bwMode="auto">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85000" lnSpcReduction="10000"/>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812800" indent="-812800" eaLnBrk="1" hangingPunct="1">
                  <a:buFontTx/>
                  <a:buAutoNum type="arabicPeriod"/>
                </a:pPr>
                <a:r>
                  <a:rPr lang="en-US" altLang="ja-JP" sz="2400" b="1" dirty="0" smtClean="0">
                    <a:cs typeface="Times New Roman" panose="02020603050405020304" pitchFamily="18" charset="0"/>
                  </a:rPr>
                  <a:t>Basis: n=1</a:t>
                </a:r>
                <a:endParaRPr lang="en-US" sz="2000" i="1" dirty="0" smtClean="0">
                  <a:latin typeface="Cambria Math" panose="02040503050406030204" pitchFamily="18" charset="0"/>
                  <a:ea typeface="Cambria Math" panose="02040503050406030204" pitchFamily="18" charset="0"/>
                </a:endParaRPr>
              </a:p>
              <a:p>
                <a:pPr marL="812800" indent="-812800" eaLnBrk="1" hangingPunct="1">
                  <a:buFontTx/>
                  <a:buAutoNum type="arabicPeriod"/>
                </a:pPr>
                <a14:m>
                  <m:oMath xmlns:m="http://schemas.openxmlformats.org/officeDocument/2006/math">
                    <m:nary>
                      <m:naryPr>
                        <m:chr m:val="∑"/>
                        <m:limLoc m:val="subSup"/>
                        <m:ctrlPr>
                          <a:rPr lang="el-GR" sz="2000" i="1">
                            <a:latin typeface="Cambria Math" panose="02040503050406030204" pitchFamily="18" charset="0"/>
                            <a:ea typeface="Cambria Math" panose="02040503050406030204" pitchFamily="18" charset="0"/>
                          </a:rPr>
                        </m:ctrlPr>
                      </m:naryPr>
                      <m:sub>
                        <m:r>
                          <m:rPr>
                            <m:brk m:alnAt="25"/>
                          </m:rPr>
                          <a:rPr lang="en-US" sz="2000" i="1">
                            <a:latin typeface="Cambria Math" panose="02040503050406030204" pitchFamily="18" charset="0"/>
                            <a:ea typeface="Cambria Math" panose="02040503050406030204" pitchFamily="18" charset="0"/>
                          </a:rPr>
                          <m:t>𝑖</m:t>
                        </m:r>
                        <m:r>
                          <a:rPr lang="en-US" sz="2000" i="1">
                            <a:latin typeface="Cambria Math" panose="02040503050406030204" pitchFamily="18" charset="0"/>
                            <a:ea typeface="Cambria Math" panose="02040503050406030204" pitchFamily="18" charset="0"/>
                          </a:rPr>
                          <m:t>=1</m:t>
                        </m:r>
                      </m:sub>
                      <m:sup>
                        <m:r>
                          <a:rPr lang="en-US" sz="2000" b="0" i="1" smtClean="0">
                            <a:latin typeface="Cambria Math" panose="02040503050406030204" pitchFamily="18" charset="0"/>
                            <a:ea typeface="Cambria Math" panose="02040503050406030204" pitchFamily="18" charset="0"/>
                          </a:rPr>
                          <m:t>1</m:t>
                        </m:r>
                      </m:sup>
                      <m:e>
                        <m:r>
                          <a:rPr lang="en-US" sz="2000" i="1">
                            <a:latin typeface="Cambria Math" panose="02040503050406030204" pitchFamily="18" charset="0"/>
                            <a:ea typeface="Cambria Math" panose="02040503050406030204" pitchFamily="18" charset="0"/>
                          </a:rPr>
                          <m:t>𝑖</m:t>
                        </m:r>
                        <m:r>
                          <a:rPr lang="en-US" sz="2000" i="1">
                            <a:latin typeface="Cambria Math" panose="02040503050406030204" pitchFamily="18" charset="0"/>
                            <a:ea typeface="Cambria Math" panose="02040503050406030204" pitchFamily="18" charset="0"/>
                          </a:rPr>
                          <m:t>=1</m:t>
                        </m:r>
                        <m:d>
                          <m:dPr>
                            <m:ctrlPr>
                              <a:rPr lang="en-US" sz="2000" i="1">
                                <a:latin typeface="Cambria Math" panose="02040503050406030204" pitchFamily="18" charset="0"/>
                                <a:ea typeface="Cambria Math" panose="02040503050406030204" pitchFamily="18" charset="0"/>
                              </a:rPr>
                            </m:ctrlPr>
                          </m:dPr>
                          <m:e>
                            <m:r>
                              <a:rPr lang="en-US" sz="2000" b="0" i="1" smtClean="0">
                                <a:latin typeface="Cambria Math" panose="02040503050406030204" pitchFamily="18" charset="0"/>
                                <a:ea typeface="Cambria Math" panose="02040503050406030204" pitchFamily="18" charset="0"/>
                              </a:rPr>
                              <m:t>1</m:t>
                            </m:r>
                            <m:r>
                              <a:rPr lang="en-US" sz="2000" i="1">
                                <a:latin typeface="Cambria Math" panose="02040503050406030204" pitchFamily="18" charset="0"/>
                                <a:ea typeface="Cambria Math" panose="02040503050406030204" pitchFamily="18" charset="0"/>
                              </a:rPr>
                              <m:t>+1</m:t>
                            </m:r>
                          </m:e>
                        </m:d>
                      </m:e>
                    </m:nary>
                  </m:oMath>
                </a14:m>
                <a:r>
                  <a:rPr lang="en-US" sz="2000" dirty="0"/>
                  <a:t>/</a:t>
                </a:r>
                <a:r>
                  <a:rPr lang="en-US" sz="2000" dirty="0" smtClean="0"/>
                  <a:t>2 = 1</a:t>
                </a:r>
                <a:endParaRPr lang="en-US" altLang="ja-JP" sz="2400" b="1" dirty="0" smtClean="0">
                  <a:cs typeface="Times New Roman" panose="02020603050405020304" pitchFamily="18" charset="0"/>
                </a:endParaRPr>
              </a:p>
              <a:p>
                <a:pPr marL="812800" indent="-812800" eaLnBrk="1" hangingPunct="1">
                  <a:buFontTx/>
                  <a:buNone/>
                </a:pPr>
                <a:r>
                  <a:rPr lang="en-US" altLang="ja-JP" sz="2000" dirty="0" smtClean="0">
                    <a:cs typeface="Times New Roman" panose="02020603050405020304" pitchFamily="18" charset="0"/>
                  </a:rPr>
                  <a:t>	The formula is true.</a:t>
                </a:r>
              </a:p>
              <a:p>
                <a:pPr marL="812800" indent="-812800" eaLnBrk="1" hangingPunct="1">
                  <a:buFontTx/>
                  <a:buAutoNum type="arabicPeriod" startAt="2"/>
                </a:pPr>
                <a:r>
                  <a:rPr lang="en-US" altLang="ja-JP" sz="2400" b="1" dirty="0" smtClean="0">
                    <a:cs typeface="Times New Roman" panose="02020603050405020304" pitchFamily="18" charset="0"/>
                  </a:rPr>
                  <a:t>Inductive hypothesis:</a:t>
                </a:r>
              </a:p>
              <a:p>
                <a:pPr marL="812800" indent="-812800" eaLnBrk="1" hangingPunct="1">
                  <a:buFontTx/>
                  <a:buNone/>
                </a:pPr>
                <a:r>
                  <a:rPr lang="en-US" altLang="ja-JP" sz="2000" dirty="0" smtClean="0">
                    <a:cs typeface="Times New Roman" panose="02020603050405020304" pitchFamily="18" charset="0"/>
                  </a:rPr>
                  <a:t>	Assume that: </a:t>
                </a:r>
                <a14:m>
                  <m:oMath xmlns:m="http://schemas.openxmlformats.org/officeDocument/2006/math">
                    <m:nary>
                      <m:naryPr>
                        <m:chr m:val="∑"/>
                        <m:limLoc m:val="subSup"/>
                        <m:ctrlPr>
                          <a:rPr lang="el-GR" sz="2000" i="1">
                            <a:latin typeface="Cambria Math" panose="02040503050406030204" pitchFamily="18" charset="0"/>
                            <a:ea typeface="Cambria Math" panose="02040503050406030204" pitchFamily="18" charset="0"/>
                          </a:rPr>
                        </m:ctrlPr>
                      </m:naryPr>
                      <m:sub>
                        <m:r>
                          <m:rPr>
                            <m:brk m:alnAt="25"/>
                          </m:rPr>
                          <a:rPr lang="en-US" sz="2000" i="1">
                            <a:latin typeface="Cambria Math" panose="02040503050406030204" pitchFamily="18" charset="0"/>
                            <a:ea typeface="Cambria Math" panose="02040503050406030204" pitchFamily="18" charset="0"/>
                          </a:rPr>
                          <m:t>𝑖</m:t>
                        </m:r>
                        <m:r>
                          <a:rPr lang="en-US" sz="2000" i="1">
                            <a:latin typeface="Cambria Math" panose="02040503050406030204" pitchFamily="18" charset="0"/>
                            <a:ea typeface="Cambria Math" panose="02040503050406030204" pitchFamily="18" charset="0"/>
                          </a:rPr>
                          <m:t>=1</m:t>
                        </m:r>
                      </m:sub>
                      <m:sup>
                        <m:r>
                          <a:rPr lang="en-US" sz="2000" b="0" i="1" smtClean="0">
                            <a:latin typeface="Cambria Math" panose="02040503050406030204" pitchFamily="18" charset="0"/>
                            <a:ea typeface="Cambria Math" panose="02040503050406030204" pitchFamily="18" charset="0"/>
                          </a:rPr>
                          <m:t>𝑘</m:t>
                        </m:r>
                      </m:sup>
                      <m:e>
                        <m:r>
                          <a:rPr lang="en-US" sz="2000" i="1">
                            <a:latin typeface="Cambria Math" panose="02040503050406030204" pitchFamily="18" charset="0"/>
                            <a:ea typeface="Cambria Math" panose="02040503050406030204" pitchFamily="18" charset="0"/>
                          </a:rPr>
                          <m:t>𝑖</m:t>
                        </m:r>
                        <m:r>
                          <a:rPr lang="en-US" sz="2000" i="1">
                            <a:latin typeface="Cambria Math" panose="02040503050406030204" pitchFamily="18" charset="0"/>
                            <a:ea typeface="Cambria Math" panose="02040503050406030204" pitchFamily="18" charset="0"/>
                          </a:rPr>
                          <m:t>=</m:t>
                        </m:r>
                        <m:r>
                          <a:rPr lang="en-US" sz="2000" b="0" i="1" smtClean="0">
                            <a:latin typeface="Cambria Math" panose="02040503050406030204" pitchFamily="18" charset="0"/>
                            <a:ea typeface="Cambria Math" panose="02040503050406030204" pitchFamily="18" charset="0"/>
                          </a:rPr>
                          <m:t>𝑘</m:t>
                        </m:r>
                        <m:d>
                          <m:dPr>
                            <m:ctrlPr>
                              <a:rPr lang="en-US" sz="2000" i="1">
                                <a:latin typeface="Cambria Math" panose="02040503050406030204" pitchFamily="18" charset="0"/>
                                <a:ea typeface="Cambria Math" panose="02040503050406030204" pitchFamily="18" charset="0"/>
                              </a:rPr>
                            </m:ctrlPr>
                          </m:dPr>
                          <m:e>
                            <m:r>
                              <a:rPr lang="en-US" sz="2000" b="0" i="1" smtClean="0">
                                <a:latin typeface="Cambria Math" panose="02040503050406030204" pitchFamily="18" charset="0"/>
                                <a:ea typeface="Cambria Math" panose="02040503050406030204" pitchFamily="18" charset="0"/>
                              </a:rPr>
                              <m:t>𝑘</m:t>
                            </m:r>
                            <m:r>
                              <a:rPr lang="en-US" sz="2000" i="1">
                                <a:latin typeface="Cambria Math" panose="02040503050406030204" pitchFamily="18" charset="0"/>
                                <a:ea typeface="Cambria Math" panose="02040503050406030204" pitchFamily="18" charset="0"/>
                              </a:rPr>
                              <m:t>+1</m:t>
                            </m:r>
                          </m:e>
                        </m:d>
                      </m:e>
                    </m:nary>
                  </m:oMath>
                </a14:m>
                <a:r>
                  <a:rPr lang="en-US" altLang="ja-JP" sz="2000" dirty="0" smtClean="0">
                    <a:cs typeface="Times New Roman" panose="02020603050405020304" pitchFamily="18" charset="0"/>
                  </a:rPr>
                  <a:t>/2</a:t>
                </a:r>
              </a:p>
              <a:p>
                <a:pPr marL="812800" indent="-812800" eaLnBrk="1" hangingPunct="1">
                  <a:buFontTx/>
                  <a:buAutoNum type="arabicPeriod" startAt="3"/>
                </a:pPr>
                <a:r>
                  <a:rPr lang="en-US" altLang="ja-JP" sz="2400" b="1" dirty="0" smtClean="0">
                    <a:cs typeface="Times New Roman" panose="02020603050405020304" pitchFamily="18" charset="0"/>
                  </a:rPr>
                  <a:t>Inductive step:</a:t>
                </a:r>
                <a:r>
                  <a:rPr lang="en-US" altLang="ja-JP" sz="2400" dirty="0" smtClean="0">
                    <a:cs typeface="Times New Roman" panose="02020603050405020304" pitchFamily="18" charset="0"/>
                  </a:rPr>
                  <a:t> </a:t>
                </a:r>
              </a:p>
              <a:p>
                <a:pPr marL="812800" indent="-812800" eaLnBrk="1" hangingPunct="1">
                  <a:buNone/>
                </a:pPr>
                <a:r>
                  <a:rPr lang="en-US" altLang="ja-JP" sz="2000" dirty="0" smtClean="0">
                    <a:cs typeface="Times New Roman" panose="02020603050405020304" pitchFamily="18" charset="0"/>
                  </a:rPr>
                  <a:t>	Show that </a:t>
                </a:r>
                <a14:m>
                  <m:oMath xmlns:m="http://schemas.openxmlformats.org/officeDocument/2006/math">
                    <m:nary>
                      <m:naryPr>
                        <m:chr m:val="∑"/>
                        <m:limLoc m:val="subSup"/>
                        <m:ctrlPr>
                          <a:rPr lang="el-GR" sz="2000" i="1">
                            <a:latin typeface="Cambria Math" panose="02040503050406030204" pitchFamily="18" charset="0"/>
                            <a:ea typeface="Cambria Math" panose="02040503050406030204" pitchFamily="18" charset="0"/>
                          </a:rPr>
                        </m:ctrlPr>
                      </m:naryPr>
                      <m:sub>
                        <m:r>
                          <m:rPr>
                            <m:brk m:alnAt="25"/>
                          </m:rPr>
                          <a:rPr lang="en-US" sz="2000" i="1">
                            <a:latin typeface="Cambria Math" panose="02040503050406030204" pitchFamily="18" charset="0"/>
                            <a:ea typeface="Cambria Math" panose="02040503050406030204" pitchFamily="18" charset="0"/>
                          </a:rPr>
                          <m:t>𝑖</m:t>
                        </m:r>
                        <m:r>
                          <a:rPr lang="en-US" sz="2000" i="1">
                            <a:latin typeface="Cambria Math" panose="02040503050406030204" pitchFamily="18" charset="0"/>
                            <a:ea typeface="Cambria Math" panose="02040503050406030204" pitchFamily="18" charset="0"/>
                          </a:rPr>
                          <m:t>=1</m:t>
                        </m:r>
                      </m:sub>
                      <m:sup>
                        <m:r>
                          <a:rPr lang="en-US" sz="2000" i="1">
                            <a:latin typeface="Cambria Math" panose="02040503050406030204" pitchFamily="18" charset="0"/>
                            <a:ea typeface="Cambria Math" panose="02040503050406030204" pitchFamily="18" charset="0"/>
                          </a:rPr>
                          <m:t>𝑘</m:t>
                        </m:r>
                        <m:r>
                          <a:rPr lang="en-US" sz="2000" b="0" i="1" smtClean="0">
                            <a:latin typeface="Cambria Math" panose="02040503050406030204" pitchFamily="18" charset="0"/>
                            <a:ea typeface="Cambria Math" panose="02040503050406030204" pitchFamily="18" charset="0"/>
                          </a:rPr>
                          <m:t>+1</m:t>
                        </m:r>
                      </m:sup>
                      <m:e>
                        <m:r>
                          <a:rPr lang="en-US" sz="2000" i="1">
                            <a:latin typeface="Cambria Math" panose="02040503050406030204" pitchFamily="18" charset="0"/>
                            <a:ea typeface="Cambria Math" panose="02040503050406030204" pitchFamily="18" charset="0"/>
                          </a:rPr>
                          <m:t>𝑖</m:t>
                        </m:r>
                        <m:r>
                          <a:rPr lang="en-US" sz="2000" i="1">
                            <a:latin typeface="Cambria Math" panose="02040503050406030204" pitchFamily="18" charset="0"/>
                            <a:ea typeface="Cambria Math" panose="02040503050406030204" pitchFamily="18" charset="0"/>
                          </a:rPr>
                          <m:t>=(</m:t>
                        </m:r>
                        <m:r>
                          <a:rPr lang="en-US" sz="2000" i="1">
                            <a:latin typeface="Cambria Math" panose="02040503050406030204" pitchFamily="18" charset="0"/>
                            <a:ea typeface="Cambria Math" panose="02040503050406030204" pitchFamily="18" charset="0"/>
                          </a:rPr>
                          <m:t>𝑘</m:t>
                        </m:r>
                        <m:r>
                          <a:rPr lang="en-US" sz="2000" b="0" i="1" smtClean="0">
                            <a:latin typeface="Cambria Math" panose="02040503050406030204" pitchFamily="18" charset="0"/>
                            <a:ea typeface="Cambria Math" panose="02040503050406030204" pitchFamily="18" charset="0"/>
                          </a:rPr>
                          <m:t>+1)</m:t>
                        </m:r>
                        <m:d>
                          <m:dPr>
                            <m:ctrlPr>
                              <a:rPr lang="en-US" sz="2000" i="1">
                                <a:latin typeface="Cambria Math" panose="02040503050406030204" pitchFamily="18" charset="0"/>
                                <a:ea typeface="Cambria Math" panose="02040503050406030204" pitchFamily="18" charset="0"/>
                              </a:rPr>
                            </m:ctrlPr>
                          </m:dPr>
                          <m:e>
                            <m:r>
                              <a:rPr lang="en-US" sz="2000" i="1">
                                <a:latin typeface="Cambria Math" panose="02040503050406030204" pitchFamily="18" charset="0"/>
                                <a:ea typeface="Cambria Math" panose="02040503050406030204" pitchFamily="18" charset="0"/>
                              </a:rPr>
                              <m:t>𝑘</m:t>
                            </m:r>
                            <m:r>
                              <a:rPr lang="en-US" sz="2000" i="1">
                                <a:latin typeface="Cambria Math" panose="02040503050406030204" pitchFamily="18" charset="0"/>
                                <a:ea typeface="Cambria Math" panose="02040503050406030204" pitchFamily="18" charset="0"/>
                              </a:rPr>
                              <m:t>+2</m:t>
                            </m:r>
                          </m:e>
                        </m:d>
                      </m:e>
                    </m:nary>
                  </m:oMath>
                </a14:m>
                <a:r>
                  <a:rPr lang="en-US" altLang="ja-JP" sz="2000" dirty="0">
                    <a:cs typeface="Times New Roman" panose="02020603050405020304" pitchFamily="18" charset="0"/>
                  </a:rPr>
                  <a:t>/2</a:t>
                </a:r>
              </a:p>
              <a:p>
                <a:pPr marL="812800" indent="-812800" eaLnBrk="1" hangingPunct="1">
                  <a:buFontTx/>
                  <a:buNone/>
                </a:pPr>
                <a:endParaRPr lang="en-US" altLang="ja-JP" sz="2000" dirty="0" smtClean="0">
                  <a:cs typeface="Times New Roman" panose="02020603050405020304" pitchFamily="18" charset="0"/>
                </a:endParaRPr>
              </a:p>
              <a:p>
                <a:pPr marL="812800" indent="-812800" eaLnBrk="1" hangingPunct="1">
                  <a:buFontTx/>
                  <a:buNone/>
                </a:pPr>
                <a:r>
                  <a:rPr lang="en-US" altLang="ja-JP" sz="2000" dirty="0" smtClean="0">
                    <a:cs typeface="Times New Roman" panose="02020603050405020304" pitchFamily="18" charset="0"/>
                  </a:rPr>
                  <a:t>	</a:t>
                </a:r>
                <a14:m>
                  <m:oMath xmlns:m="http://schemas.openxmlformats.org/officeDocument/2006/math">
                    <m:nary>
                      <m:naryPr>
                        <m:chr m:val="∑"/>
                        <m:limLoc m:val="subSup"/>
                        <m:ctrlPr>
                          <a:rPr lang="el-GR" sz="2000" i="1" smtClean="0">
                            <a:latin typeface="Cambria Math" panose="02040503050406030204" pitchFamily="18" charset="0"/>
                            <a:ea typeface="Cambria Math" panose="02040503050406030204" pitchFamily="18" charset="0"/>
                          </a:rPr>
                        </m:ctrlPr>
                      </m:naryPr>
                      <m:sub>
                        <m:r>
                          <m:rPr>
                            <m:brk m:alnAt="25"/>
                          </m:rPr>
                          <a:rPr lang="en-US" sz="2000" i="1">
                            <a:latin typeface="Cambria Math" panose="02040503050406030204" pitchFamily="18" charset="0"/>
                            <a:ea typeface="Cambria Math" panose="02040503050406030204" pitchFamily="18" charset="0"/>
                          </a:rPr>
                          <m:t>𝑖</m:t>
                        </m:r>
                        <m:r>
                          <a:rPr lang="en-US" sz="2000" i="1">
                            <a:latin typeface="Cambria Math" panose="02040503050406030204" pitchFamily="18" charset="0"/>
                            <a:ea typeface="Cambria Math" panose="02040503050406030204" pitchFamily="18" charset="0"/>
                          </a:rPr>
                          <m:t>=1</m:t>
                        </m:r>
                      </m:sub>
                      <m:sup>
                        <m:r>
                          <a:rPr lang="en-US" sz="2000" i="1">
                            <a:latin typeface="Cambria Math" panose="02040503050406030204" pitchFamily="18" charset="0"/>
                            <a:ea typeface="Cambria Math" panose="02040503050406030204" pitchFamily="18" charset="0"/>
                          </a:rPr>
                          <m:t>𝑘</m:t>
                        </m:r>
                        <m:r>
                          <a:rPr lang="en-US" sz="2000" i="1">
                            <a:latin typeface="Cambria Math" panose="02040503050406030204" pitchFamily="18" charset="0"/>
                            <a:ea typeface="Cambria Math" panose="02040503050406030204" pitchFamily="18" charset="0"/>
                          </a:rPr>
                          <m:t>+1</m:t>
                        </m:r>
                      </m:sup>
                      <m:e>
                        <m:r>
                          <a:rPr lang="en-US" sz="2000" i="1">
                            <a:latin typeface="Cambria Math" panose="02040503050406030204" pitchFamily="18" charset="0"/>
                            <a:ea typeface="Cambria Math" panose="02040503050406030204" pitchFamily="18" charset="0"/>
                          </a:rPr>
                          <m:t>𝑖</m:t>
                        </m:r>
                        <m:r>
                          <a:rPr lang="en-US" sz="2000" i="1">
                            <a:latin typeface="Cambria Math" panose="02040503050406030204" pitchFamily="18" charset="0"/>
                            <a:ea typeface="Cambria Math" panose="02040503050406030204" pitchFamily="18" charset="0"/>
                          </a:rPr>
                          <m:t>= </m:t>
                        </m:r>
                      </m:e>
                    </m:nary>
                  </m:oMath>
                </a14:m>
                <a:r>
                  <a:rPr lang="en-US" altLang="ja-JP" sz="2000" dirty="0" smtClean="0">
                    <a:cs typeface="Times New Roman" panose="02020603050405020304" pitchFamily="18" charset="0"/>
                  </a:rPr>
                  <a:t>1 + 2 + …+ k + (k+1) 	= </a:t>
                </a:r>
                <a14:m>
                  <m:oMath xmlns:m="http://schemas.openxmlformats.org/officeDocument/2006/math">
                    <m:nary>
                      <m:naryPr>
                        <m:chr m:val="∑"/>
                        <m:limLoc m:val="subSup"/>
                        <m:ctrlPr>
                          <a:rPr lang="en-US" altLang="ja-JP" sz="2000" i="1" smtClean="0">
                            <a:latin typeface="Cambria Math" panose="02040503050406030204" pitchFamily="18" charset="0"/>
                            <a:cs typeface="Times New Roman" panose="02020603050405020304" pitchFamily="18" charset="0"/>
                          </a:rPr>
                        </m:ctrlPr>
                      </m:naryPr>
                      <m:sub>
                        <m:r>
                          <m:rPr>
                            <m:brk m:alnAt="25"/>
                          </m:rPr>
                          <a:rPr lang="en-US" altLang="ja-JP" sz="2000" b="0" i="1" smtClean="0">
                            <a:latin typeface="Cambria Math" panose="02040503050406030204" pitchFamily="18" charset="0"/>
                            <a:cs typeface="Times New Roman" panose="02020603050405020304" pitchFamily="18" charset="0"/>
                          </a:rPr>
                          <m:t>𝑖</m:t>
                        </m:r>
                        <m:r>
                          <a:rPr lang="en-US" altLang="ja-JP" sz="2000" b="0" i="1" smtClean="0">
                            <a:latin typeface="Cambria Math" panose="02040503050406030204" pitchFamily="18" charset="0"/>
                            <a:cs typeface="Times New Roman" panose="02020603050405020304" pitchFamily="18" charset="0"/>
                          </a:rPr>
                          <m:t>=1</m:t>
                        </m:r>
                      </m:sub>
                      <m:sup>
                        <m:r>
                          <a:rPr lang="en-US" altLang="ja-JP" sz="2000" b="0" i="1" smtClean="0">
                            <a:latin typeface="Cambria Math" panose="02040503050406030204" pitchFamily="18" charset="0"/>
                            <a:cs typeface="Times New Roman" panose="02020603050405020304" pitchFamily="18" charset="0"/>
                          </a:rPr>
                          <m:t>𝑘</m:t>
                        </m:r>
                      </m:sup>
                      <m:e>
                        <m:r>
                          <a:rPr lang="en-US" altLang="ja-JP" sz="2000" b="0" i="1" smtClean="0">
                            <a:latin typeface="Cambria Math" panose="02040503050406030204" pitchFamily="18" charset="0"/>
                            <a:cs typeface="Times New Roman" panose="02020603050405020304" pitchFamily="18" charset="0"/>
                          </a:rPr>
                          <m:t>𝑖</m:t>
                        </m:r>
                      </m:e>
                    </m:nary>
                  </m:oMath>
                </a14:m>
                <a:r>
                  <a:rPr lang="en-US" altLang="ja-JP" sz="2000" dirty="0" smtClean="0">
                    <a:cs typeface="Times New Roman" panose="02020603050405020304" pitchFamily="18" charset="0"/>
                  </a:rPr>
                  <a:t> + (k+1)</a:t>
                </a:r>
              </a:p>
              <a:p>
                <a:pPr marL="812800" indent="-812800" eaLnBrk="1" hangingPunct="1">
                  <a:buFontTx/>
                  <a:buNone/>
                </a:pPr>
                <a:r>
                  <a:rPr lang="en-US" altLang="ja-JP" sz="2000" dirty="0" smtClean="0">
                    <a:cs typeface="Times New Roman" panose="02020603050405020304" pitchFamily="18" charset="0"/>
                  </a:rPr>
                  <a:t>					=k(k+1)/2 + (k+1) </a:t>
                </a:r>
                <a:endParaRPr lang="en-US" altLang="ja-JP" sz="2000" dirty="0">
                  <a:cs typeface="Times New Roman" panose="02020603050405020304" pitchFamily="18" charset="0"/>
                </a:endParaRPr>
              </a:p>
              <a:p>
                <a:pPr marL="812800" indent="-812800" eaLnBrk="1" hangingPunct="1">
                  <a:buFontTx/>
                  <a:buNone/>
                </a:pPr>
                <a:r>
                  <a:rPr lang="en-US" altLang="ja-JP" sz="2000" dirty="0" smtClean="0">
                    <a:cs typeface="Times New Roman" panose="02020603050405020304" pitchFamily="18" charset="0"/>
                  </a:rPr>
                  <a:t>					= k(k+1)/2 + 2(k+1)/2</a:t>
                </a:r>
              </a:p>
              <a:p>
                <a:pPr marL="812800" indent="-812800" eaLnBrk="1" hangingPunct="1">
                  <a:buFontTx/>
                  <a:buNone/>
                </a:pPr>
                <a:r>
                  <a:rPr lang="en-US" altLang="ja-JP" sz="2000" dirty="0" smtClean="0">
                    <a:cs typeface="Times New Roman" panose="02020603050405020304" pitchFamily="18" charset="0"/>
                  </a:rPr>
                  <a:t>					=(k(k+1) + 2(k+1))/2</a:t>
                </a:r>
              </a:p>
              <a:p>
                <a:pPr marL="812800" indent="-812800" eaLnBrk="1" hangingPunct="1">
                  <a:buFontTx/>
                  <a:buNone/>
                </a:pPr>
                <a:r>
                  <a:rPr lang="en-US" altLang="ja-JP" sz="2000" dirty="0" smtClean="0">
                    <a:cs typeface="Times New Roman" panose="02020603050405020304" pitchFamily="18" charset="0"/>
                  </a:rPr>
                  <a:t>					=(k+1)(k+2)/2	</a:t>
                </a:r>
              </a:p>
              <a:p>
                <a:pPr marL="812800" indent="-812800" eaLnBrk="1" hangingPunct="1">
                  <a:buFontTx/>
                  <a:buAutoNum type="arabicPeriod" startAt="4"/>
                </a:pPr>
                <a:r>
                  <a:rPr lang="en-US" altLang="ja-JP" sz="2000" dirty="0" smtClean="0">
                    <a:cs typeface="Times New Roman" panose="02020603050405020304" pitchFamily="18" charset="0"/>
                  </a:rPr>
                  <a:t>Therefore, by the principle of mathematical induction, the formula is true when n</a:t>
                </a:r>
                <a:r>
                  <a:rPr lang="en-US" altLang="ja-JP" sz="2000" dirty="0" smtClean="0"/>
                  <a:t> </a:t>
                </a:r>
                <a:r>
                  <a:rPr lang="en-US" altLang="ja-JP" sz="2000" dirty="0" smtClean="0">
                    <a:cs typeface="Times New Roman" panose="02020603050405020304" pitchFamily="18" charset="0"/>
                  </a:rPr>
                  <a:t>≥ 1.	</a:t>
                </a:r>
              </a:p>
            </p:txBody>
          </p:sp>
        </mc:Choice>
        <mc:Fallback xmlns="">
          <p:sp>
            <p:nvSpPr>
              <p:cNvPr id="4" name="Content Placeholder 3"/>
              <p:cNvSpPr>
                <a:spLocks noGrp="1" noRot="1" noChangeAspect="1" noMove="1" noResize="1" noEditPoints="1" noAdjustHandles="1" noChangeArrowheads="1" noChangeShapeType="1" noTextEdit="1"/>
              </p:cNvSpPr>
              <p:nvPr>
                <p:ph idx="1"/>
              </p:nvPr>
            </p:nvSpPr>
            <p:spPr bwMode="auto">
              <a:prstGeom prst="rect">
                <a:avLst/>
              </a:prstGeom>
              <a:blipFill rotWithShape="0">
                <a:blip r:embed="rId3"/>
                <a:stretch>
                  <a:fillRect l="-667" t="-3485"/>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Tree>
    <p:extLst>
      <p:ext uri="{BB962C8B-B14F-4D97-AF65-F5344CB8AC3E}">
        <p14:creationId xmlns:p14="http://schemas.microsoft.com/office/powerpoint/2010/main" val="28457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additive="base">
                                        <p:cTn id="1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 calcmode="lin" valueType="num">
                                      <p:cBhvr additive="base">
                                        <p:cTn id="2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 calcmode="lin" valueType="num">
                                      <p:cBhvr additive="base">
                                        <p:cTn id="2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4">
                                            <p:txEl>
                                              <p:pRg st="5" end="5"/>
                                            </p:txEl>
                                          </p:spTgt>
                                        </p:tgtEl>
                                        <p:attrNameLst>
                                          <p:attrName>style.visibility</p:attrName>
                                        </p:attrNameLst>
                                      </p:cBhvr>
                                      <p:to>
                                        <p:strVal val="visible"/>
                                      </p:to>
                                    </p:set>
                                    <p:anim calcmode="lin" valueType="num">
                                      <p:cBhvr additive="base">
                                        <p:cTn id="3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 calcmode="lin" valueType="num">
                                      <p:cBhvr additive="base">
                                        <p:cTn id="3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8" end="8"/>
                                            </p:txEl>
                                          </p:spTgt>
                                        </p:tgtEl>
                                        <p:attrNameLst>
                                          <p:attrName>style.visibility</p:attrName>
                                        </p:attrNameLst>
                                      </p:cBhvr>
                                      <p:to>
                                        <p:strVal val="visible"/>
                                      </p:to>
                                    </p:set>
                                    <p:anim calcmode="lin" valueType="num">
                                      <p:cBhvr additive="base">
                                        <p:cTn id="4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4">
                                            <p:txEl>
                                              <p:pRg st="9" end="9"/>
                                            </p:txEl>
                                          </p:spTgt>
                                        </p:tgtEl>
                                        <p:attrNameLst>
                                          <p:attrName>style.visibility</p:attrName>
                                        </p:attrNameLst>
                                      </p:cBhvr>
                                      <p:to>
                                        <p:strVal val="visible"/>
                                      </p:to>
                                    </p:set>
                                    <p:anim calcmode="lin" valueType="num">
                                      <p:cBhvr additive="base">
                                        <p:cTn id="4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4">
                                            <p:txEl>
                                              <p:pRg st="10" end="10"/>
                                            </p:txEl>
                                          </p:spTgt>
                                        </p:tgtEl>
                                        <p:attrNameLst>
                                          <p:attrName>style.visibility</p:attrName>
                                        </p:attrNameLst>
                                      </p:cBhvr>
                                      <p:to>
                                        <p:strVal val="visible"/>
                                      </p:to>
                                    </p:set>
                                    <p:anim calcmode="lin" valueType="num">
                                      <p:cBhvr additive="base">
                                        <p:cTn id="51"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4">
                                            <p:txEl>
                                              <p:pRg st="11" end="11"/>
                                            </p:txEl>
                                          </p:spTgt>
                                        </p:tgtEl>
                                        <p:attrNameLst>
                                          <p:attrName>style.visibility</p:attrName>
                                        </p:attrNameLst>
                                      </p:cBhvr>
                                      <p:to>
                                        <p:strVal val="visible"/>
                                      </p:to>
                                    </p:set>
                                    <p:anim calcmode="lin" valueType="num">
                                      <p:cBhvr additive="base">
                                        <p:cTn id="55"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4">
                                            <p:txEl>
                                              <p:pRg st="12" end="12"/>
                                            </p:txEl>
                                          </p:spTgt>
                                        </p:tgtEl>
                                        <p:attrNameLst>
                                          <p:attrName>style.visibility</p:attrName>
                                        </p:attrNameLst>
                                      </p:cBhvr>
                                      <p:to>
                                        <p:strVal val="visible"/>
                                      </p:to>
                                    </p:set>
                                    <p:anim calcmode="lin" valueType="num">
                                      <p:cBhvr additive="base">
                                        <p:cTn id="59"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4">
                                            <p:txEl>
                                              <p:pRg st="13" end="13"/>
                                            </p:txEl>
                                          </p:spTgt>
                                        </p:tgtEl>
                                        <p:attrNameLst>
                                          <p:attrName>style.visibility</p:attrName>
                                        </p:attrNameLst>
                                      </p:cBhvr>
                                      <p:to>
                                        <p:strVal val="visible"/>
                                      </p:to>
                                    </p:set>
                                    <p:anim calcmode="lin" valueType="num">
                                      <p:cBhvr additive="base">
                                        <p:cTn id="65"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4">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a:xfrm>
            <a:off x="1340069" y="567558"/>
            <a:ext cx="7772400" cy="990600"/>
          </a:xfrm>
        </p:spPr>
        <p:txBody>
          <a:bodyPr/>
          <a:lstStyle/>
          <a:p>
            <a:pPr eaLnBrk="1" hangingPunct="1"/>
            <a:r>
              <a:rPr lang="en-US" altLang="ja-JP" dirty="0" smtClean="0"/>
              <a:t>Proof by Induction for </a:t>
            </a:r>
            <a:r>
              <a:rPr lang="en-US" altLang="ja-JP" dirty="0" err="1" smtClean="0"/>
              <a:t>x</a:t>
            </a:r>
            <a:r>
              <a:rPr lang="en-US" altLang="ja-JP" baseline="30000" dirty="0" err="1" smtClean="0"/>
              <a:t>n</a:t>
            </a:r>
            <a:endParaRPr lang="en-US" altLang="ja-JP" dirty="0" smtClean="0"/>
          </a:p>
        </p:txBody>
      </p:sp>
      <p:sp>
        <p:nvSpPr>
          <p:cNvPr id="8197" name="Rectangle 5"/>
          <p:cNvSpPr>
            <a:spLocks noGrp="1" noChangeArrowheads="1"/>
          </p:cNvSpPr>
          <p:nvPr>
            <p:ph type="body" idx="1"/>
          </p:nvPr>
        </p:nvSpPr>
        <p:spPr>
          <a:xfrm>
            <a:off x="1213945" y="1797268"/>
            <a:ext cx="8560389" cy="1497725"/>
          </a:xfrm>
          <a:noFill/>
        </p:spPr>
        <p:txBody>
          <a:bodyPr>
            <a:normAutofit/>
          </a:bodyPr>
          <a:lstStyle/>
          <a:p>
            <a:pPr marL="812800" indent="-812800">
              <a:buNone/>
            </a:pPr>
            <a:r>
              <a:rPr lang="en-US" altLang="ja-JP" sz="2400" dirty="0" smtClean="0">
                <a:cs typeface="Times New Roman" panose="02020603050405020304" pitchFamily="18" charset="0"/>
              </a:rPr>
              <a:t>Write a recursive function which calculates </a:t>
            </a:r>
            <a:r>
              <a:rPr lang="en-US" altLang="ja-JP" sz="2400" dirty="0" err="1" smtClean="0">
                <a:cs typeface="Times New Roman" panose="02020603050405020304" pitchFamily="18" charset="0"/>
              </a:rPr>
              <a:t>x</a:t>
            </a:r>
            <a:r>
              <a:rPr lang="en-US" altLang="ja-JP" sz="2400" baseline="30000" dirty="0" err="1">
                <a:cs typeface="Times New Roman" panose="02020603050405020304" pitchFamily="18" charset="0"/>
              </a:rPr>
              <a:t>n</a:t>
            </a:r>
            <a:r>
              <a:rPr lang="en-US" altLang="ja-JP" sz="2400" dirty="0" smtClean="0">
                <a:cs typeface="Times New Roman" panose="02020603050405020304" pitchFamily="18" charset="0"/>
              </a:rPr>
              <a:t> </a:t>
            </a:r>
          </a:p>
          <a:p>
            <a:pPr marL="812800" indent="-812800">
              <a:buNone/>
            </a:pPr>
            <a:r>
              <a:rPr lang="en-US" altLang="ja-JP" sz="2400" dirty="0" smtClean="0">
                <a:cs typeface="Times New Roman" panose="02020603050405020304" pitchFamily="18" charset="0"/>
              </a:rPr>
              <a:t>Prove </a:t>
            </a:r>
            <a:r>
              <a:rPr lang="en-US" altLang="ja-JP" sz="2400" dirty="0">
                <a:cs typeface="Times New Roman" panose="02020603050405020304" pitchFamily="18" charset="0"/>
              </a:rPr>
              <a:t>the correctness of </a:t>
            </a:r>
            <a:r>
              <a:rPr lang="en-US" altLang="ja-JP" sz="2400" dirty="0" smtClean="0">
                <a:cs typeface="Times New Roman" panose="02020603050405020304" pitchFamily="18" charset="0"/>
              </a:rPr>
              <a:t>the  </a:t>
            </a:r>
            <a:r>
              <a:rPr lang="en-US" altLang="ja-JP" sz="2400" dirty="0">
                <a:cs typeface="Times New Roman" panose="02020603050405020304" pitchFamily="18" charset="0"/>
              </a:rPr>
              <a:t>recursive </a:t>
            </a:r>
            <a:r>
              <a:rPr lang="en-US" altLang="ja-JP" sz="2400" dirty="0" smtClean="0">
                <a:cs typeface="Times New Roman" panose="02020603050405020304" pitchFamily="18" charset="0"/>
              </a:rPr>
              <a:t>solution using induction</a:t>
            </a:r>
            <a:endParaRPr lang="en-US" altLang="ja-JP" sz="2400" dirty="0">
              <a:cs typeface="Times New Roman" panose="02020603050405020304" pitchFamily="18" charset="0"/>
            </a:endParaRPr>
          </a:p>
          <a:p>
            <a:pPr marL="812800" indent="-812800">
              <a:buNone/>
            </a:pPr>
            <a:r>
              <a:rPr lang="en-US" altLang="ja-JP" dirty="0">
                <a:cs typeface="Times New Roman" panose="02020603050405020304" pitchFamily="18" charset="0"/>
              </a:rPr>
              <a:t>		</a:t>
            </a:r>
          </a:p>
        </p:txBody>
      </p:sp>
      <p:sp>
        <p:nvSpPr>
          <p:cNvPr id="2" name="TextBox 1"/>
          <p:cNvSpPr txBox="1"/>
          <p:nvPr/>
        </p:nvSpPr>
        <p:spPr>
          <a:xfrm>
            <a:off x="1340069" y="3534103"/>
            <a:ext cx="4253857" cy="2308324"/>
          </a:xfrm>
          <a:prstGeom prst="rect">
            <a:avLst/>
          </a:prstGeom>
          <a:noFill/>
        </p:spPr>
        <p:txBody>
          <a:bodyPr wrap="square" rtlCol="0">
            <a:spAutoFit/>
          </a:bodyPr>
          <a:lstStyle/>
          <a:p>
            <a:pPr marL="812800" indent="-812800">
              <a:buNone/>
            </a:pPr>
            <a:r>
              <a:rPr lang="en-US" altLang="ja-JP" dirty="0" err="1">
                <a:cs typeface="Times New Roman" panose="02020603050405020304" pitchFamily="18" charset="0"/>
              </a:rPr>
              <a:t>i</a:t>
            </a:r>
            <a:r>
              <a:rPr lang="en-US" altLang="ja-JP" dirty="0" err="1" smtClean="0">
                <a:cs typeface="Times New Roman" panose="02020603050405020304" pitchFamily="18" charset="0"/>
              </a:rPr>
              <a:t>nt</a:t>
            </a:r>
            <a:r>
              <a:rPr lang="en-US" altLang="ja-JP" dirty="0" smtClean="0">
                <a:cs typeface="Times New Roman" panose="02020603050405020304" pitchFamily="18" charset="0"/>
              </a:rPr>
              <a:t> pow(</a:t>
            </a:r>
            <a:r>
              <a:rPr lang="en-US" altLang="ja-JP" dirty="0" err="1" smtClean="0">
                <a:cs typeface="Times New Roman" panose="02020603050405020304" pitchFamily="18" charset="0"/>
              </a:rPr>
              <a:t>int</a:t>
            </a:r>
            <a:r>
              <a:rPr lang="en-US" altLang="ja-JP" dirty="0" smtClean="0">
                <a:cs typeface="Times New Roman" panose="02020603050405020304" pitchFamily="18" charset="0"/>
              </a:rPr>
              <a:t> </a:t>
            </a:r>
            <a:r>
              <a:rPr lang="en-US" altLang="ja-JP" dirty="0">
                <a:cs typeface="Times New Roman" panose="02020603050405020304" pitchFamily="18" charset="0"/>
              </a:rPr>
              <a:t>x, </a:t>
            </a:r>
            <a:r>
              <a:rPr lang="en-US" altLang="ja-JP" dirty="0" err="1">
                <a:cs typeface="Times New Roman" panose="02020603050405020304" pitchFamily="18" charset="0"/>
              </a:rPr>
              <a:t>int</a:t>
            </a:r>
            <a:r>
              <a:rPr lang="en-US" altLang="ja-JP" dirty="0">
                <a:cs typeface="Times New Roman" panose="02020603050405020304" pitchFamily="18" charset="0"/>
              </a:rPr>
              <a:t> n) </a:t>
            </a:r>
            <a:endParaRPr lang="en-US" altLang="ja-JP" dirty="0" smtClean="0">
              <a:cs typeface="Times New Roman" panose="02020603050405020304" pitchFamily="18" charset="0"/>
            </a:endParaRPr>
          </a:p>
          <a:p>
            <a:pPr marL="812800" indent="-812800">
              <a:buNone/>
            </a:pPr>
            <a:r>
              <a:rPr lang="en-US" altLang="ja-JP" dirty="0" smtClean="0">
                <a:cs typeface="Times New Roman" panose="02020603050405020304" pitchFamily="18" charset="0"/>
              </a:rPr>
              <a:t>{</a:t>
            </a:r>
            <a:endParaRPr lang="en-US" altLang="ja-JP" dirty="0">
              <a:cs typeface="Times New Roman" panose="02020603050405020304" pitchFamily="18" charset="0"/>
            </a:endParaRPr>
          </a:p>
          <a:p>
            <a:pPr marL="812800" indent="-812800">
              <a:buNone/>
            </a:pPr>
            <a:r>
              <a:rPr lang="en-US" altLang="ja-JP" dirty="0" smtClean="0">
                <a:cs typeface="Times New Roman" panose="02020603050405020304" pitchFamily="18" charset="0"/>
              </a:rPr>
              <a:t>      if </a:t>
            </a:r>
            <a:r>
              <a:rPr lang="en-US" altLang="ja-JP" dirty="0">
                <a:cs typeface="Times New Roman" panose="02020603050405020304" pitchFamily="18" charset="0"/>
              </a:rPr>
              <a:t>(n == </a:t>
            </a:r>
            <a:r>
              <a:rPr lang="en-US" altLang="ja-JP" dirty="0" smtClean="0">
                <a:cs typeface="Times New Roman" panose="02020603050405020304" pitchFamily="18" charset="0"/>
              </a:rPr>
              <a:t>0) </a:t>
            </a:r>
          </a:p>
          <a:p>
            <a:pPr marL="812800" indent="-812800">
              <a:buNone/>
            </a:pPr>
            <a:r>
              <a:rPr lang="en-US" altLang="ja-JP" dirty="0">
                <a:cs typeface="Times New Roman" panose="02020603050405020304" pitchFamily="18" charset="0"/>
              </a:rPr>
              <a:t> </a:t>
            </a:r>
            <a:r>
              <a:rPr lang="en-US" altLang="ja-JP" dirty="0" smtClean="0">
                <a:cs typeface="Times New Roman" panose="02020603050405020304" pitchFamily="18" charset="0"/>
              </a:rPr>
              <a:t>              return </a:t>
            </a:r>
            <a:r>
              <a:rPr lang="en-US" altLang="ja-JP" dirty="0">
                <a:cs typeface="Times New Roman" panose="02020603050405020304" pitchFamily="18" charset="0"/>
              </a:rPr>
              <a:t>1;</a:t>
            </a:r>
          </a:p>
          <a:p>
            <a:pPr marL="812800" indent="-812800">
              <a:buNone/>
            </a:pPr>
            <a:r>
              <a:rPr lang="en-US" altLang="ja-JP" dirty="0" smtClean="0">
                <a:cs typeface="Times New Roman" panose="02020603050405020304" pitchFamily="18" charset="0"/>
              </a:rPr>
              <a:t>      else</a:t>
            </a:r>
            <a:endParaRPr lang="en-US" altLang="ja-JP" dirty="0">
              <a:cs typeface="Times New Roman" panose="02020603050405020304" pitchFamily="18" charset="0"/>
            </a:endParaRPr>
          </a:p>
          <a:p>
            <a:pPr marL="812800" indent="-812800">
              <a:buNone/>
            </a:pPr>
            <a:r>
              <a:rPr lang="en-US" altLang="ja-JP" dirty="0" smtClean="0">
                <a:cs typeface="Times New Roman" panose="02020603050405020304" pitchFamily="18" charset="0"/>
              </a:rPr>
              <a:t>	return </a:t>
            </a:r>
            <a:r>
              <a:rPr lang="en-US" altLang="ja-JP" dirty="0">
                <a:cs typeface="Times New Roman" panose="02020603050405020304" pitchFamily="18" charset="0"/>
              </a:rPr>
              <a:t>x * pow(x, n-1</a:t>
            </a:r>
            <a:r>
              <a:rPr lang="en-US" altLang="ja-JP" dirty="0" smtClean="0">
                <a:cs typeface="Times New Roman" panose="02020603050405020304" pitchFamily="18" charset="0"/>
              </a:rPr>
              <a:t>);</a:t>
            </a:r>
          </a:p>
          <a:p>
            <a:pPr marL="812800" indent="-812800">
              <a:buNone/>
            </a:pPr>
            <a:r>
              <a:rPr lang="en-US" altLang="ja-JP" dirty="0" smtClean="0">
                <a:cs typeface="Times New Roman" panose="02020603050405020304" pitchFamily="18" charset="0"/>
              </a:rPr>
              <a:t>}</a:t>
            </a:r>
            <a:endParaRPr lang="en-US" altLang="ja-JP" dirty="0">
              <a:cs typeface="Times New Roman" panose="02020603050405020304" pitchFamily="18" charset="0"/>
            </a:endParaRPr>
          </a:p>
          <a:p>
            <a:endParaRPr lang="en-US" dirty="0"/>
          </a:p>
        </p:txBody>
      </p:sp>
    </p:spTree>
    <p:extLst>
      <p:ext uri="{BB962C8B-B14F-4D97-AF65-F5344CB8AC3E}">
        <p14:creationId xmlns:p14="http://schemas.microsoft.com/office/powerpoint/2010/main" val="2079479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7">
                                            <p:txEl>
                                              <p:pRg st="1" end="1"/>
                                            </p:txEl>
                                          </p:spTgt>
                                        </p:tgtEl>
                                        <p:attrNameLst>
                                          <p:attrName>style.visibility</p:attrName>
                                        </p:attrNameLst>
                                      </p:cBhvr>
                                      <p:to>
                                        <p:strVal val="visible"/>
                                      </p:to>
                                    </p:set>
                                    <p:anim calcmode="lin" valueType="num">
                                      <p:cBhvr additive="base">
                                        <p:cTn id="7" dur="500" fill="hold"/>
                                        <p:tgtEl>
                                          <p:spTgt spid="819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build="p"/>
      <p:bldP spid="2" grpId="0"/>
    </p:bld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docProps/app.xml><?xml version="1.0" encoding="utf-8"?>
<Properties xmlns="http://schemas.openxmlformats.org/officeDocument/2006/extended-properties" xmlns:vt="http://schemas.openxmlformats.org/officeDocument/2006/docPropsVTypes">
  <Template>Retrospect</Template>
  <TotalTime>12288</TotalTime>
  <Words>931</Words>
  <Application>Microsoft Office PowerPoint</Application>
  <PresentationFormat>Widescreen</PresentationFormat>
  <Paragraphs>226</Paragraphs>
  <Slides>26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ＭＳ Ｐゴシック</vt:lpstr>
      <vt:lpstr>Arial</vt:lpstr>
      <vt:lpstr>Calibri</vt:lpstr>
      <vt:lpstr>Calibri Light</vt:lpstr>
      <vt:lpstr>Cambria Math</vt:lpstr>
      <vt:lpstr>Consolas</vt:lpstr>
      <vt:lpstr>Times New Roman</vt:lpstr>
      <vt:lpstr>Retrospect</vt:lpstr>
      <vt:lpstr>CSS 342</vt:lpstr>
      <vt:lpstr>Agenda</vt:lpstr>
      <vt:lpstr>In Class Code</vt:lpstr>
      <vt:lpstr>Program 3 </vt:lpstr>
      <vt:lpstr>Induction </vt:lpstr>
      <vt:lpstr>Induction</vt:lpstr>
      <vt:lpstr>Some history*</vt:lpstr>
      <vt:lpstr>Prove: ∑2_(i=1)^n▒〖i=n(n+1) 〗/2</vt:lpstr>
      <vt:lpstr>Proof by Induction for xn</vt:lpstr>
      <vt:lpstr>Proof by Induction for xn</vt:lpstr>
      <vt:lpstr>Prove: a+ar1+ar2+ar3+ … +arn =a(rn+1 – 1)/(r-1)</vt:lpstr>
      <vt:lpstr>Where can I learn about induction?</vt:lpstr>
      <vt:lpstr>Strong Form of Mathematical Induction</vt:lpstr>
      <vt:lpstr>Prove using induction:  Every Integer &gt; 1 Can Be Written as a Product of Prime Integers</vt:lpstr>
      <vt:lpstr>Computer Scientist of the week</vt:lpstr>
      <vt:lpstr>Linked Lists</vt:lpstr>
      <vt:lpstr>A node</vt:lpstr>
      <vt:lpstr>A linked list</vt:lpstr>
      <vt:lpstr>A linked list with headPtr</vt:lpstr>
      <vt:lpstr>Let’s build an Integer Stack</vt:lpstr>
      <vt:lpstr>Push/Pop Implementation</vt:lpstr>
      <vt:lpstr>Proper stack clean up</vt:lpstr>
      <vt:lpstr>Let’s build an Integer Stack</vt:lpstr>
      <vt:lpstr>Class Bell</vt:lpstr>
      <vt:lpstr>Print Stack</vt:lpstr>
      <vt:lpstr>Let’s build an Integer Stack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CSS 342</dc:title>
  <dc:creator>Bob Dimpsey</dc:creator>
  <cp:lastModifiedBy>robert dimpsey</cp:lastModifiedBy>
  <cp:revision>240</cp:revision>
  <dcterms:created xsi:type="dcterms:W3CDTF">2014-09-04T12:46:47Z</dcterms:created>
  <dcterms:modified xsi:type="dcterms:W3CDTF">2016-10-28T21:04:26Z</dcterms:modified>
</cp:coreProperties>
</file>