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69" r:id="rId4"/>
    <p:sldId id="470" r:id="rId5"/>
    <p:sldId id="471" r:id="rId6"/>
    <p:sldId id="472" r:id="rId7"/>
    <p:sldId id="473" r:id="rId8"/>
    <p:sldId id="474" r:id="rId9"/>
    <p:sldId id="453" r:id="rId10"/>
    <p:sldId id="454" r:id="rId11"/>
    <p:sldId id="455" r:id="rId12"/>
    <p:sldId id="460" r:id="rId13"/>
    <p:sldId id="461" r:id="rId14"/>
    <p:sldId id="462" r:id="rId15"/>
    <p:sldId id="434" r:id="rId16"/>
    <p:sldId id="426" r:id="rId17"/>
    <p:sldId id="427" r:id="rId18"/>
    <p:sldId id="428" r:id="rId19"/>
    <p:sldId id="429" r:id="rId20"/>
    <p:sldId id="417" r:id="rId21"/>
    <p:sldId id="466" r:id="rId22"/>
    <p:sldId id="465" r:id="rId23"/>
    <p:sldId id="467" r:id="rId24"/>
    <p:sldId id="484" r:id="rId25"/>
    <p:sldId id="475" r:id="rId26"/>
    <p:sldId id="476" r:id="rId27"/>
    <p:sldId id="477" r:id="rId28"/>
    <p:sldId id="478" r:id="rId29"/>
    <p:sldId id="479" r:id="rId30"/>
    <p:sldId id="481" r:id="rId31"/>
    <p:sldId id="482" r:id="rId32"/>
    <p:sldId id="48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heMathsters" TargetMode="External"/><Relationship Id="rId2" Type="http://schemas.openxmlformats.org/officeDocument/2006/relationships/hyperlink" Target="http://courses.washington.edu/css342/dimpsey/ProgramExamples/Inductionv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/>
              <a:t>Lecture </a:t>
            </a:r>
            <a:r>
              <a:rPr lang="en-US" dirty="0" smtClean="0"/>
              <a:t>10. 161101.</a:t>
            </a:r>
            <a:endParaRPr lang="en-US" dirty="0"/>
          </a:p>
          <a:p>
            <a:r>
              <a:rPr lang="en-US" dirty="0"/>
              <a:t>CARRANO </a:t>
            </a:r>
            <a:r>
              <a:rPr lang="en-US" dirty="0" err="1"/>
              <a:t>Chapt</a:t>
            </a:r>
            <a:r>
              <a:rPr lang="en-US" dirty="0"/>
              <a:t>. 7, </a:t>
            </a:r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18" y="3680046"/>
            <a:ext cx="2947988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77056" y="2032451"/>
            <a:ext cx="16518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 Node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string item;</a:t>
            </a:r>
          </a:p>
          <a:p>
            <a:r>
              <a:rPr lang="en-US" dirty="0"/>
              <a:t> </a:t>
            </a:r>
            <a:r>
              <a:rPr lang="en-US" dirty="0" smtClean="0"/>
              <a:t>     Node *next;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13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linked list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08238" y="5216525"/>
            <a:ext cx="7848600" cy="622300"/>
          </a:xfrm>
        </p:spPr>
        <p:txBody>
          <a:bodyPr/>
          <a:lstStyle/>
          <a:p>
            <a:r>
              <a:rPr lang="en-US" altLang="en-US" smtClean="0"/>
              <a:t>FIGURE 4-2 Several nodes linked together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2493964"/>
            <a:ext cx="749935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3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Integer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dirty="0" smtClean="0"/>
              <a:t>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692" y="4193628"/>
            <a:ext cx="4263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Implement Push/Pop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Need to implement destructor (why???)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Assign = and 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+, +=</a:t>
            </a:r>
          </a:p>
        </p:txBody>
      </p:sp>
    </p:spTree>
    <p:extLst>
      <p:ext uri="{BB962C8B-B14F-4D97-AF65-F5344CB8AC3E}">
        <p14:creationId xmlns:p14="http://schemas.microsoft.com/office/powerpoint/2010/main" val="4850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0335" y="2128345"/>
            <a:ext cx="88286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operator&lt;&lt;(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 &lt;&lt;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Integer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dirty="0" smtClean="0"/>
              <a:t>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6649" y="4240926"/>
            <a:ext cx="33483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 Push/Pop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Assign =</a:t>
            </a:r>
            <a:r>
              <a:rPr lang="en-US" sz="1600" dirty="0" smtClean="0"/>
              <a:t>, </a:t>
            </a:r>
            <a:r>
              <a:rPr lang="en-US" sz="1600" b="1" dirty="0" smtClean="0">
                <a:solidFill>
                  <a:srgbClr val="00B050"/>
                </a:solidFill>
              </a:rPr>
              <a:t>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+, +=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Assignment Overload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When,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/ Copy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03930" y="2130294"/>
            <a:ext cx="38783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b1(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"eagle"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123);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1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2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b2;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3) b2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2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b2;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b3 =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3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b3;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24303" y="173736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operator&lt;&lt;(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name,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ID);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setFlu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flu);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~Bird();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flu;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9461" y="4385260"/>
            <a:ext cx="3486860" cy="1599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Constructor(string, 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Default Constructor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Assignment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Copy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4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Assignment/Copy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All objects have implicit assignment operator and Copy constructor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Chains to the assignment operators of the class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Built-in types do straight-forward copies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This often works.  However, when memory is dynamically allocated in the class it has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Need to override = and copy constructor in these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Assignment:  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&amp; operator=(</a:t>
            </a:r>
            <a:r>
              <a:rPr lang="en-US" sz="2200" i="1" dirty="0" err="1" smtClean="0"/>
              <a:t>const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 &amp;</a:t>
            </a:r>
            <a:r>
              <a:rPr lang="en-US" sz="2200" i="1" dirty="0" err="1" smtClean="0"/>
              <a:t>myobj</a:t>
            </a:r>
            <a:r>
              <a:rPr lang="en-US" sz="2200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Copy Constructor:  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(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41401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918" y="1546167"/>
            <a:ext cx="75078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::Bird(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birdName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id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flu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"copy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constructor called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954" y="4408372"/>
            <a:ext cx="116350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Bird&amp;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::operator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assignment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has been called!!"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Overriding copy constructor and assignment (=)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20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916189"/>
            <a:ext cx="95117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Assignment </a:t>
            </a:r>
            <a:r>
              <a:rPr lang="en-US" sz="2000" dirty="0"/>
              <a:t> </a:t>
            </a:r>
            <a:r>
              <a:rPr lang="en-US" sz="2000" dirty="0" smtClean="0"/>
              <a:t>= is over-ridden then all copying / allocation must be done on the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General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err="1" smtClean="0"/>
              <a:t>MyClass</a:t>
            </a:r>
            <a:r>
              <a:rPr lang="en-US" sz="2000" dirty="0" smtClean="0"/>
              <a:t>&amp;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::operator= 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&amp;source)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1)    If (this == &amp;source) return;</a:t>
            </a:r>
          </a:p>
          <a:p>
            <a:r>
              <a:rPr lang="en-US" sz="2000" dirty="0" smtClean="0"/>
              <a:t> 2)   //chain all member’ assignments operators</a:t>
            </a:r>
          </a:p>
          <a:p>
            <a:r>
              <a:rPr lang="en-US" sz="2000" dirty="0" smtClean="0"/>
              <a:t> 3)   // manage all dynamic memory that has been utilized</a:t>
            </a:r>
          </a:p>
          <a:p>
            <a:r>
              <a:rPr lang="en-US" sz="2000" dirty="0" smtClean="0"/>
              <a:t>            // de-allocate memory in destination</a:t>
            </a:r>
          </a:p>
          <a:p>
            <a:r>
              <a:rPr lang="en-US" sz="2000" dirty="0" smtClean="0"/>
              <a:t>            // allocate new memory for a deep copy or just copy ref for a shallow copy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4)   return *this;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92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Midterm:  Tuesday, 11/8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Lab3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Induction (pt. 2)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Linked Lists to implement and Stacks and Sorted lists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Assignment and Copy Constructor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6814"/>
            <a:ext cx="5564537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MyClass</a:t>
            </a:r>
            <a:r>
              <a:rPr lang="en-US" sz="2000" dirty="0" smtClean="0"/>
              <a:t>::</a:t>
            </a:r>
            <a:r>
              <a:rPr lang="en-US" sz="2000" dirty="0" err="1" smtClean="0"/>
              <a:t>MyClass</a:t>
            </a:r>
            <a:r>
              <a:rPr lang="en-US" sz="2000" dirty="0" smtClean="0"/>
              <a:t>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/>
              <a:t>MyClass</a:t>
            </a:r>
            <a:r>
              <a:rPr lang="en-US" sz="2000" dirty="0"/>
              <a:t> &amp;source)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 smtClean="0"/>
              <a:t>  // Initialize Members to defaults</a:t>
            </a:r>
            <a:endParaRPr lang="en-US" sz="2000" dirty="0"/>
          </a:p>
          <a:p>
            <a:r>
              <a:rPr lang="en-US" sz="2000" dirty="0" smtClean="0"/>
              <a:t>   *this = source;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Copy Constructor is invoked in these three cases: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 = o2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o1(o2);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Pass by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by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Integer Stack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dirty="0" smtClean="0"/>
              <a:t>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6649" y="4240926"/>
            <a:ext cx="33483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 Push/Pop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Assign =</a:t>
            </a:r>
            <a:r>
              <a:rPr lang="en-US" sz="1600" dirty="0" smtClean="0"/>
              <a:t>, </a:t>
            </a:r>
            <a:r>
              <a:rPr lang="en-US" sz="1600" b="1" dirty="0" smtClean="0">
                <a:solidFill>
                  <a:srgbClr val="00B050"/>
                </a:solidFill>
              </a:rPr>
              <a:t>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+, +=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731" y="1737360"/>
            <a:ext cx="90967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::operator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*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*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(this == &amp;source) return;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this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&gt;Clear();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return;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(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)-&gt;value;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-&gt;head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)-&gt;next;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!=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-&gt;value;</a:t>
            </a:r>
          </a:p>
          <a:p>
            <a:pPr lvl="2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2"/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 (=)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97280" y="211731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NULL;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*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48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9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1429660" y="507317"/>
            <a:ext cx="8405813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Array v. Linked List for Stack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60786" y="2175642"/>
            <a:ext cx="8916714" cy="414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Arrays easy to use, but have fixed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Increasing size of dynamically allocated array can waste storage,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 based implementation good for small bag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Linked chains do not have fixed size</a:t>
            </a:r>
          </a:p>
        </p:txBody>
      </p:sp>
    </p:spTree>
    <p:extLst>
      <p:ext uri="{BB962C8B-B14F-4D97-AF65-F5344CB8AC3E}">
        <p14:creationId xmlns:p14="http://schemas.microsoft.com/office/powerpoint/2010/main" val="20560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</a:t>
            </a:r>
            <a:r>
              <a:rPr lang="en-US" dirty="0"/>
              <a:t>s</a:t>
            </a:r>
            <a:r>
              <a:rPr lang="en-US" dirty="0" smtClean="0"/>
              <a:t>ingly linked list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 using linked list </a:t>
            </a:r>
            <a:r>
              <a:rPr lang="en-US" dirty="0" err="1" smtClean="0"/>
              <a:t>impl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72343"/>
            <a:ext cx="11299371" cy="451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Singly linked list remains the same structure as the stack but need to implement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Insert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Remove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250" y="580108"/>
            <a:ext cx="7772400" cy="1143000"/>
          </a:xfrm>
        </p:spPr>
        <p:txBody>
          <a:bodyPr/>
          <a:lstStyle/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</a:t>
            </a:r>
            <a:r>
              <a:rPr lang="en-US" altLang="ja-JP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250" y="2010692"/>
            <a:ext cx="4024950" cy="232907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dirty="0" smtClean="0"/>
              <a:t>Node Insertion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/>
              <a:t>Find node to insert after: current,</a:t>
            </a:r>
            <a:endParaRPr lang="en-US" altLang="ja-JP" sz="2400" dirty="0"/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smtClean="0"/>
              <a:t>Node *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= new Node</a:t>
            </a:r>
            <a:r>
              <a:rPr lang="en-US" altLang="ja-JP" sz="1600" dirty="0" smtClean="0"/>
              <a:t>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 err="1" smtClean="0"/>
              <a:t>val</a:t>
            </a:r>
            <a:r>
              <a:rPr lang="en-US" altLang="ja-JP" sz="1600" dirty="0" smtClean="0"/>
              <a:t> = x;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-&gt;</a:t>
            </a:r>
            <a:r>
              <a:rPr lang="en-US" altLang="ja-JP" sz="1600" dirty="0"/>
              <a:t>next = current-&gt;next;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600" dirty="0"/>
              <a:t>current-&gt;next = </a:t>
            </a:r>
            <a:r>
              <a:rPr lang="en-US" altLang="ja-JP" sz="1600" dirty="0" err="1" smtClean="0"/>
              <a:t>insNode</a:t>
            </a:r>
            <a:r>
              <a:rPr lang="en-US" altLang="ja-JP" sz="1600" dirty="0" smtClean="0"/>
              <a:t>;</a:t>
            </a:r>
            <a:endParaRPr lang="en-US" altLang="ja-JP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ja-JP" sz="1600" dirty="0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7150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5867400" y="1890254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/>
              <a:t>header</a:t>
            </a:r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6705600" y="3352800"/>
            <a:ext cx="1219200" cy="609600"/>
            <a:chOff x="3504" y="1728"/>
            <a:chExt cx="768" cy="384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8229600" y="3352800"/>
            <a:ext cx="1219200" cy="609600"/>
            <a:chOff x="3504" y="1728"/>
            <a:chExt cx="768" cy="384"/>
          </a:xfrm>
        </p:grpSpPr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7848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94488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63246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9848850" y="3505200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645795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8458200" y="2042654"/>
            <a:ext cx="68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NULL</a:t>
            </a:r>
          </a:p>
        </p:txBody>
      </p: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6858000" y="1890254"/>
            <a:ext cx="1219200" cy="609600"/>
            <a:chOff x="3504" y="1728"/>
            <a:chExt cx="768" cy="384"/>
          </a:xfrm>
        </p:grpSpPr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3504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dirty="0" err="1" smtClean="0"/>
                <a:t>val</a:t>
              </a:r>
              <a:endParaRPr lang="en-US" altLang="ja-JP" dirty="0"/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88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8077200" y="219505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7010400" y="4495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/>
              <a:t>current</a:t>
            </a:r>
            <a:endParaRPr lang="en-US" altLang="en-US" sz="1600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V="1">
            <a:off x="72390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3" name="Group 53"/>
          <p:cNvGrpSpPr>
            <a:grpSpLocks/>
          </p:cNvGrpSpPr>
          <p:nvPr/>
        </p:nvGrpSpPr>
        <p:grpSpPr bwMode="auto">
          <a:xfrm>
            <a:off x="8077200" y="4648200"/>
            <a:ext cx="1219200" cy="609600"/>
            <a:chOff x="4128" y="2928"/>
            <a:chExt cx="768" cy="384"/>
          </a:xfrm>
        </p:grpSpPr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4128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new</a:t>
              </a:r>
            </a:p>
            <a:p>
              <a:r>
                <a:rPr lang="en-US" altLang="ja-JP"/>
                <a:t>Value</a:t>
              </a:r>
            </a:p>
          </p:txBody>
        </p:sp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4512" y="29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/>
                <a:t>next</a:t>
              </a:r>
            </a:p>
          </p:txBody>
        </p:sp>
      </p:grpSp>
      <p:sp>
        <p:nvSpPr>
          <p:cNvPr id="35890" name="Freeform 50"/>
          <p:cNvSpPr>
            <a:spLocks/>
          </p:cNvSpPr>
          <p:nvPr/>
        </p:nvSpPr>
        <p:spPr bwMode="auto">
          <a:xfrm>
            <a:off x="7962900" y="3810000"/>
            <a:ext cx="1549400" cy="1244600"/>
          </a:xfrm>
          <a:custGeom>
            <a:avLst/>
            <a:gdLst>
              <a:gd name="T0" fmla="*/ 792 w 976"/>
              <a:gd name="T1" fmla="*/ 768 h 784"/>
              <a:gd name="T2" fmla="*/ 936 w 976"/>
              <a:gd name="T3" fmla="*/ 720 h 784"/>
              <a:gd name="T4" fmla="*/ 840 w 976"/>
              <a:gd name="T5" fmla="*/ 384 h 784"/>
              <a:gd name="T6" fmla="*/ 120 w 976"/>
              <a:gd name="T7" fmla="*/ 240 h 784"/>
              <a:gd name="T8" fmla="*/ 120 w 976"/>
              <a:gd name="T9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784">
                <a:moveTo>
                  <a:pt x="792" y="768"/>
                </a:moveTo>
                <a:cubicBezTo>
                  <a:pt x="860" y="776"/>
                  <a:pt x="928" y="784"/>
                  <a:pt x="936" y="720"/>
                </a:cubicBezTo>
                <a:cubicBezTo>
                  <a:pt x="944" y="656"/>
                  <a:pt x="976" y="464"/>
                  <a:pt x="840" y="384"/>
                </a:cubicBezTo>
                <a:cubicBezTo>
                  <a:pt x="704" y="304"/>
                  <a:pt x="240" y="304"/>
                  <a:pt x="120" y="240"/>
                </a:cubicBezTo>
                <a:cubicBezTo>
                  <a:pt x="0" y="176"/>
                  <a:pt x="60" y="88"/>
                  <a:pt x="12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8229600" y="5715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dirty="0" err="1" smtClean="0"/>
              <a:t>insNode</a:t>
            </a:r>
            <a:endParaRPr lang="en-US" altLang="en-US" sz="1600" dirty="0"/>
          </a:p>
        </p:txBody>
      </p:sp>
      <p:sp>
        <p:nvSpPr>
          <p:cNvPr id="35892" name="Line 52"/>
          <p:cNvSpPr>
            <a:spLocks noChangeShapeType="1"/>
          </p:cNvSpPr>
          <p:nvPr/>
        </p:nvSpPr>
        <p:spPr bwMode="auto">
          <a:xfrm flipV="1">
            <a:off x="845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95" name="Group 55"/>
          <p:cNvGrpSpPr>
            <a:grpSpLocks/>
          </p:cNvGrpSpPr>
          <p:nvPr/>
        </p:nvGrpSpPr>
        <p:grpSpPr bwMode="auto">
          <a:xfrm>
            <a:off x="7696200" y="3276600"/>
            <a:ext cx="514350" cy="1676400"/>
            <a:chOff x="3888" y="2064"/>
            <a:chExt cx="324" cy="1056"/>
          </a:xfrm>
        </p:grpSpPr>
        <p:sp>
          <p:nvSpPr>
            <p:cNvPr id="35889" name="Freeform 49"/>
            <p:cNvSpPr>
              <a:spLocks/>
            </p:cNvSpPr>
            <p:nvPr/>
          </p:nvSpPr>
          <p:spPr bwMode="auto">
            <a:xfrm>
              <a:off x="3920" y="2400"/>
              <a:ext cx="208" cy="720"/>
            </a:xfrm>
            <a:custGeom>
              <a:avLst/>
              <a:gdLst>
                <a:gd name="T0" fmla="*/ 64 w 208"/>
                <a:gd name="T1" fmla="*/ 0 h 720"/>
                <a:gd name="T2" fmla="*/ 112 w 208"/>
                <a:gd name="T3" fmla="*/ 288 h 720"/>
                <a:gd name="T4" fmla="*/ 16 w 208"/>
                <a:gd name="T5" fmla="*/ 576 h 720"/>
                <a:gd name="T6" fmla="*/ 208 w 208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720">
                  <a:moveTo>
                    <a:pt x="64" y="0"/>
                  </a:moveTo>
                  <a:cubicBezTo>
                    <a:pt x="92" y="96"/>
                    <a:pt x="120" y="192"/>
                    <a:pt x="112" y="288"/>
                  </a:cubicBezTo>
                  <a:cubicBezTo>
                    <a:pt x="104" y="384"/>
                    <a:pt x="0" y="504"/>
                    <a:pt x="16" y="576"/>
                  </a:cubicBezTo>
                  <a:cubicBezTo>
                    <a:pt x="32" y="648"/>
                    <a:pt x="120" y="684"/>
                    <a:pt x="208" y="72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Text Box 54"/>
            <p:cNvSpPr txBox="1">
              <a:spLocks noChangeArrowheads="1"/>
            </p:cNvSpPr>
            <p:nvPr/>
          </p:nvSpPr>
          <p:spPr bwMode="auto">
            <a:xfrm flipV="1">
              <a:off x="3888" y="2064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1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85250" y="4298043"/>
            <a:ext cx="56930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cases for finding node to insert after</a:t>
            </a:r>
          </a:p>
          <a:p>
            <a:r>
              <a:rPr lang="en-US" dirty="0"/>
              <a:t>	</a:t>
            </a:r>
            <a:r>
              <a:rPr lang="en-US" dirty="0" smtClean="0"/>
              <a:t>1) Empty List</a:t>
            </a:r>
          </a:p>
          <a:p>
            <a:r>
              <a:rPr lang="en-US" dirty="0"/>
              <a:t>	</a:t>
            </a:r>
            <a:r>
              <a:rPr lang="en-US" dirty="0" smtClean="0"/>
              <a:t>2) First in line</a:t>
            </a:r>
          </a:p>
          <a:p>
            <a:r>
              <a:rPr lang="en-US" dirty="0"/>
              <a:t>	</a:t>
            </a:r>
            <a:r>
              <a:rPr lang="en-US" dirty="0" smtClean="0"/>
              <a:t>3) All others</a:t>
            </a:r>
          </a:p>
          <a:p>
            <a:endParaRPr lang="en-US" dirty="0"/>
          </a:p>
          <a:p>
            <a:r>
              <a:rPr lang="en-US" dirty="0" smtClean="0"/>
              <a:t>Some recommend a dummy front node to collapse 2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8" y="1881725"/>
            <a:ext cx="96716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IntSortedList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::Insert(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&gt;value =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sz="12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head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 head-&gt;value)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head;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head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!= </a:t>
            </a:r>
            <a:r>
              <a:rPr lang="en-US" sz="12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((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-&gt;next)-&gt;value &lt; </a:t>
            </a:r>
            <a:r>
              <a:rPr lang="en-US" sz="12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/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1; N -&gt; N+1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8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Dangling References: common 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 pointer which is initialized but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Delete or free is called and pointer is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Aliasing of pointers which are not updated in tandem</a:t>
            </a:r>
          </a:p>
        </p:txBody>
      </p:sp>
    </p:spTree>
    <p:extLst>
      <p:ext uri="{BB962C8B-B14F-4D97-AF65-F5344CB8AC3E}">
        <p14:creationId xmlns:p14="http://schemas.microsoft.com/office/powerpoint/2010/main" val="23672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9159" y="148772"/>
            <a:ext cx="8590641" cy="1451428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remove(</a:t>
            </a:r>
            <a:r>
              <a:rPr lang="en-US" altLang="en-US" sz="3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3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  <a:endParaRPr lang="en-US" altLang="ja-JP" sz="2800" dirty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159" y="19050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 dirty="0"/>
              <a:t>Stop the current pointer at the node previous to a deleted </a:t>
            </a:r>
            <a:r>
              <a:rPr lang="en-US" altLang="ja-JP" sz="2400" dirty="0" smtClean="0"/>
              <a:t>node</a:t>
            </a:r>
          </a:p>
          <a:p>
            <a:pPr lvl="1">
              <a:lnSpc>
                <a:spcPct val="80000"/>
              </a:lnSpc>
            </a:pPr>
            <a:r>
              <a:rPr lang="en-US" altLang="ja-JP" sz="2200" dirty="0" smtClean="0"/>
              <a:t>First node is special case or use a dummy first node</a:t>
            </a:r>
            <a:endParaRPr lang="en-US" altLang="ja-JP" sz="2200" dirty="0"/>
          </a:p>
          <a:p>
            <a:pPr>
              <a:lnSpc>
                <a:spcPct val="80000"/>
              </a:lnSpc>
            </a:pPr>
            <a:r>
              <a:rPr lang="en-US" altLang="ja-JP" sz="2400" dirty="0"/>
              <a:t>Memorize the node to </a:t>
            </a:r>
            <a:r>
              <a:rPr lang="en-US" altLang="ja-JP" sz="2400" dirty="0" smtClean="0"/>
              <a:t>remove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ja-JP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dNode</a:t>
            </a:r>
            <a:r>
              <a:rPr lang="en-US" altLang="ja-JP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current-&gt;next;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/>
              <a:t>Remove this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current-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current-&gt;next-&gt;next;</a:t>
            </a:r>
          </a:p>
          <a:p>
            <a:pPr>
              <a:lnSpc>
                <a:spcPct val="80000"/>
              </a:lnSpc>
            </a:pPr>
            <a:r>
              <a:rPr lang="en-US" altLang="ja-JP" sz="2400" dirty="0" err="1"/>
              <a:t>Deallocating</a:t>
            </a:r>
            <a:r>
              <a:rPr lang="en-US" altLang="ja-JP" sz="2400" dirty="0"/>
              <a:t> the node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delete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deletedNode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25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/>
              <a:t>20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982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11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8668659" y="4339772"/>
            <a:ext cx="1143000" cy="457200"/>
            <a:chOff x="768" y="2784"/>
            <a:chExt cx="720" cy="288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45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4" name="Freeform 26"/>
          <p:cNvSpPr>
            <a:spLocks/>
          </p:cNvSpPr>
          <p:nvPr/>
        </p:nvSpPr>
        <p:spPr bwMode="auto">
          <a:xfrm>
            <a:off x="8211459" y="4123872"/>
            <a:ext cx="1600200" cy="444500"/>
          </a:xfrm>
          <a:custGeom>
            <a:avLst/>
            <a:gdLst>
              <a:gd name="T0" fmla="*/ 0 w 1008"/>
              <a:gd name="T1" fmla="*/ 280 h 280"/>
              <a:gd name="T2" fmla="*/ 288 w 1008"/>
              <a:gd name="T3" fmla="*/ 40 h 280"/>
              <a:gd name="T4" fmla="*/ 864 w 1008"/>
              <a:gd name="T5" fmla="*/ 40 h 280"/>
              <a:gd name="T6" fmla="*/ 1008 w 1008"/>
              <a:gd name="T7" fmla="*/ 136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280">
                <a:moveTo>
                  <a:pt x="0" y="280"/>
                </a:moveTo>
                <a:cubicBezTo>
                  <a:pt x="72" y="180"/>
                  <a:pt x="144" y="80"/>
                  <a:pt x="288" y="40"/>
                </a:cubicBezTo>
                <a:cubicBezTo>
                  <a:pt x="432" y="0"/>
                  <a:pt x="744" y="24"/>
                  <a:pt x="864" y="40"/>
                </a:cubicBezTo>
                <a:cubicBezTo>
                  <a:pt x="984" y="56"/>
                  <a:pt x="984" y="120"/>
                  <a:pt x="1008" y="1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9811659" y="4339772"/>
            <a:ext cx="1143000" cy="457200"/>
            <a:chOff x="768" y="2784"/>
            <a:chExt cx="720" cy="288"/>
          </a:xfrm>
        </p:grpSpPr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768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400"/>
                <a:t>76</a:t>
              </a: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056" y="278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20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7982859" y="47969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077859" y="456837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620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 dirty="0"/>
              <a:t>header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735209" y="5101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400" b="1"/>
              <a:t>current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63826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839859" y="433977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7068459" y="456837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AutoShape 77"/>
          <p:cNvSpPr>
            <a:spLocks noChangeArrowheads="1"/>
          </p:cNvSpPr>
          <p:nvPr/>
        </p:nvSpPr>
        <p:spPr bwMode="auto">
          <a:xfrm>
            <a:off x="8668659" y="4263572"/>
            <a:ext cx="914400" cy="838200"/>
          </a:xfrm>
          <a:prstGeom prst="wedgeRoundRectCallout">
            <a:avLst>
              <a:gd name="adj1" fmla="val 53472"/>
              <a:gd name="adj2" fmla="val 10625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9049660" y="5482772"/>
            <a:ext cx="17968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/>
              <a:t>Node to be deleted</a:t>
            </a:r>
          </a:p>
        </p:txBody>
      </p:sp>
    </p:spTree>
    <p:extLst>
      <p:ext uri="{BB962C8B-B14F-4D97-AF65-F5344CB8AC3E}">
        <p14:creationId xmlns:p14="http://schemas.microsoft.com/office/powerpoint/2010/main" val="129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3736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IntSortedList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Remove(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*temp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(head-&gt;value ==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head;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head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head-&gt;next;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6340" y="1737360"/>
            <a:ext cx="7559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head;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!=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&amp;&amp; 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-&gt;next-&gt;value != </a:t>
            </a:r>
            <a:r>
              <a:rPr lang="en-US" sz="16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&gt;next =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-&gt;next-&gt;next;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delete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temp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97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46386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Induction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77007" y="1860330"/>
            <a:ext cx="9162393" cy="4159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cs typeface="Times New Roman" panose="02020603050405020304" pitchFamily="18" charset="0"/>
              </a:rPr>
              <a:t>Axiom</a:t>
            </a:r>
            <a:r>
              <a:rPr lang="en-US" altLang="ja-JP" sz="2800" dirty="0">
                <a:cs typeface="Times New Roman" panose="02020603050405020304" pitchFamily="18" charset="0"/>
              </a:rPr>
              <a:t>: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The </a:t>
            </a:r>
            <a:r>
              <a:rPr lang="en-US" altLang="ja-JP" sz="2800" dirty="0">
                <a:cs typeface="Times New Roman" panose="02020603050405020304" pitchFamily="18" charset="0"/>
              </a:rPr>
              <a:t>principle of mathematical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induction</a:t>
            </a:r>
          </a:p>
          <a:p>
            <a:pPr marL="0" indent="0">
              <a:buNone/>
            </a:pPr>
            <a:endParaRPr lang="en-US" altLang="ja-JP" sz="2800" dirty="0">
              <a:cs typeface="Times New Roman" panose="02020603050405020304" pitchFamily="18" charset="0"/>
            </a:endParaRP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A property P(n) that involves an integer n is true for all n ≥ 0 if </a:t>
            </a: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the following are true: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P(0) is true.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If P(k) is true for any k ≥ 0, then P(k+1) is true.</a:t>
            </a:r>
          </a:p>
        </p:txBody>
      </p:sp>
    </p:spTree>
    <p:extLst>
      <p:ext uri="{BB962C8B-B14F-4D97-AF65-F5344CB8AC3E}">
        <p14:creationId xmlns:p14="http://schemas.microsoft.com/office/powerpoint/2010/main" val="17471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learn about induction?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Carrano</a:t>
            </a:r>
            <a:r>
              <a:rPr lang="en-US" dirty="0" smtClean="0"/>
              <a:t>, Appendix 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Cusack, </a:t>
            </a:r>
            <a:r>
              <a:rPr lang="en-US" dirty="0" err="1" smtClean="0"/>
              <a:t>Chapt</a:t>
            </a:r>
            <a:r>
              <a:rPr lang="en-US" dirty="0" smtClean="0"/>
              <a:t>.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courses.washington.edu/css342/dimpsey/ProgramExamples/Inductionv4.pdf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www.youtube.com/user/TheMathsters</a:t>
            </a:r>
            <a:r>
              <a:rPr lang="en-US" dirty="0" smtClean="0"/>
              <a:t> (videos on induction)</a:t>
            </a:r>
          </a:p>
        </p:txBody>
      </p:sp>
    </p:spTree>
    <p:extLst>
      <p:ext uri="{BB962C8B-B14F-4D97-AF65-F5344CB8AC3E}">
        <p14:creationId xmlns:p14="http://schemas.microsoft.com/office/powerpoint/2010/main" val="400799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Prove: a+ar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+ar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+ar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+ … +</a:t>
            </a:r>
            <a:r>
              <a:rPr lang="en-US" sz="4000" dirty="0" err="1" smtClean="0"/>
              <a:t>ar</a:t>
            </a:r>
            <a:r>
              <a:rPr lang="en-US" sz="4000" baseline="30000" dirty="0" err="1" smtClean="0"/>
              <a:t>n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=a(r</a:t>
            </a:r>
            <a:r>
              <a:rPr lang="en-US" sz="4000" baseline="30000" dirty="0" smtClean="0"/>
              <a:t>n+1</a:t>
            </a:r>
            <a:r>
              <a:rPr lang="en-US" sz="4000" dirty="0" smtClean="0"/>
              <a:t> – 1)/(r-1)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23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470" y="624161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cs typeface="Times New Roman" panose="02020603050405020304" pitchFamily="18" charset="0"/>
              </a:rPr>
              <a:t>Strong Form of Mathematical Induction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9993" y="1839310"/>
            <a:ext cx="8686800" cy="4403835"/>
          </a:xfrm>
        </p:spPr>
        <p:txBody>
          <a:bodyPr>
            <a:normAutofit fontScale="92500" lnSpcReduction="10000"/>
          </a:bodyPr>
          <a:lstStyle/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A property P(n) that involves an integer n is true for all 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n </a:t>
            </a:r>
            <a:r>
              <a:rPr lang="en-US" altLang="ja-JP" sz="2800" dirty="0">
                <a:cs typeface="Times New Roman" panose="02020603050405020304" pitchFamily="18" charset="0"/>
              </a:rPr>
              <a:t>≥</a:t>
            </a:r>
            <a:r>
              <a:rPr lang="en-US" altLang="en-US" sz="2800" dirty="0"/>
              <a:t> 0 if the following are true: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P(0) is true.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If P(0), P(1), …, P(k) are true for any k </a:t>
            </a:r>
            <a:r>
              <a:rPr lang="en-US" altLang="ja-JP" sz="2400" dirty="0">
                <a:cs typeface="Times New Roman" panose="02020603050405020304" pitchFamily="18" charset="0"/>
              </a:rPr>
              <a:t>≥</a:t>
            </a:r>
            <a:r>
              <a:rPr lang="en-US" altLang="en-US" sz="2400" dirty="0"/>
              <a:t> 0, then P(k+1) is true.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Difference from ordinary form of mathematical induction: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	P(k+1) is factorized in a combination of two or more of P(0) through to P(k).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Proof by strong form of mathematical induction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Base case or (basis): prove P(0) is true.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Inductive step:</a:t>
            </a:r>
          </a:p>
          <a:p>
            <a:pPr marL="1524000" lvl="2" indent="-609600">
              <a:lnSpc>
                <a:spcPct val="80000"/>
              </a:lnSpc>
              <a:buFontTx/>
              <a:buAutoNum type="romanUcPeriod"/>
            </a:pPr>
            <a:r>
              <a:rPr lang="en-US" altLang="ja-JP" sz="2000" dirty="0">
                <a:cs typeface="Times New Roman" panose="02020603050405020304" pitchFamily="18" charset="0"/>
              </a:rPr>
              <a:t>Inductive hypothesis: Assume P(1),P(2),..,P(k) is true for any k ≥ 0</a:t>
            </a:r>
            <a:endParaRPr lang="en-US" altLang="en-US" sz="2000" dirty="0"/>
          </a:p>
          <a:p>
            <a:pPr marL="1524000" lvl="2" indent="-609600">
              <a:lnSpc>
                <a:spcPct val="80000"/>
              </a:lnSpc>
              <a:buFontTx/>
              <a:buAutoNum type="romanUcPeriod"/>
            </a:pPr>
            <a:r>
              <a:rPr lang="en-US" altLang="ja-JP" sz="2000" dirty="0">
                <a:cs typeface="Times New Roman" panose="02020603050405020304" pitchFamily="18" charset="0"/>
              </a:rPr>
              <a:t>Inductive conclusion: Prove P(k+1) is true.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93971"/>
            <a:ext cx="9144000" cy="85418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cs typeface="Times New Roman" panose="02020603050405020304" pitchFamily="18" charset="0"/>
              </a:rPr>
              <a:t>Prove using induction: </a:t>
            </a:r>
            <a:br>
              <a:rPr lang="en-US" altLang="ja-JP" sz="2800" dirty="0" smtClean="0">
                <a:cs typeface="Times New Roman" panose="02020603050405020304" pitchFamily="18" charset="0"/>
              </a:rPr>
            </a:br>
            <a:r>
              <a:rPr lang="en-US" altLang="ja-JP" sz="2800" dirty="0" smtClean="0">
                <a:cs typeface="Times New Roman" panose="02020603050405020304" pitchFamily="18" charset="0"/>
              </a:rPr>
              <a:t>Every </a:t>
            </a:r>
            <a:r>
              <a:rPr lang="en-US" altLang="ja-JP" sz="2800" dirty="0">
                <a:cs typeface="Times New Roman" panose="02020603050405020304" pitchFamily="18" charset="0"/>
              </a:rPr>
              <a:t>Integer &gt; 1 Can Be Written as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a </a:t>
            </a:r>
            <a:r>
              <a:rPr lang="en-US" altLang="ja-JP" sz="2800" dirty="0">
                <a:cs typeface="Times New Roman" panose="02020603050405020304" pitchFamily="18" charset="0"/>
              </a:rPr>
              <a:t>Product of Prime Integers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2450"/>
            <a:ext cx="8376458" cy="4263040"/>
          </a:xfrm>
          <a:noFill/>
        </p:spPr>
        <p:txBody>
          <a:bodyPr>
            <a:normAutofit fontScale="85000" lnSpcReduction="10000"/>
          </a:bodyPr>
          <a:lstStyle/>
          <a:p>
            <a:pPr marL="812800" indent="-812800">
              <a:buFontTx/>
              <a:buAutoNum type="arabicPeriod"/>
            </a:pPr>
            <a:r>
              <a:rPr lang="en-US" altLang="ja-JP" b="1" dirty="0" smtClean="0">
                <a:cs typeface="Times New Roman" panose="02020603050405020304" pitchFamily="18" charset="0"/>
              </a:rPr>
              <a:t>Basis: 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n </a:t>
            </a:r>
            <a:r>
              <a:rPr lang="en-US" altLang="ja-JP" sz="1800" dirty="0">
                <a:cs typeface="Times New Roman" panose="02020603050405020304" pitchFamily="18" charset="0"/>
              </a:rPr>
              <a:t>=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2.  </a:t>
            </a:r>
            <a:r>
              <a:rPr lang="en-US" altLang="ja-JP" sz="1800" dirty="0">
                <a:cs typeface="Times New Roman" panose="02020603050405020304" pitchFamily="18" charset="0"/>
              </a:rPr>
              <a:t>2 is a prime number itself, and thus can be written as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 a </a:t>
            </a:r>
            <a:r>
              <a:rPr lang="en-US" altLang="ja-JP" sz="1800" dirty="0">
                <a:cs typeface="Times New Roman" panose="02020603050405020304" pitchFamily="18" charset="0"/>
              </a:rPr>
              <a:t>product of prime integers.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The proposition is true.</a:t>
            </a:r>
          </a:p>
          <a:p>
            <a:pPr marL="812800" indent="-812800">
              <a:buFontTx/>
              <a:buAutoNum type="arabicPeriod" startAt="2"/>
            </a:pPr>
            <a:r>
              <a:rPr lang="en-US" altLang="ja-JP" b="1" dirty="0" smtClean="0">
                <a:cs typeface="Times New Roman" panose="02020603050405020304" pitchFamily="18" charset="0"/>
              </a:rPr>
              <a:t>Strong Inductive </a:t>
            </a:r>
            <a:r>
              <a:rPr lang="en-US" altLang="ja-JP" b="1" dirty="0">
                <a:cs typeface="Times New Roman" panose="02020603050405020304" pitchFamily="18" charset="0"/>
              </a:rPr>
              <a:t>hypothesis: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</a:t>
            </a:r>
            <a:r>
              <a:rPr lang="en-US" altLang="ja-JP" sz="1800" dirty="0">
                <a:cs typeface="Times New Roman" panose="02020603050405020304" pitchFamily="18" charset="0"/>
              </a:rPr>
              <a:t>Assume that the proposition is true for each of the integers 2, 3, … k</a:t>
            </a:r>
          </a:p>
          <a:p>
            <a:pPr marL="812800" indent="-812800">
              <a:buFontTx/>
              <a:buAutoNum type="arabicPeriod" startAt="3"/>
            </a:pPr>
            <a:r>
              <a:rPr lang="en-US" altLang="ja-JP" b="1" dirty="0">
                <a:cs typeface="Times New Roman" panose="02020603050405020304" pitchFamily="18" charset="0"/>
              </a:rPr>
              <a:t>Inductive step:</a:t>
            </a:r>
            <a:r>
              <a:rPr lang="en-US" altLang="ja-JP" sz="2400" dirty="0">
                <a:cs typeface="Times New Roman" panose="02020603050405020304" pitchFamily="18" charset="0"/>
              </a:rPr>
              <a:t> 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</a:t>
            </a:r>
            <a:r>
              <a:rPr lang="en-US" altLang="ja-JP" sz="1800" dirty="0">
                <a:cs typeface="Times New Roman" panose="02020603050405020304" pitchFamily="18" charset="0"/>
              </a:rPr>
              <a:t>Show the proposition is true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for  </a:t>
            </a:r>
            <a:r>
              <a:rPr lang="en-US" altLang="ja-JP" sz="1800" dirty="0">
                <a:cs typeface="Times New Roman" panose="02020603050405020304" pitchFamily="18" charset="0"/>
              </a:rPr>
              <a:t>k + 1.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If k + 1 is a prime number, there is nothing more to show.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If k + 1 is NOT a prime number, k + 1 is divisible and can be written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		k </a:t>
            </a:r>
            <a:r>
              <a:rPr lang="en-US" altLang="ja-JP" sz="1800" dirty="0">
                <a:cs typeface="Times New Roman" panose="02020603050405020304" pitchFamily="18" charset="0"/>
              </a:rPr>
              <a:t>+ 1= x * y	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where </a:t>
            </a:r>
            <a:r>
              <a:rPr lang="en-US" altLang="ja-JP" sz="1800" dirty="0">
                <a:cs typeface="Times New Roman" panose="02020603050405020304" pitchFamily="18" charset="0"/>
              </a:rPr>
              <a:t>1 &lt; x &lt; k + 1 and 1 &lt; y &lt; k + 1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Notice that x and y can be written as a product of prime integers by inductive hypothesis.</a:t>
            </a:r>
          </a:p>
          <a:p>
            <a:pPr marL="812800" indent="-812800">
              <a:buNone/>
            </a:pPr>
            <a:r>
              <a:rPr lang="en-US" altLang="ja-JP" sz="1800" b="1" dirty="0">
                <a:cs typeface="Times New Roman" panose="02020603050405020304" pitchFamily="18" charset="0"/>
              </a:rPr>
              <a:t>If k is a product of prime numbers, k+1 is a product of prime numbers.</a:t>
            </a: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sz="1800" dirty="0">
                <a:cs typeface="Times New Roman" panose="02020603050405020304" pitchFamily="18" charset="0"/>
              </a:rPr>
              <a:t>Therefore, by the principle of mathematical induction, the proposition is true when n</a:t>
            </a:r>
            <a:r>
              <a:rPr lang="en-US" altLang="ja-JP" sz="1800" dirty="0"/>
              <a:t> </a:t>
            </a:r>
            <a:r>
              <a:rPr lang="en-US" altLang="ja-JP" sz="1800" dirty="0">
                <a:cs typeface="Times New Roman" panose="02020603050405020304" pitchFamily="18" charset="0"/>
              </a:rPr>
              <a:t>≥ 1.</a:t>
            </a:r>
          </a:p>
        </p:txBody>
      </p:sp>
    </p:spTree>
    <p:extLst>
      <p:ext uri="{BB962C8B-B14F-4D97-AF65-F5344CB8AC3E}">
        <p14:creationId xmlns:p14="http://schemas.microsoft.com/office/powerpoint/2010/main" val="24272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“We like lists because we don’t want to die.”, Umberto Eco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13035</TotalTime>
  <Words>1477</Words>
  <Application>Microsoft Office PowerPoint</Application>
  <PresentationFormat>Widescreen</PresentationFormat>
  <Paragraphs>340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Agenda</vt:lpstr>
      <vt:lpstr>Induction </vt:lpstr>
      <vt:lpstr>Induction</vt:lpstr>
      <vt:lpstr>Where can I learn about induction?</vt:lpstr>
      <vt:lpstr>Prove: a+ar1+ar2+ar3+ … +arn =a(rn+1 – 1)/(r-1)</vt:lpstr>
      <vt:lpstr>Strong Form of Mathematical Induction</vt:lpstr>
      <vt:lpstr>Prove using induction:  Every Integer &gt; 1 Can Be Written as a Product of Prime Integers</vt:lpstr>
      <vt:lpstr>Linked Lists</vt:lpstr>
      <vt:lpstr>A node</vt:lpstr>
      <vt:lpstr>A linked list</vt:lpstr>
      <vt:lpstr>Let’s build an Integer Stack</vt:lpstr>
      <vt:lpstr>Overload &lt;&lt;</vt:lpstr>
      <vt:lpstr>Let’s build an Integer Stack</vt:lpstr>
      <vt:lpstr>Copy Constructor Assignment Overload</vt:lpstr>
      <vt:lpstr>Assignment / Copy Constructor</vt:lpstr>
      <vt:lpstr>Assignment/Copy Constructor</vt:lpstr>
      <vt:lpstr>Overriding copy constructor and assignment (=)</vt:lpstr>
      <vt:lpstr>Assignment</vt:lpstr>
      <vt:lpstr>Copy Constructor</vt:lpstr>
      <vt:lpstr>Let’s build an Integer Stack (Cont’d)</vt:lpstr>
      <vt:lpstr>Assignment  (=)</vt:lpstr>
      <vt:lpstr>Copy Constructor</vt:lpstr>
      <vt:lpstr>Class Bell</vt:lpstr>
      <vt:lpstr>Array v. Linked List for Stack</vt:lpstr>
      <vt:lpstr>Sorted singly linked list</vt:lpstr>
      <vt:lpstr>Sorted list using linked list impl</vt:lpstr>
      <vt:lpstr>Insert(int x) </vt:lpstr>
      <vt:lpstr>Insert</vt:lpstr>
      <vt:lpstr>Dangling References: common causes</vt:lpstr>
      <vt:lpstr>remove(int x)</vt:lpstr>
      <vt:lpstr>Remove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270</cp:revision>
  <dcterms:created xsi:type="dcterms:W3CDTF">2014-09-04T12:46:47Z</dcterms:created>
  <dcterms:modified xsi:type="dcterms:W3CDTF">2016-11-02T15:18:52Z</dcterms:modified>
</cp:coreProperties>
</file>