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83" r:id="rId3"/>
    <p:sldId id="439" r:id="rId4"/>
    <p:sldId id="448" r:id="rId5"/>
    <p:sldId id="450" r:id="rId6"/>
    <p:sldId id="452" r:id="rId7"/>
    <p:sldId id="453" r:id="rId8"/>
    <p:sldId id="410" r:id="rId9"/>
    <p:sldId id="459" r:id="rId10"/>
    <p:sldId id="436" r:id="rId11"/>
    <p:sldId id="420" r:id="rId12"/>
    <p:sldId id="421" r:id="rId13"/>
    <p:sldId id="458" r:id="rId14"/>
    <p:sldId id="456" r:id="rId15"/>
    <p:sldId id="415" r:id="rId16"/>
    <p:sldId id="430" r:id="rId17"/>
    <p:sldId id="429" r:id="rId18"/>
    <p:sldId id="460" r:id="rId19"/>
    <p:sldId id="419" r:id="rId20"/>
    <p:sldId id="425" r:id="rId21"/>
    <p:sldId id="426" r:id="rId22"/>
    <p:sldId id="428" r:id="rId23"/>
    <p:sldId id="45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77333" y="1816100"/>
            <a:ext cx="11260667" cy="4508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and Problem Solving with C++: Walls and Mirrors, Frank Carrano, © 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30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Structures, Algorithms, and Discrete Mathematics I</a:t>
            </a:r>
          </a:p>
          <a:p>
            <a:r>
              <a:rPr lang="en-US" dirty="0" smtClean="0"/>
              <a:t>Lecture 11. 161103.</a:t>
            </a:r>
          </a:p>
          <a:p>
            <a:r>
              <a:rPr lang="en-US" dirty="0" smtClean="0"/>
              <a:t>CARRANO </a:t>
            </a:r>
            <a:r>
              <a:rPr lang="en-US" dirty="0" err="1" smtClean="0"/>
              <a:t>Chapt</a:t>
            </a:r>
            <a:r>
              <a:rPr lang="en-US" dirty="0" smtClean="0"/>
              <a:t>.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 </a:t>
            </a:r>
            <a:r>
              <a:rPr lang="en-US" dirty="0"/>
              <a:t>s</a:t>
            </a:r>
            <a:r>
              <a:rPr lang="en-US" dirty="0" smtClean="0"/>
              <a:t>ingly linked list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Sorted list using linked list implementation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97280" y="1872343"/>
            <a:ext cx="11299371" cy="45103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Singly linked list remains the same structure as the stack but need to implement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Insert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Remove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19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5250" y="580108"/>
            <a:ext cx="7772400" cy="1143000"/>
          </a:xfrm>
        </p:spPr>
        <p:txBody>
          <a:bodyPr/>
          <a:lstStyle/>
          <a:p>
            <a:r>
              <a:rPr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Insert(</a:t>
            </a:r>
            <a:r>
              <a:rPr lang="en-US" altLang="ja-JP" sz="3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</a:t>
            </a:r>
            <a:r>
              <a:rPr lang="en-US" altLang="ja-JP" dirty="0"/>
              <a:t/>
            </a:r>
            <a:br>
              <a:rPr lang="en-US" altLang="ja-JP" dirty="0"/>
            </a:br>
            <a:endParaRPr lang="en-US" altLang="ja-JP" sz="2800" dirty="0">
              <a:solidFill>
                <a:schemeClr val="accent2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5250" y="2010692"/>
            <a:ext cx="4024950" cy="232907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ja-JP" sz="2400" dirty="0" smtClean="0"/>
              <a:t>Node Insertion</a:t>
            </a:r>
          </a:p>
          <a:p>
            <a:pPr>
              <a:lnSpc>
                <a:spcPct val="80000"/>
              </a:lnSpc>
            </a:pPr>
            <a:r>
              <a:rPr lang="en-US" altLang="ja-JP" sz="2400" dirty="0" smtClean="0"/>
              <a:t>Find node to insert after: current,</a:t>
            </a:r>
            <a:endParaRPr lang="en-US" altLang="ja-JP" sz="2400" dirty="0"/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ja-JP" sz="1600" dirty="0" smtClean="0"/>
              <a:t>Node *</a:t>
            </a:r>
            <a:r>
              <a:rPr lang="en-US" altLang="ja-JP" sz="1600" dirty="0" err="1" smtClean="0"/>
              <a:t>insNode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= new Node</a:t>
            </a:r>
            <a:r>
              <a:rPr lang="en-US" altLang="ja-JP" sz="1600" dirty="0" smtClean="0"/>
              <a:t>;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ja-JP" sz="1600" dirty="0" err="1" smtClean="0"/>
              <a:t>insNode</a:t>
            </a:r>
            <a:r>
              <a:rPr lang="en-US" altLang="ja-JP" sz="1600" dirty="0" smtClean="0"/>
              <a:t>-&gt;</a:t>
            </a:r>
            <a:r>
              <a:rPr lang="en-US" altLang="ja-JP" sz="1600" dirty="0" err="1" smtClean="0"/>
              <a:t>val</a:t>
            </a:r>
            <a:r>
              <a:rPr lang="en-US" altLang="ja-JP" sz="1600" dirty="0" smtClean="0"/>
              <a:t> = x;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ja-JP" sz="1600" dirty="0" err="1" smtClean="0"/>
              <a:t>insNode</a:t>
            </a:r>
            <a:r>
              <a:rPr lang="en-US" altLang="ja-JP" sz="1600" dirty="0" smtClean="0"/>
              <a:t>-&gt;</a:t>
            </a:r>
            <a:r>
              <a:rPr lang="en-US" altLang="ja-JP" sz="1600" dirty="0"/>
              <a:t>next = current-&gt;next;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ja-JP" sz="1600" dirty="0"/>
              <a:t>current-&gt;next = </a:t>
            </a:r>
            <a:r>
              <a:rPr lang="en-US" altLang="ja-JP" sz="1600" dirty="0" err="1" smtClean="0"/>
              <a:t>insNode</a:t>
            </a:r>
            <a:r>
              <a:rPr lang="en-US" altLang="ja-JP" sz="1600" dirty="0" smtClean="0"/>
              <a:t>;</a:t>
            </a:r>
            <a:endParaRPr lang="en-US" altLang="ja-JP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altLang="ja-JP" sz="1600" dirty="0"/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715000" y="33528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400"/>
              <a:t>header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867400" y="1890254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400"/>
              <a:t>header</a:t>
            </a:r>
          </a:p>
        </p:txBody>
      </p:sp>
      <p:grpSp>
        <p:nvGrpSpPr>
          <p:cNvPr id="35863" name="Group 23"/>
          <p:cNvGrpSpPr>
            <a:grpSpLocks/>
          </p:cNvGrpSpPr>
          <p:nvPr/>
        </p:nvGrpSpPr>
        <p:grpSpPr bwMode="auto">
          <a:xfrm>
            <a:off x="6705600" y="3352800"/>
            <a:ext cx="1219200" cy="609600"/>
            <a:chOff x="3504" y="1728"/>
            <a:chExt cx="768" cy="384"/>
          </a:xfrm>
        </p:grpSpPr>
        <p:sp>
          <p:nvSpPr>
            <p:cNvPr id="35864" name="Rectangle 24"/>
            <p:cNvSpPr>
              <a:spLocks noChangeArrowheads="1"/>
            </p:cNvSpPr>
            <p:nvPr/>
          </p:nvSpPr>
          <p:spPr bwMode="auto">
            <a:xfrm>
              <a:off x="3504" y="17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dirty="0" err="1" smtClean="0"/>
                <a:t>val</a:t>
              </a:r>
              <a:endParaRPr lang="en-US" altLang="ja-JP" dirty="0"/>
            </a:p>
          </p:txBody>
        </p:sp>
        <p:sp>
          <p:nvSpPr>
            <p:cNvPr id="35865" name="Rectangle 25"/>
            <p:cNvSpPr>
              <a:spLocks noChangeArrowheads="1"/>
            </p:cNvSpPr>
            <p:nvPr/>
          </p:nvSpPr>
          <p:spPr bwMode="auto">
            <a:xfrm>
              <a:off x="3888" y="17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/>
                <a:t>next</a:t>
              </a:r>
            </a:p>
          </p:txBody>
        </p:sp>
      </p:grpSp>
      <p:grpSp>
        <p:nvGrpSpPr>
          <p:cNvPr id="35866" name="Group 26"/>
          <p:cNvGrpSpPr>
            <a:grpSpLocks/>
          </p:cNvGrpSpPr>
          <p:nvPr/>
        </p:nvGrpSpPr>
        <p:grpSpPr bwMode="auto">
          <a:xfrm>
            <a:off x="8229600" y="3352800"/>
            <a:ext cx="1219200" cy="609600"/>
            <a:chOff x="3504" y="1728"/>
            <a:chExt cx="768" cy="384"/>
          </a:xfrm>
        </p:grpSpPr>
        <p:sp>
          <p:nvSpPr>
            <p:cNvPr id="35867" name="Rectangle 27"/>
            <p:cNvSpPr>
              <a:spLocks noChangeArrowheads="1"/>
            </p:cNvSpPr>
            <p:nvPr/>
          </p:nvSpPr>
          <p:spPr bwMode="auto">
            <a:xfrm>
              <a:off x="3504" y="17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dirty="0" err="1" smtClean="0"/>
                <a:t>val</a:t>
              </a:r>
              <a:endParaRPr lang="en-US" altLang="ja-JP" dirty="0"/>
            </a:p>
          </p:txBody>
        </p:sp>
        <p:sp>
          <p:nvSpPr>
            <p:cNvPr id="35868" name="Rectangle 28"/>
            <p:cNvSpPr>
              <a:spLocks noChangeArrowheads="1"/>
            </p:cNvSpPr>
            <p:nvPr/>
          </p:nvSpPr>
          <p:spPr bwMode="auto">
            <a:xfrm>
              <a:off x="3888" y="17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/>
                <a:t>next</a:t>
              </a:r>
            </a:p>
          </p:txBody>
        </p:sp>
      </p:grpSp>
      <p:sp>
        <p:nvSpPr>
          <p:cNvPr id="35869" name="Line 29"/>
          <p:cNvSpPr>
            <a:spLocks noChangeShapeType="1"/>
          </p:cNvSpPr>
          <p:nvPr/>
        </p:nvSpPr>
        <p:spPr bwMode="auto">
          <a:xfrm>
            <a:off x="78486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>
            <a:off x="94488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1" name="Line 31"/>
          <p:cNvSpPr>
            <a:spLocks noChangeShapeType="1"/>
          </p:cNvSpPr>
          <p:nvPr/>
        </p:nvSpPr>
        <p:spPr bwMode="auto">
          <a:xfrm>
            <a:off x="63246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9848850" y="3505200"/>
            <a:ext cx="68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NULL</a:t>
            </a:r>
          </a:p>
        </p:txBody>
      </p:sp>
      <p:sp>
        <p:nvSpPr>
          <p:cNvPr id="35873" name="Line 33"/>
          <p:cNvSpPr>
            <a:spLocks noChangeShapeType="1"/>
          </p:cNvSpPr>
          <p:nvPr/>
        </p:nvSpPr>
        <p:spPr bwMode="auto">
          <a:xfrm>
            <a:off x="6457950" y="2195054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8458200" y="2042654"/>
            <a:ext cx="68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NULL</a:t>
            </a:r>
          </a:p>
        </p:txBody>
      </p:sp>
      <p:grpSp>
        <p:nvGrpSpPr>
          <p:cNvPr id="35875" name="Group 35"/>
          <p:cNvGrpSpPr>
            <a:grpSpLocks/>
          </p:cNvGrpSpPr>
          <p:nvPr/>
        </p:nvGrpSpPr>
        <p:grpSpPr bwMode="auto">
          <a:xfrm>
            <a:off x="6858000" y="1890254"/>
            <a:ext cx="1219200" cy="609600"/>
            <a:chOff x="3504" y="1728"/>
            <a:chExt cx="768" cy="384"/>
          </a:xfrm>
        </p:grpSpPr>
        <p:sp>
          <p:nvSpPr>
            <p:cNvPr id="35876" name="Rectangle 36"/>
            <p:cNvSpPr>
              <a:spLocks noChangeArrowheads="1"/>
            </p:cNvSpPr>
            <p:nvPr/>
          </p:nvSpPr>
          <p:spPr bwMode="auto">
            <a:xfrm>
              <a:off x="3504" y="17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dirty="0" err="1" smtClean="0"/>
                <a:t>val</a:t>
              </a:r>
              <a:endParaRPr lang="en-US" altLang="ja-JP" dirty="0"/>
            </a:p>
          </p:txBody>
        </p:sp>
        <p:sp>
          <p:nvSpPr>
            <p:cNvPr id="35877" name="Rectangle 37"/>
            <p:cNvSpPr>
              <a:spLocks noChangeArrowheads="1"/>
            </p:cNvSpPr>
            <p:nvPr/>
          </p:nvSpPr>
          <p:spPr bwMode="auto">
            <a:xfrm>
              <a:off x="3888" y="17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/>
                <a:t>next</a:t>
              </a:r>
            </a:p>
          </p:txBody>
        </p:sp>
      </p:grpSp>
      <p:sp>
        <p:nvSpPr>
          <p:cNvPr id="35878" name="Line 38"/>
          <p:cNvSpPr>
            <a:spLocks noChangeShapeType="1"/>
          </p:cNvSpPr>
          <p:nvPr/>
        </p:nvSpPr>
        <p:spPr bwMode="auto">
          <a:xfrm>
            <a:off x="8077200" y="2195054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7010400" y="4495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600"/>
              <a:t>current</a:t>
            </a:r>
            <a:endParaRPr lang="en-US" altLang="en-US" sz="1600"/>
          </a:p>
        </p:txBody>
      </p:sp>
      <p:sp>
        <p:nvSpPr>
          <p:cNvPr id="35883" name="Line 43"/>
          <p:cNvSpPr>
            <a:spLocks noChangeShapeType="1"/>
          </p:cNvSpPr>
          <p:nvPr/>
        </p:nvSpPr>
        <p:spPr bwMode="auto">
          <a:xfrm flipV="1">
            <a:off x="72390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893" name="Group 53"/>
          <p:cNvGrpSpPr>
            <a:grpSpLocks/>
          </p:cNvGrpSpPr>
          <p:nvPr/>
        </p:nvGrpSpPr>
        <p:grpSpPr bwMode="auto">
          <a:xfrm>
            <a:off x="8077200" y="4648200"/>
            <a:ext cx="1219200" cy="609600"/>
            <a:chOff x="4128" y="2928"/>
            <a:chExt cx="768" cy="384"/>
          </a:xfrm>
        </p:grpSpPr>
        <p:sp>
          <p:nvSpPr>
            <p:cNvPr id="35886" name="Rectangle 46"/>
            <p:cNvSpPr>
              <a:spLocks noChangeArrowheads="1"/>
            </p:cNvSpPr>
            <p:nvPr/>
          </p:nvSpPr>
          <p:spPr bwMode="auto">
            <a:xfrm>
              <a:off x="4128" y="29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/>
                <a:t>new</a:t>
              </a:r>
            </a:p>
            <a:p>
              <a:r>
                <a:rPr lang="en-US" altLang="ja-JP"/>
                <a:t>Value</a:t>
              </a:r>
            </a:p>
          </p:txBody>
        </p:sp>
        <p:sp>
          <p:nvSpPr>
            <p:cNvPr id="35887" name="Rectangle 47"/>
            <p:cNvSpPr>
              <a:spLocks noChangeArrowheads="1"/>
            </p:cNvSpPr>
            <p:nvPr/>
          </p:nvSpPr>
          <p:spPr bwMode="auto">
            <a:xfrm>
              <a:off x="4512" y="29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/>
                <a:t>next</a:t>
              </a:r>
            </a:p>
          </p:txBody>
        </p:sp>
      </p:grpSp>
      <p:sp>
        <p:nvSpPr>
          <p:cNvPr id="35890" name="Freeform 50"/>
          <p:cNvSpPr>
            <a:spLocks/>
          </p:cNvSpPr>
          <p:nvPr/>
        </p:nvSpPr>
        <p:spPr bwMode="auto">
          <a:xfrm>
            <a:off x="7962900" y="3810000"/>
            <a:ext cx="1549400" cy="1244600"/>
          </a:xfrm>
          <a:custGeom>
            <a:avLst/>
            <a:gdLst>
              <a:gd name="T0" fmla="*/ 792 w 976"/>
              <a:gd name="T1" fmla="*/ 768 h 784"/>
              <a:gd name="T2" fmla="*/ 936 w 976"/>
              <a:gd name="T3" fmla="*/ 720 h 784"/>
              <a:gd name="T4" fmla="*/ 840 w 976"/>
              <a:gd name="T5" fmla="*/ 384 h 784"/>
              <a:gd name="T6" fmla="*/ 120 w 976"/>
              <a:gd name="T7" fmla="*/ 240 h 784"/>
              <a:gd name="T8" fmla="*/ 120 w 976"/>
              <a:gd name="T9" fmla="*/ 0 h 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6" h="784">
                <a:moveTo>
                  <a:pt x="792" y="768"/>
                </a:moveTo>
                <a:cubicBezTo>
                  <a:pt x="860" y="776"/>
                  <a:pt x="928" y="784"/>
                  <a:pt x="936" y="720"/>
                </a:cubicBezTo>
                <a:cubicBezTo>
                  <a:pt x="944" y="656"/>
                  <a:pt x="976" y="464"/>
                  <a:pt x="840" y="384"/>
                </a:cubicBezTo>
                <a:cubicBezTo>
                  <a:pt x="704" y="304"/>
                  <a:pt x="240" y="304"/>
                  <a:pt x="120" y="240"/>
                </a:cubicBezTo>
                <a:cubicBezTo>
                  <a:pt x="0" y="176"/>
                  <a:pt x="60" y="88"/>
                  <a:pt x="12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Rectangle 51"/>
          <p:cNvSpPr>
            <a:spLocks noChangeArrowheads="1"/>
          </p:cNvSpPr>
          <p:nvPr/>
        </p:nvSpPr>
        <p:spPr bwMode="auto">
          <a:xfrm>
            <a:off x="8229600" y="5715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dirty="0" err="1" smtClean="0"/>
              <a:t>insNode</a:t>
            </a:r>
            <a:endParaRPr lang="en-US" altLang="en-US" sz="1600" dirty="0"/>
          </a:p>
        </p:txBody>
      </p:sp>
      <p:sp>
        <p:nvSpPr>
          <p:cNvPr id="35892" name="Line 52"/>
          <p:cNvSpPr>
            <a:spLocks noChangeShapeType="1"/>
          </p:cNvSpPr>
          <p:nvPr/>
        </p:nvSpPr>
        <p:spPr bwMode="auto">
          <a:xfrm flipV="1">
            <a:off x="8458200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895" name="Group 55"/>
          <p:cNvGrpSpPr>
            <a:grpSpLocks/>
          </p:cNvGrpSpPr>
          <p:nvPr/>
        </p:nvGrpSpPr>
        <p:grpSpPr bwMode="auto">
          <a:xfrm>
            <a:off x="7696200" y="3276600"/>
            <a:ext cx="514350" cy="1676400"/>
            <a:chOff x="3888" y="2064"/>
            <a:chExt cx="324" cy="1056"/>
          </a:xfrm>
        </p:grpSpPr>
        <p:sp>
          <p:nvSpPr>
            <p:cNvPr id="35889" name="Freeform 49"/>
            <p:cNvSpPr>
              <a:spLocks/>
            </p:cNvSpPr>
            <p:nvPr/>
          </p:nvSpPr>
          <p:spPr bwMode="auto">
            <a:xfrm>
              <a:off x="3920" y="2400"/>
              <a:ext cx="208" cy="720"/>
            </a:xfrm>
            <a:custGeom>
              <a:avLst/>
              <a:gdLst>
                <a:gd name="T0" fmla="*/ 64 w 208"/>
                <a:gd name="T1" fmla="*/ 0 h 720"/>
                <a:gd name="T2" fmla="*/ 112 w 208"/>
                <a:gd name="T3" fmla="*/ 288 h 720"/>
                <a:gd name="T4" fmla="*/ 16 w 208"/>
                <a:gd name="T5" fmla="*/ 576 h 720"/>
                <a:gd name="T6" fmla="*/ 208 w 208"/>
                <a:gd name="T7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720">
                  <a:moveTo>
                    <a:pt x="64" y="0"/>
                  </a:moveTo>
                  <a:cubicBezTo>
                    <a:pt x="92" y="96"/>
                    <a:pt x="120" y="192"/>
                    <a:pt x="112" y="288"/>
                  </a:cubicBezTo>
                  <a:cubicBezTo>
                    <a:pt x="104" y="384"/>
                    <a:pt x="0" y="504"/>
                    <a:pt x="16" y="576"/>
                  </a:cubicBezTo>
                  <a:cubicBezTo>
                    <a:pt x="32" y="648"/>
                    <a:pt x="120" y="684"/>
                    <a:pt x="208" y="72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4" name="Text Box 54"/>
            <p:cNvSpPr txBox="1">
              <a:spLocks noChangeArrowheads="1"/>
            </p:cNvSpPr>
            <p:nvPr/>
          </p:nvSpPr>
          <p:spPr bwMode="auto">
            <a:xfrm flipV="1">
              <a:off x="3888" y="2064"/>
              <a:ext cx="3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3600" b="1">
                  <a:solidFill>
                    <a:srgbClr val="FF0000"/>
                  </a:solidFill>
                </a:rPr>
                <a:t>X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385250" y="4298043"/>
            <a:ext cx="56930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Three cases for finding node to insert after</a:t>
            </a:r>
          </a:p>
          <a:p>
            <a:r>
              <a:rPr lang="en-US" dirty="0"/>
              <a:t>	</a:t>
            </a:r>
            <a:r>
              <a:rPr lang="en-US" dirty="0" smtClean="0"/>
              <a:t>1) Empty List</a:t>
            </a:r>
          </a:p>
          <a:p>
            <a:r>
              <a:rPr lang="en-US" dirty="0"/>
              <a:t>	</a:t>
            </a:r>
            <a:r>
              <a:rPr lang="en-US" dirty="0" smtClean="0"/>
              <a:t>2) First in line</a:t>
            </a:r>
          </a:p>
          <a:p>
            <a:r>
              <a:rPr lang="en-US" dirty="0"/>
              <a:t>	</a:t>
            </a:r>
            <a:r>
              <a:rPr lang="en-US" dirty="0" smtClean="0"/>
              <a:t>3) All others</a:t>
            </a:r>
          </a:p>
          <a:p>
            <a:endParaRPr lang="en-US" dirty="0"/>
          </a:p>
          <a:p>
            <a:r>
              <a:rPr lang="en-US" dirty="0" smtClean="0"/>
              <a:t>Some recommend a dummy front node to collapse 2 and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9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3348" y="1845149"/>
            <a:ext cx="967168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IntSortedList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::Insert(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Node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&gt;value = 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if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(head == </a:t>
            </a:r>
            <a:r>
              <a:rPr lang="en-US" sz="1200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head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return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if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head-&gt;value)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&gt;next = head;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head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return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</a:p>
          <a:p>
            <a:r>
              <a:rPr lang="en-US" sz="12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Node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head;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((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 != </a:t>
            </a:r>
            <a:r>
              <a:rPr lang="en-US" sz="1200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&amp;&amp; ((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-&gt;next)-&gt;value &lt; 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&gt;next =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&gt;next =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return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200" dirty="0"/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03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25830" y="2743200"/>
            <a:ext cx="96926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Movie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Movie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::PFunc2(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Movie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Movie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movB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Director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x;</a:t>
            </a:r>
          </a:p>
          <a:p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Movie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this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&gt;rating = 7;</a:t>
            </a:r>
          </a:p>
          <a:p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movA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.rating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x;</a:t>
            </a:r>
          </a:p>
          <a:p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movA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.rating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movB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.rating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rating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4;</a:t>
            </a:r>
          </a:p>
          <a:p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Movie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m2 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movA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movB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1580" y="1863090"/>
            <a:ext cx="549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copy constructors in the code snippet below?</a:t>
            </a:r>
          </a:p>
          <a:p>
            <a:r>
              <a:rPr lang="en-US" dirty="0" smtClean="0"/>
              <a:t>How many other constructors?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6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Dangling References: common causes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A pointer which is initialized but not set to NULL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Delete or free is called and pointer is not set to NULL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Aliasing of pointers which are not updated in tandem</a:t>
            </a:r>
          </a:p>
        </p:txBody>
      </p:sp>
    </p:spTree>
    <p:extLst>
      <p:ext uri="{BB962C8B-B14F-4D97-AF65-F5344CB8AC3E}">
        <p14:creationId xmlns:p14="http://schemas.microsoft.com/office/powerpoint/2010/main" val="127079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39159" y="148772"/>
            <a:ext cx="8590641" cy="1451428"/>
          </a:xfrm>
        </p:spPr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altLang="en-US" sz="3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emove(</a:t>
            </a:r>
            <a:r>
              <a:rPr lang="en-US" altLang="en-US" sz="3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3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x)</a:t>
            </a:r>
            <a:endParaRPr lang="en-US" altLang="ja-JP" sz="2800" dirty="0">
              <a:solidFill>
                <a:schemeClr val="accent2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159" y="1905000"/>
            <a:ext cx="84582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2400" dirty="0"/>
              <a:t>Stop the current pointer at the node previous to a deleted </a:t>
            </a:r>
            <a:r>
              <a:rPr lang="en-US" altLang="ja-JP" sz="2400" dirty="0" smtClean="0"/>
              <a:t>node</a:t>
            </a:r>
          </a:p>
          <a:p>
            <a:pPr lvl="1">
              <a:lnSpc>
                <a:spcPct val="80000"/>
              </a:lnSpc>
            </a:pPr>
            <a:r>
              <a:rPr lang="en-US" altLang="ja-JP" sz="2200" dirty="0" smtClean="0"/>
              <a:t>First node is special case or use a dummy first node</a:t>
            </a:r>
            <a:endParaRPr lang="en-US" altLang="ja-JP" sz="2200" dirty="0"/>
          </a:p>
          <a:p>
            <a:pPr>
              <a:lnSpc>
                <a:spcPct val="80000"/>
              </a:lnSpc>
            </a:pPr>
            <a:r>
              <a:rPr lang="en-US" altLang="ja-JP" sz="2400" dirty="0"/>
              <a:t>Memorize the node to </a:t>
            </a:r>
            <a:r>
              <a:rPr lang="en-US" altLang="ja-JP" sz="2400" dirty="0" smtClean="0"/>
              <a:t>remove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ja-JP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ja-JP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 </a:t>
            </a:r>
            <a:r>
              <a:rPr lang="en-US" altLang="ja-JP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ja-JP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dNode</a:t>
            </a:r>
            <a:r>
              <a:rPr lang="en-US" altLang="ja-JP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current-&gt;next;</a:t>
            </a:r>
          </a:p>
          <a:p>
            <a:pPr>
              <a:lnSpc>
                <a:spcPct val="80000"/>
              </a:lnSpc>
            </a:pPr>
            <a:r>
              <a:rPr lang="en-US" altLang="ja-JP" sz="2400" dirty="0"/>
              <a:t>Remove this node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current-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&gt;next = current-&gt;next-&gt;next;</a:t>
            </a:r>
          </a:p>
          <a:p>
            <a:pPr>
              <a:lnSpc>
                <a:spcPct val="80000"/>
              </a:lnSpc>
            </a:pPr>
            <a:r>
              <a:rPr lang="en-US" altLang="ja-JP" sz="2400" dirty="0" err="1"/>
              <a:t>Deallocating</a:t>
            </a:r>
            <a:r>
              <a:rPr lang="en-US" altLang="ja-JP" sz="2400" dirty="0"/>
              <a:t> the node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delete </a:t>
            </a:r>
            <a:r>
              <a:rPr lang="en-US" altLang="ja-JP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deletedNode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525659" y="433977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/>
              <a:t>20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982859" y="433977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8211459" y="456837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295" name="Group 7"/>
          <p:cNvGrpSpPr>
            <a:grpSpLocks/>
          </p:cNvGrpSpPr>
          <p:nvPr/>
        </p:nvGrpSpPr>
        <p:grpSpPr bwMode="auto">
          <a:xfrm>
            <a:off x="8668659" y="4339772"/>
            <a:ext cx="1143000" cy="457200"/>
            <a:chOff x="768" y="2784"/>
            <a:chExt cx="720" cy="288"/>
          </a:xfrm>
        </p:grpSpPr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768" y="2784"/>
              <a:ext cx="288" cy="288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/>
                <a:t>45</a:t>
              </a: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1056" y="2784"/>
              <a:ext cx="288" cy="288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>
              <a:off x="1200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4" name="Freeform 26"/>
          <p:cNvSpPr>
            <a:spLocks/>
          </p:cNvSpPr>
          <p:nvPr/>
        </p:nvSpPr>
        <p:spPr bwMode="auto">
          <a:xfrm>
            <a:off x="8211459" y="4123872"/>
            <a:ext cx="1600200" cy="444500"/>
          </a:xfrm>
          <a:custGeom>
            <a:avLst/>
            <a:gdLst>
              <a:gd name="T0" fmla="*/ 0 w 1008"/>
              <a:gd name="T1" fmla="*/ 280 h 280"/>
              <a:gd name="T2" fmla="*/ 288 w 1008"/>
              <a:gd name="T3" fmla="*/ 40 h 280"/>
              <a:gd name="T4" fmla="*/ 864 w 1008"/>
              <a:gd name="T5" fmla="*/ 40 h 280"/>
              <a:gd name="T6" fmla="*/ 1008 w 1008"/>
              <a:gd name="T7" fmla="*/ 136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280">
                <a:moveTo>
                  <a:pt x="0" y="280"/>
                </a:moveTo>
                <a:cubicBezTo>
                  <a:pt x="72" y="180"/>
                  <a:pt x="144" y="80"/>
                  <a:pt x="288" y="40"/>
                </a:cubicBezTo>
                <a:cubicBezTo>
                  <a:pt x="432" y="0"/>
                  <a:pt x="744" y="24"/>
                  <a:pt x="864" y="40"/>
                </a:cubicBezTo>
                <a:cubicBezTo>
                  <a:pt x="984" y="56"/>
                  <a:pt x="984" y="120"/>
                  <a:pt x="1008" y="1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316" name="Group 28"/>
          <p:cNvGrpSpPr>
            <a:grpSpLocks/>
          </p:cNvGrpSpPr>
          <p:nvPr/>
        </p:nvGrpSpPr>
        <p:grpSpPr bwMode="auto">
          <a:xfrm>
            <a:off x="9811659" y="4339772"/>
            <a:ext cx="1143000" cy="457200"/>
            <a:chOff x="768" y="2784"/>
            <a:chExt cx="720" cy="288"/>
          </a:xfrm>
        </p:grpSpPr>
        <p:sp>
          <p:nvSpPr>
            <p:cNvPr id="12317" name="Rectangle 29"/>
            <p:cNvSpPr>
              <a:spLocks noChangeArrowheads="1"/>
            </p:cNvSpPr>
            <p:nvPr/>
          </p:nvSpPr>
          <p:spPr bwMode="auto">
            <a:xfrm>
              <a:off x="768" y="278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/>
                <a:t>76</a:t>
              </a:r>
            </a:p>
          </p:txBody>
        </p:sp>
        <p:sp>
          <p:nvSpPr>
            <p:cNvPr id="12318" name="Rectangle 30"/>
            <p:cNvSpPr>
              <a:spLocks noChangeArrowheads="1"/>
            </p:cNvSpPr>
            <p:nvPr/>
          </p:nvSpPr>
          <p:spPr bwMode="auto">
            <a:xfrm>
              <a:off x="1056" y="278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Line 31"/>
            <p:cNvSpPr>
              <a:spLocks noChangeShapeType="1"/>
            </p:cNvSpPr>
            <p:nvPr/>
          </p:nvSpPr>
          <p:spPr bwMode="auto">
            <a:xfrm>
              <a:off x="1200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22" name="Line 34"/>
          <p:cNvSpPr>
            <a:spLocks noChangeShapeType="1"/>
          </p:cNvSpPr>
          <p:nvPr/>
        </p:nvSpPr>
        <p:spPr bwMode="auto">
          <a:xfrm flipV="1">
            <a:off x="7982859" y="479697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6077859" y="456837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5620659" y="433977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400" b="1" dirty="0"/>
              <a:t>header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7735209" y="510177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400" b="1"/>
              <a:t>current</a:t>
            </a:r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6382659" y="433977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/>
          </a:p>
        </p:txBody>
      </p:sp>
      <p:sp>
        <p:nvSpPr>
          <p:cNvPr id="12360" name="Rectangle 72"/>
          <p:cNvSpPr>
            <a:spLocks noChangeArrowheads="1"/>
          </p:cNvSpPr>
          <p:nvPr/>
        </p:nvSpPr>
        <p:spPr bwMode="auto">
          <a:xfrm>
            <a:off x="6839859" y="433977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1" name="Line 73"/>
          <p:cNvSpPr>
            <a:spLocks noChangeShapeType="1"/>
          </p:cNvSpPr>
          <p:nvPr/>
        </p:nvSpPr>
        <p:spPr bwMode="auto">
          <a:xfrm>
            <a:off x="7068459" y="456837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5" name="AutoShape 77"/>
          <p:cNvSpPr>
            <a:spLocks noChangeArrowheads="1"/>
          </p:cNvSpPr>
          <p:nvPr/>
        </p:nvSpPr>
        <p:spPr bwMode="auto">
          <a:xfrm>
            <a:off x="8668659" y="4263572"/>
            <a:ext cx="914400" cy="838200"/>
          </a:xfrm>
          <a:prstGeom prst="wedgeRoundRectCallout">
            <a:avLst>
              <a:gd name="adj1" fmla="val 53472"/>
              <a:gd name="adj2" fmla="val 10625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2366" name="Text Box 78"/>
          <p:cNvSpPr txBox="1">
            <a:spLocks noChangeArrowheads="1"/>
          </p:cNvSpPr>
          <p:nvPr/>
        </p:nvSpPr>
        <p:spPr bwMode="auto">
          <a:xfrm>
            <a:off x="9049660" y="5482772"/>
            <a:ext cx="17968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dirty="0"/>
              <a:t>Node to be deleted</a:t>
            </a:r>
          </a:p>
        </p:txBody>
      </p:sp>
    </p:spTree>
    <p:extLst>
      <p:ext uri="{BB962C8B-B14F-4D97-AF65-F5344CB8AC3E}">
        <p14:creationId xmlns:p14="http://schemas.microsoft.com/office/powerpoint/2010/main" val="236743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737360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IntSortedList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Remove(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6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Node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*temp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if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(head == </a:t>
            </a:r>
            <a:r>
              <a:rPr lang="en-US" sz="1600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return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if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(head-&gt;value == </a:t>
            </a:r>
            <a:r>
              <a:rPr lang="en-US" sz="16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temp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head;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head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head-&gt;next;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delete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temp;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temp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600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return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6340" y="1737360"/>
            <a:ext cx="75590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head;</a:t>
            </a: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 != </a:t>
            </a:r>
            <a:r>
              <a:rPr lang="en-US" sz="1600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&amp;&amp; 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-&gt;next-&gt;value != </a:t>
            </a:r>
            <a:r>
              <a:rPr lang="en-US" sz="16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-&gt;next;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 == </a:t>
            </a:r>
            <a:r>
              <a:rPr lang="en-US" sz="1600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return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temp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-&gt;next;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&gt;next =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-&gt;next-&gt;next;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delete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temp;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temp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600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return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235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Bell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94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799" y="381000"/>
            <a:ext cx="8882743" cy="1143000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List can also be implemented with an array</a:t>
            </a:r>
            <a:endParaRPr lang="en-US" altLang="ja-JP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905000"/>
            <a:ext cx="5943600" cy="4038600"/>
          </a:xfrm>
        </p:spPr>
        <p:txBody>
          <a:bodyPr/>
          <a:lstStyle/>
          <a:p>
            <a:r>
              <a:rPr lang="en-US" altLang="ja-JP" sz="2400" dirty="0"/>
              <a:t>Easy implementation</a:t>
            </a:r>
          </a:p>
          <a:p>
            <a:r>
              <a:rPr lang="en-US" altLang="ja-JP" sz="2400" dirty="0"/>
              <a:t>Fixed list size</a:t>
            </a:r>
          </a:p>
          <a:p>
            <a:r>
              <a:rPr lang="en-US" altLang="ja-JP" sz="2400" dirty="0"/>
              <a:t>Necessity to shift data down to an extended space upon an insertion and to shift data up upon a </a:t>
            </a:r>
            <a:r>
              <a:rPr lang="en-US" altLang="ja-JP" sz="2400" dirty="0" smtClean="0"/>
              <a:t>deletion</a:t>
            </a:r>
            <a:endParaRPr lang="en-US" altLang="ja-JP" sz="2400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229600" y="2286000"/>
            <a:ext cx="1676400" cy="3429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229600" y="22860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/>
              <a:t>list[0]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8229600" y="26670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/>
              <a:t>list[1]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8229600" y="34290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/>
              <a:t>list[3]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8229600" y="30480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/>
              <a:t>list[2]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8229600" y="38100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/>
              <a:t>list[4]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8229600" y="49530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/>
              <a:t>list[n]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8229600" y="53340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/>
              <a:t>list[n-1]</a:t>
            </a:r>
          </a:p>
        </p:txBody>
      </p:sp>
    </p:spTree>
    <p:extLst>
      <p:ext uri="{BB962C8B-B14F-4D97-AF65-F5344CB8AC3E}">
        <p14:creationId xmlns:p14="http://schemas.microsoft.com/office/powerpoint/2010/main" val="184936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Lab3 Questions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Linked Lists</a:t>
            </a:r>
          </a:p>
        </p:txBody>
      </p:sp>
    </p:spTree>
    <p:extLst>
      <p:ext uri="{BB962C8B-B14F-4D97-AF65-F5344CB8AC3E}">
        <p14:creationId xmlns:p14="http://schemas.microsoft.com/office/powerpoint/2010/main" val="37514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8314" y="554300"/>
            <a:ext cx="7772400" cy="1143000"/>
          </a:xfrm>
        </p:spPr>
        <p:txBody>
          <a:bodyPr/>
          <a:lstStyle/>
          <a:p>
            <a:r>
              <a:rPr lang="en-US" altLang="ja-JP" dirty="0"/>
              <a:t>Circular Linked Lists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8229" y="2046288"/>
            <a:ext cx="9267371" cy="42783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ja-JP" sz="2800" dirty="0" smtClean="0"/>
              <a:t>Linearly linked </a:t>
            </a:r>
            <a:r>
              <a:rPr lang="en-US" altLang="ja-JP" sz="2800" dirty="0"/>
              <a:t>lists</a:t>
            </a:r>
            <a:r>
              <a:rPr lang="en-US" altLang="ja-JP" sz="2800" dirty="0" smtClean="0"/>
              <a:t>:</a:t>
            </a:r>
            <a:endParaRPr lang="en-US" altLang="ja-JP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dirty="0"/>
          </a:p>
          <a:p>
            <a:pPr>
              <a:lnSpc>
                <a:spcPct val="90000"/>
              </a:lnSpc>
            </a:pPr>
            <a:r>
              <a:rPr lang="en-US" altLang="ja-JP" sz="2800" dirty="0"/>
              <a:t>Circular linked lists</a:t>
            </a:r>
            <a:r>
              <a:rPr lang="en-US" altLang="ja-JP" sz="2800" dirty="0" smtClean="0"/>
              <a:t>:</a:t>
            </a:r>
            <a:endParaRPr lang="en-US" altLang="ja-JP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dirty="0"/>
          </a:p>
          <a:p>
            <a:pPr>
              <a:lnSpc>
                <a:spcPct val="90000"/>
              </a:lnSpc>
            </a:pPr>
            <a:r>
              <a:rPr lang="en-US" altLang="ja-JP" sz="2800" dirty="0"/>
              <a:t>Traverse in circular linked lists: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ja-JP" sz="2000" dirty="0" smtClean="0"/>
              <a:t>Node </a:t>
            </a:r>
            <a:r>
              <a:rPr lang="en-US" altLang="ja-JP" sz="2000" dirty="0"/>
              <a:t>*first = </a:t>
            </a:r>
            <a:r>
              <a:rPr lang="en-US" altLang="ja-JP" sz="2000" dirty="0" smtClean="0"/>
              <a:t>head;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ja-JP" sz="2000" dirty="0" smtClean="0"/>
              <a:t>Node </a:t>
            </a:r>
            <a:r>
              <a:rPr lang="en-US" altLang="ja-JP" sz="2000" dirty="0"/>
              <a:t>*cur = </a:t>
            </a:r>
            <a:r>
              <a:rPr lang="en-US" altLang="ja-JP" sz="2000" dirty="0" smtClean="0"/>
              <a:t>head-&gt;</a:t>
            </a:r>
            <a:r>
              <a:rPr lang="en-US" altLang="ja-JP" sz="2000" dirty="0"/>
              <a:t>next;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ja-JP" sz="2000" dirty="0"/>
              <a:t>while ( cur != first )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ja-JP" sz="2000" dirty="0"/>
              <a:t>    display(cur-&gt;item);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ja-JP" sz="2000" dirty="0"/>
              <a:t>	cur = cur-&gt;next;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ja-JP" sz="2000" dirty="0"/>
              <a:t>};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4103914" y="2455615"/>
            <a:ext cx="4873625" cy="457200"/>
            <a:chOff x="1056" y="1248"/>
            <a:chExt cx="3070" cy="288"/>
          </a:xfrm>
        </p:grpSpPr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1536" y="1248"/>
              <a:ext cx="720" cy="288"/>
              <a:chOff x="768" y="2784"/>
              <a:chExt cx="720" cy="288"/>
            </a:xfrm>
          </p:grpSpPr>
          <p:sp>
            <p:nvSpPr>
              <p:cNvPr id="25606" name="Rectangle 6"/>
              <p:cNvSpPr>
                <a:spLocks noChangeArrowheads="1"/>
              </p:cNvSpPr>
              <p:nvPr/>
            </p:nvSpPr>
            <p:spPr bwMode="auto">
              <a:xfrm>
                <a:off x="768" y="278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 sz="2400"/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/>
            </p:nvSpPr>
            <p:spPr bwMode="auto">
              <a:xfrm>
                <a:off x="1056" y="278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8" name="Line 8"/>
              <p:cNvSpPr>
                <a:spLocks noChangeShapeType="1"/>
              </p:cNvSpPr>
              <p:nvPr/>
            </p:nvSpPr>
            <p:spPr bwMode="auto">
              <a:xfrm>
                <a:off x="1200" y="292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09" name="Group 9"/>
            <p:cNvGrpSpPr>
              <a:grpSpLocks/>
            </p:cNvGrpSpPr>
            <p:nvPr/>
          </p:nvGrpSpPr>
          <p:grpSpPr bwMode="auto">
            <a:xfrm>
              <a:off x="2256" y="1248"/>
              <a:ext cx="720" cy="288"/>
              <a:chOff x="768" y="2784"/>
              <a:chExt cx="720" cy="288"/>
            </a:xfrm>
          </p:grpSpPr>
          <p:sp>
            <p:nvSpPr>
              <p:cNvPr id="25610" name="Rectangle 10"/>
              <p:cNvSpPr>
                <a:spLocks noChangeArrowheads="1"/>
              </p:cNvSpPr>
              <p:nvPr/>
            </p:nvSpPr>
            <p:spPr bwMode="auto">
              <a:xfrm>
                <a:off x="768" y="278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ja-JP" sz="2400"/>
                  <a:t>45</a:t>
                </a: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/>
            </p:nvSpPr>
            <p:spPr bwMode="auto">
              <a:xfrm>
                <a:off x="1056" y="278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2" name="Line 12"/>
              <p:cNvSpPr>
                <a:spLocks noChangeShapeType="1"/>
              </p:cNvSpPr>
              <p:nvPr/>
            </p:nvSpPr>
            <p:spPr bwMode="auto">
              <a:xfrm>
                <a:off x="1200" y="292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13" name="Group 13"/>
            <p:cNvGrpSpPr>
              <a:grpSpLocks/>
            </p:cNvGrpSpPr>
            <p:nvPr/>
          </p:nvGrpSpPr>
          <p:grpSpPr bwMode="auto">
            <a:xfrm>
              <a:off x="2976" y="1248"/>
              <a:ext cx="720" cy="288"/>
              <a:chOff x="768" y="2784"/>
              <a:chExt cx="720" cy="288"/>
            </a:xfrm>
          </p:grpSpPr>
          <p:sp>
            <p:nvSpPr>
              <p:cNvPr id="25614" name="Rectangle 14"/>
              <p:cNvSpPr>
                <a:spLocks noChangeArrowheads="1"/>
              </p:cNvSpPr>
              <p:nvPr/>
            </p:nvSpPr>
            <p:spPr bwMode="auto">
              <a:xfrm>
                <a:off x="768" y="278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ja-JP" sz="2400"/>
                  <a:t>51</a:t>
                </a: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/>
            </p:nvSpPr>
            <p:spPr bwMode="auto">
              <a:xfrm>
                <a:off x="1056" y="278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6" name="Line 16"/>
              <p:cNvSpPr>
                <a:spLocks noChangeShapeType="1"/>
              </p:cNvSpPr>
              <p:nvPr/>
            </p:nvSpPr>
            <p:spPr bwMode="auto">
              <a:xfrm>
                <a:off x="1200" y="292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17" name="Text Box 17"/>
            <p:cNvSpPr txBox="1">
              <a:spLocks noChangeArrowheads="1"/>
            </p:cNvSpPr>
            <p:nvPr/>
          </p:nvSpPr>
          <p:spPr bwMode="auto">
            <a:xfrm>
              <a:off x="3696" y="1296"/>
              <a:ext cx="43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b="1"/>
                <a:t>NULL</a:t>
              </a:r>
            </a:p>
          </p:txBody>
        </p:sp>
        <p:grpSp>
          <p:nvGrpSpPr>
            <p:cNvPr id="25618" name="Group 18"/>
            <p:cNvGrpSpPr>
              <a:grpSpLocks/>
            </p:cNvGrpSpPr>
            <p:nvPr/>
          </p:nvGrpSpPr>
          <p:grpSpPr bwMode="auto">
            <a:xfrm>
              <a:off x="1056" y="1248"/>
              <a:ext cx="480" cy="288"/>
              <a:chOff x="1092" y="2592"/>
              <a:chExt cx="480" cy="288"/>
            </a:xfrm>
          </p:grpSpPr>
          <p:sp>
            <p:nvSpPr>
              <p:cNvPr id="25619" name="Line 19"/>
              <p:cNvSpPr>
                <a:spLocks noChangeShapeType="1"/>
              </p:cNvSpPr>
              <p:nvPr/>
            </p:nvSpPr>
            <p:spPr bwMode="auto">
              <a:xfrm>
                <a:off x="1284" y="27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0" name="Rectangle 20"/>
              <p:cNvSpPr>
                <a:spLocks noChangeArrowheads="1"/>
              </p:cNvSpPr>
              <p:nvPr/>
            </p:nvSpPr>
            <p:spPr bwMode="auto">
              <a:xfrm>
                <a:off x="109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ja-JP" b="1"/>
                  <a:t>head</a:t>
                </a:r>
              </a:p>
            </p:txBody>
          </p:sp>
        </p:grpSp>
      </p:grpSp>
      <p:grpSp>
        <p:nvGrpSpPr>
          <p:cNvPr id="25621" name="Group 21"/>
          <p:cNvGrpSpPr>
            <a:grpSpLocks/>
          </p:cNvGrpSpPr>
          <p:nvPr/>
        </p:nvGrpSpPr>
        <p:grpSpPr bwMode="auto">
          <a:xfrm>
            <a:off x="3991687" y="3629950"/>
            <a:ext cx="3962400" cy="762000"/>
            <a:chOff x="1056" y="2112"/>
            <a:chExt cx="2496" cy="480"/>
          </a:xfrm>
        </p:grpSpPr>
        <p:grpSp>
          <p:nvGrpSpPr>
            <p:cNvPr id="25622" name="Group 22"/>
            <p:cNvGrpSpPr>
              <a:grpSpLocks/>
            </p:cNvGrpSpPr>
            <p:nvPr/>
          </p:nvGrpSpPr>
          <p:grpSpPr bwMode="auto">
            <a:xfrm>
              <a:off x="1536" y="2112"/>
              <a:ext cx="720" cy="288"/>
              <a:chOff x="768" y="2784"/>
              <a:chExt cx="720" cy="288"/>
            </a:xfrm>
          </p:grpSpPr>
          <p:sp>
            <p:nvSpPr>
              <p:cNvPr id="25623" name="Rectangle 23"/>
              <p:cNvSpPr>
                <a:spLocks noChangeArrowheads="1"/>
              </p:cNvSpPr>
              <p:nvPr/>
            </p:nvSpPr>
            <p:spPr bwMode="auto">
              <a:xfrm>
                <a:off x="768" y="278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 sz="2400"/>
              </a:p>
            </p:txBody>
          </p:sp>
          <p:sp>
            <p:nvSpPr>
              <p:cNvPr id="25624" name="Rectangle 24"/>
              <p:cNvSpPr>
                <a:spLocks noChangeArrowheads="1"/>
              </p:cNvSpPr>
              <p:nvPr/>
            </p:nvSpPr>
            <p:spPr bwMode="auto">
              <a:xfrm>
                <a:off x="1056" y="278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5" name="Line 25"/>
              <p:cNvSpPr>
                <a:spLocks noChangeShapeType="1"/>
              </p:cNvSpPr>
              <p:nvPr/>
            </p:nvSpPr>
            <p:spPr bwMode="auto">
              <a:xfrm>
                <a:off x="1200" y="292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26" name="Group 26"/>
            <p:cNvGrpSpPr>
              <a:grpSpLocks/>
            </p:cNvGrpSpPr>
            <p:nvPr/>
          </p:nvGrpSpPr>
          <p:grpSpPr bwMode="auto">
            <a:xfrm>
              <a:off x="2256" y="2112"/>
              <a:ext cx="720" cy="288"/>
              <a:chOff x="768" y="2784"/>
              <a:chExt cx="720" cy="288"/>
            </a:xfrm>
          </p:grpSpPr>
          <p:sp>
            <p:nvSpPr>
              <p:cNvPr id="25627" name="Rectangle 27"/>
              <p:cNvSpPr>
                <a:spLocks noChangeArrowheads="1"/>
              </p:cNvSpPr>
              <p:nvPr/>
            </p:nvSpPr>
            <p:spPr bwMode="auto">
              <a:xfrm>
                <a:off x="768" y="278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ja-JP" sz="2400"/>
                  <a:t>45</a:t>
                </a:r>
              </a:p>
            </p:txBody>
          </p:sp>
          <p:sp>
            <p:nvSpPr>
              <p:cNvPr id="25628" name="Rectangle 28"/>
              <p:cNvSpPr>
                <a:spLocks noChangeArrowheads="1"/>
              </p:cNvSpPr>
              <p:nvPr/>
            </p:nvSpPr>
            <p:spPr bwMode="auto">
              <a:xfrm>
                <a:off x="1056" y="278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9" name="Line 29"/>
              <p:cNvSpPr>
                <a:spLocks noChangeShapeType="1"/>
              </p:cNvSpPr>
              <p:nvPr/>
            </p:nvSpPr>
            <p:spPr bwMode="auto">
              <a:xfrm>
                <a:off x="1200" y="292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30" name="Rectangle 30"/>
            <p:cNvSpPr>
              <a:spLocks noChangeArrowheads="1"/>
            </p:cNvSpPr>
            <p:nvPr/>
          </p:nvSpPr>
          <p:spPr bwMode="auto">
            <a:xfrm>
              <a:off x="2976" y="211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/>
                <a:t>51</a:t>
              </a:r>
            </a:p>
          </p:txBody>
        </p:sp>
        <p:sp>
          <p:nvSpPr>
            <p:cNvPr id="25631" name="Rectangle 31"/>
            <p:cNvSpPr>
              <a:spLocks noChangeArrowheads="1"/>
            </p:cNvSpPr>
            <p:nvPr/>
          </p:nvSpPr>
          <p:spPr bwMode="auto">
            <a:xfrm>
              <a:off x="3264" y="211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32" name="Group 32"/>
            <p:cNvGrpSpPr>
              <a:grpSpLocks/>
            </p:cNvGrpSpPr>
            <p:nvPr/>
          </p:nvGrpSpPr>
          <p:grpSpPr bwMode="auto">
            <a:xfrm>
              <a:off x="1056" y="2112"/>
              <a:ext cx="480" cy="288"/>
              <a:chOff x="1092" y="2592"/>
              <a:chExt cx="480" cy="288"/>
            </a:xfrm>
          </p:grpSpPr>
          <p:sp>
            <p:nvSpPr>
              <p:cNvPr id="25633" name="Line 33"/>
              <p:cNvSpPr>
                <a:spLocks noChangeShapeType="1"/>
              </p:cNvSpPr>
              <p:nvPr/>
            </p:nvSpPr>
            <p:spPr bwMode="auto">
              <a:xfrm>
                <a:off x="1284" y="27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4" name="Rectangle 34"/>
              <p:cNvSpPr>
                <a:spLocks noChangeArrowheads="1"/>
              </p:cNvSpPr>
              <p:nvPr/>
            </p:nvSpPr>
            <p:spPr bwMode="auto">
              <a:xfrm>
                <a:off x="109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ja-JP" b="1" dirty="0" smtClean="0"/>
                  <a:t>head</a:t>
                </a:r>
                <a:endParaRPr lang="en-US" altLang="ja-JP" b="1" dirty="0"/>
              </a:p>
            </p:txBody>
          </p:sp>
        </p:grpSp>
        <p:sp>
          <p:nvSpPr>
            <p:cNvPr id="25635" name="Freeform 35"/>
            <p:cNvSpPr>
              <a:spLocks/>
            </p:cNvSpPr>
            <p:nvPr/>
          </p:nvSpPr>
          <p:spPr bwMode="auto">
            <a:xfrm>
              <a:off x="1680" y="2256"/>
              <a:ext cx="1776" cy="336"/>
            </a:xfrm>
            <a:custGeom>
              <a:avLst/>
              <a:gdLst>
                <a:gd name="T0" fmla="*/ 1776 w 1776"/>
                <a:gd name="T1" fmla="*/ 0 h 336"/>
                <a:gd name="T2" fmla="*/ 1776 w 1776"/>
                <a:gd name="T3" fmla="*/ 336 h 336"/>
                <a:gd name="T4" fmla="*/ 0 w 1776"/>
                <a:gd name="T5" fmla="*/ 336 h 336"/>
                <a:gd name="T6" fmla="*/ 0 w 1776"/>
                <a:gd name="T7" fmla="*/ 14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6" h="336">
                  <a:moveTo>
                    <a:pt x="1776" y="0"/>
                  </a:moveTo>
                  <a:lnTo>
                    <a:pt x="1776" y="336"/>
                  </a:lnTo>
                  <a:lnTo>
                    <a:pt x="0" y="336"/>
                  </a:lnTo>
                  <a:lnTo>
                    <a:pt x="0" y="14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4811485" y="2684214"/>
            <a:ext cx="12560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dummy</a:t>
            </a:r>
            <a:endParaRPr lang="en-US" altLang="ja-JP" b="1" dirty="0"/>
          </a:p>
        </p:txBody>
      </p:sp>
      <p:sp>
        <p:nvSpPr>
          <p:cNvPr id="42" name="Rectangle 41"/>
          <p:cNvSpPr/>
          <p:nvPr/>
        </p:nvSpPr>
        <p:spPr>
          <a:xfrm>
            <a:off x="4793083" y="3802939"/>
            <a:ext cx="1408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dummy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229248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00137" y="597932"/>
            <a:ext cx="7772400" cy="1143000"/>
          </a:xfrm>
        </p:spPr>
        <p:txBody>
          <a:bodyPr/>
          <a:lstStyle/>
          <a:p>
            <a:r>
              <a:rPr lang="en-US" altLang="ja-JP" dirty="0"/>
              <a:t>Doubly Linked Lists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8610600" y="4437743"/>
            <a:ext cx="68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NULL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4419600" y="4513943"/>
            <a:ext cx="1676400" cy="457200"/>
            <a:chOff x="2256" y="1104"/>
            <a:chExt cx="1056" cy="288"/>
          </a:xfrm>
        </p:grpSpPr>
        <p:grpSp>
          <p:nvGrpSpPr>
            <p:cNvPr id="27653" name="Group 5"/>
            <p:cNvGrpSpPr>
              <a:grpSpLocks/>
            </p:cNvGrpSpPr>
            <p:nvPr/>
          </p:nvGrpSpPr>
          <p:grpSpPr bwMode="auto">
            <a:xfrm>
              <a:off x="2496" y="1104"/>
              <a:ext cx="576" cy="288"/>
              <a:chOff x="2448" y="1152"/>
              <a:chExt cx="576" cy="288"/>
            </a:xfrm>
          </p:grpSpPr>
          <p:sp>
            <p:nvSpPr>
              <p:cNvPr id="27654" name="Rectangle 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ja-JP" sz="2400"/>
                  <a:t>45</a:t>
                </a:r>
              </a:p>
            </p:txBody>
          </p:sp>
          <p:sp>
            <p:nvSpPr>
              <p:cNvPr id="27655" name="Rectangle 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144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6" name="Rectangle 8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144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>
              <a:off x="3024" y="120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 flipH="1">
              <a:off x="2256" y="129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59" name="Group 11"/>
          <p:cNvGrpSpPr>
            <a:grpSpLocks/>
          </p:cNvGrpSpPr>
          <p:nvPr/>
        </p:nvGrpSpPr>
        <p:grpSpPr bwMode="auto">
          <a:xfrm>
            <a:off x="6096000" y="4513943"/>
            <a:ext cx="914400" cy="457200"/>
            <a:chOff x="2448" y="1152"/>
            <a:chExt cx="576" cy="288"/>
          </a:xfrm>
        </p:grpSpPr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>
              <a:off x="2592" y="1152"/>
              <a:ext cx="288" cy="288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/>
                <a:t>73</a:t>
              </a:r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2880" y="1152"/>
              <a:ext cx="144" cy="288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Rectangle 14"/>
            <p:cNvSpPr>
              <a:spLocks noChangeArrowheads="1"/>
            </p:cNvSpPr>
            <p:nvPr/>
          </p:nvSpPr>
          <p:spPr bwMode="auto">
            <a:xfrm>
              <a:off x="2448" y="1152"/>
              <a:ext cx="144" cy="288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934200" y="466634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5715000" y="481874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65" name="Group 17"/>
          <p:cNvGrpSpPr>
            <a:grpSpLocks/>
          </p:cNvGrpSpPr>
          <p:nvPr/>
        </p:nvGrpSpPr>
        <p:grpSpPr bwMode="auto">
          <a:xfrm>
            <a:off x="7010400" y="4513943"/>
            <a:ext cx="1676400" cy="457200"/>
            <a:chOff x="2256" y="1104"/>
            <a:chExt cx="1056" cy="288"/>
          </a:xfrm>
        </p:grpSpPr>
        <p:grpSp>
          <p:nvGrpSpPr>
            <p:cNvPr id="27666" name="Group 18"/>
            <p:cNvGrpSpPr>
              <a:grpSpLocks/>
            </p:cNvGrpSpPr>
            <p:nvPr/>
          </p:nvGrpSpPr>
          <p:grpSpPr bwMode="auto">
            <a:xfrm>
              <a:off x="2496" y="1104"/>
              <a:ext cx="576" cy="288"/>
              <a:chOff x="2448" y="1152"/>
              <a:chExt cx="576" cy="288"/>
            </a:xfrm>
          </p:grpSpPr>
          <p:sp>
            <p:nvSpPr>
              <p:cNvPr id="27667" name="Rectangle 1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ja-JP" sz="2400"/>
                  <a:t>51</a:t>
                </a:r>
              </a:p>
            </p:txBody>
          </p:sp>
          <p:sp>
            <p:nvSpPr>
              <p:cNvPr id="27668" name="Rectangle 2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144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9" name="Rectangle 2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144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70" name="Line 22"/>
            <p:cNvSpPr>
              <a:spLocks noChangeShapeType="1"/>
            </p:cNvSpPr>
            <p:nvPr/>
          </p:nvSpPr>
          <p:spPr bwMode="auto">
            <a:xfrm>
              <a:off x="3024" y="120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23"/>
            <p:cNvSpPr>
              <a:spLocks noChangeShapeType="1"/>
            </p:cNvSpPr>
            <p:nvPr/>
          </p:nvSpPr>
          <p:spPr bwMode="auto">
            <a:xfrm flipH="1">
              <a:off x="2256" y="129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72" name="Group 24"/>
          <p:cNvGrpSpPr>
            <a:grpSpLocks/>
          </p:cNvGrpSpPr>
          <p:nvPr/>
        </p:nvGrpSpPr>
        <p:grpSpPr bwMode="auto">
          <a:xfrm>
            <a:off x="3124200" y="4513943"/>
            <a:ext cx="1676400" cy="457200"/>
            <a:chOff x="2256" y="1104"/>
            <a:chExt cx="1056" cy="288"/>
          </a:xfrm>
        </p:grpSpPr>
        <p:grpSp>
          <p:nvGrpSpPr>
            <p:cNvPr id="27673" name="Group 25"/>
            <p:cNvGrpSpPr>
              <a:grpSpLocks/>
            </p:cNvGrpSpPr>
            <p:nvPr/>
          </p:nvGrpSpPr>
          <p:grpSpPr bwMode="auto">
            <a:xfrm>
              <a:off x="2496" y="1104"/>
              <a:ext cx="576" cy="288"/>
              <a:chOff x="2448" y="1152"/>
              <a:chExt cx="576" cy="288"/>
            </a:xfrm>
          </p:grpSpPr>
          <p:sp>
            <p:nvSpPr>
              <p:cNvPr id="27674" name="Rectangle 2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 sz="2400"/>
              </a:p>
            </p:txBody>
          </p:sp>
          <p:sp>
            <p:nvSpPr>
              <p:cNvPr id="27675" name="Rectangle 2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144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6" name="Rectangle 28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144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77" name="Line 29"/>
            <p:cNvSpPr>
              <a:spLocks noChangeShapeType="1"/>
            </p:cNvSpPr>
            <p:nvPr/>
          </p:nvSpPr>
          <p:spPr bwMode="auto">
            <a:xfrm>
              <a:off x="3024" y="120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30"/>
            <p:cNvSpPr>
              <a:spLocks noChangeShapeType="1"/>
            </p:cNvSpPr>
            <p:nvPr/>
          </p:nvSpPr>
          <p:spPr bwMode="auto">
            <a:xfrm flipH="1">
              <a:off x="2256" y="129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2438400" y="4590143"/>
            <a:ext cx="68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NULL</a:t>
            </a:r>
          </a:p>
        </p:txBody>
      </p:sp>
      <p:grpSp>
        <p:nvGrpSpPr>
          <p:cNvPr id="27680" name="Group 32"/>
          <p:cNvGrpSpPr>
            <a:grpSpLocks/>
          </p:cNvGrpSpPr>
          <p:nvPr/>
        </p:nvGrpSpPr>
        <p:grpSpPr bwMode="auto">
          <a:xfrm>
            <a:off x="3733800" y="4971143"/>
            <a:ext cx="457200" cy="838200"/>
            <a:chOff x="1824" y="1392"/>
            <a:chExt cx="288" cy="528"/>
          </a:xfrm>
        </p:grpSpPr>
        <p:sp>
          <p:nvSpPr>
            <p:cNvPr id="27681" name="Rectangle 33"/>
            <p:cNvSpPr>
              <a:spLocks noChangeArrowheads="1"/>
            </p:cNvSpPr>
            <p:nvPr/>
          </p:nvSpPr>
          <p:spPr bwMode="auto">
            <a:xfrm>
              <a:off x="1824" y="163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b="1"/>
                <a:t>head</a:t>
              </a:r>
            </a:p>
          </p:txBody>
        </p:sp>
        <p:sp>
          <p:nvSpPr>
            <p:cNvPr id="27682" name="Line 34"/>
            <p:cNvSpPr>
              <a:spLocks noChangeShapeType="1"/>
            </p:cNvSpPr>
            <p:nvPr/>
          </p:nvSpPr>
          <p:spPr bwMode="auto">
            <a:xfrm flipV="1">
              <a:off x="1968" y="139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3" name="Group 35"/>
          <p:cNvGrpSpPr>
            <a:grpSpLocks/>
          </p:cNvGrpSpPr>
          <p:nvPr/>
        </p:nvGrpSpPr>
        <p:grpSpPr bwMode="auto">
          <a:xfrm>
            <a:off x="4996545" y="2844799"/>
            <a:ext cx="1143000" cy="457200"/>
            <a:chOff x="768" y="2784"/>
            <a:chExt cx="720" cy="288"/>
          </a:xfrm>
        </p:grpSpPr>
        <p:sp>
          <p:nvSpPr>
            <p:cNvPr id="27684" name="Rectangle 36"/>
            <p:cNvSpPr>
              <a:spLocks noChangeArrowheads="1"/>
            </p:cNvSpPr>
            <p:nvPr/>
          </p:nvSpPr>
          <p:spPr bwMode="auto">
            <a:xfrm>
              <a:off x="768" y="278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/>
                <a:t>45</a:t>
              </a:r>
            </a:p>
          </p:txBody>
        </p:sp>
        <p:sp>
          <p:nvSpPr>
            <p:cNvPr id="27685" name="Rectangle 37"/>
            <p:cNvSpPr>
              <a:spLocks noChangeArrowheads="1"/>
            </p:cNvSpPr>
            <p:nvPr/>
          </p:nvSpPr>
          <p:spPr bwMode="auto">
            <a:xfrm>
              <a:off x="1056" y="278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6" name="Line 38"/>
            <p:cNvSpPr>
              <a:spLocks noChangeShapeType="1"/>
            </p:cNvSpPr>
            <p:nvPr/>
          </p:nvSpPr>
          <p:spPr bwMode="auto">
            <a:xfrm>
              <a:off x="1200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6139545" y="2844799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/>
              <a:t>73</a:t>
            </a:r>
          </a:p>
        </p:txBody>
      </p:sp>
      <p:sp>
        <p:nvSpPr>
          <p:cNvPr id="27688" name="Rectangle 40"/>
          <p:cNvSpPr>
            <a:spLocks noChangeArrowheads="1"/>
          </p:cNvSpPr>
          <p:nvPr/>
        </p:nvSpPr>
        <p:spPr bwMode="auto">
          <a:xfrm>
            <a:off x="6596745" y="2844799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6825345" y="3073399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90" name="Group 42"/>
          <p:cNvGrpSpPr>
            <a:grpSpLocks/>
          </p:cNvGrpSpPr>
          <p:nvPr/>
        </p:nvGrpSpPr>
        <p:grpSpPr bwMode="auto">
          <a:xfrm>
            <a:off x="7282545" y="2844799"/>
            <a:ext cx="1143000" cy="457200"/>
            <a:chOff x="768" y="2784"/>
            <a:chExt cx="720" cy="288"/>
          </a:xfrm>
        </p:grpSpPr>
        <p:sp>
          <p:nvSpPr>
            <p:cNvPr id="27691" name="Rectangle 43"/>
            <p:cNvSpPr>
              <a:spLocks noChangeArrowheads="1"/>
            </p:cNvSpPr>
            <p:nvPr/>
          </p:nvSpPr>
          <p:spPr bwMode="auto">
            <a:xfrm>
              <a:off x="768" y="278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/>
                <a:t>51</a:t>
              </a:r>
            </a:p>
          </p:txBody>
        </p:sp>
        <p:sp>
          <p:nvSpPr>
            <p:cNvPr id="27692" name="Rectangle 44"/>
            <p:cNvSpPr>
              <a:spLocks noChangeArrowheads="1"/>
            </p:cNvSpPr>
            <p:nvPr/>
          </p:nvSpPr>
          <p:spPr bwMode="auto">
            <a:xfrm>
              <a:off x="1056" y="278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3" name="Line 45"/>
            <p:cNvSpPr>
              <a:spLocks noChangeShapeType="1"/>
            </p:cNvSpPr>
            <p:nvPr/>
          </p:nvSpPr>
          <p:spPr bwMode="auto">
            <a:xfrm>
              <a:off x="1200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94" name="Text Box 46"/>
          <p:cNvSpPr txBox="1">
            <a:spLocks noChangeArrowheads="1"/>
          </p:cNvSpPr>
          <p:nvPr/>
        </p:nvSpPr>
        <p:spPr bwMode="auto">
          <a:xfrm>
            <a:off x="8425545" y="2920999"/>
            <a:ext cx="68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NULL</a:t>
            </a:r>
          </a:p>
        </p:txBody>
      </p:sp>
      <p:grpSp>
        <p:nvGrpSpPr>
          <p:cNvPr id="27695" name="Group 47"/>
          <p:cNvGrpSpPr>
            <a:grpSpLocks/>
          </p:cNvGrpSpPr>
          <p:nvPr/>
        </p:nvGrpSpPr>
        <p:grpSpPr bwMode="auto">
          <a:xfrm>
            <a:off x="3091545" y="2844799"/>
            <a:ext cx="762000" cy="457200"/>
            <a:chOff x="1092" y="2592"/>
            <a:chExt cx="480" cy="288"/>
          </a:xfrm>
        </p:grpSpPr>
        <p:sp>
          <p:nvSpPr>
            <p:cNvPr id="27696" name="Line 48"/>
            <p:cNvSpPr>
              <a:spLocks noChangeShapeType="1"/>
            </p:cNvSpPr>
            <p:nvPr/>
          </p:nvSpPr>
          <p:spPr bwMode="auto">
            <a:xfrm>
              <a:off x="1284" y="27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7" name="Rectangle 49"/>
            <p:cNvSpPr>
              <a:spLocks noChangeArrowheads="1"/>
            </p:cNvSpPr>
            <p:nvPr/>
          </p:nvSpPr>
          <p:spPr bwMode="auto">
            <a:xfrm>
              <a:off x="1092" y="259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b="1" dirty="0"/>
                <a:t>head</a:t>
              </a:r>
            </a:p>
          </p:txBody>
        </p:sp>
      </p:grpSp>
      <p:sp>
        <p:nvSpPr>
          <p:cNvPr id="27698" name="Text Box 50"/>
          <p:cNvSpPr txBox="1">
            <a:spLocks noChangeArrowheads="1"/>
          </p:cNvSpPr>
          <p:nvPr/>
        </p:nvSpPr>
        <p:spPr bwMode="auto">
          <a:xfrm>
            <a:off x="1105279" y="1810657"/>
            <a:ext cx="18594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Single Linked Lists</a:t>
            </a:r>
          </a:p>
        </p:txBody>
      </p:sp>
      <p:sp>
        <p:nvSpPr>
          <p:cNvPr id="27699" name="Line 51"/>
          <p:cNvSpPr>
            <a:spLocks noChangeShapeType="1"/>
          </p:cNvSpPr>
          <p:nvPr/>
        </p:nvSpPr>
        <p:spPr bwMode="auto">
          <a:xfrm flipV="1">
            <a:off x="6596745" y="3301999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0" name="Text Box 52"/>
          <p:cNvSpPr txBox="1">
            <a:spLocks noChangeArrowheads="1"/>
          </p:cNvSpPr>
          <p:nvPr/>
        </p:nvSpPr>
        <p:spPr bwMode="auto">
          <a:xfrm>
            <a:off x="5682346" y="3606800"/>
            <a:ext cx="18771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dirty="0"/>
              <a:t>To be deleted</a:t>
            </a:r>
          </a:p>
        </p:txBody>
      </p:sp>
      <p:sp>
        <p:nvSpPr>
          <p:cNvPr id="27701" name="Freeform 53"/>
          <p:cNvSpPr>
            <a:spLocks/>
          </p:cNvSpPr>
          <p:nvPr/>
        </p:nvSpPr>
        <p:spPr bwMode="auto">
          <a:xfrm>
            <a:off x="5638800" y="1219200"/>
            <a:ext cx="1676400" cy="381000"/>
          </a:xfrm>
          <a:custGeom>
            <a:avLst/>
            <a:gdLst>
              <a:gd name="T0" fmla="*/ 0 w 1056"/>
              <a:gd name="T1" fmla="*/ 240 h 240"/>
              <a:gd name="T2" fmla="*/ 576 w 1056"/>
              <a:gd name="T3" fmla="*/ 0 h 240"/>
              <a:gd name="T4" fmla="*/ 1056 w 105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240">
                <a:moveTo>
                  <a:pt x="0" y="240"/>
                </a:moveTo>
                <a:cubicBezTo>
                  <a:pt x="200" y="120"/>
                  <a:pt x="400" y="0"/>
                  <a:pt x="576" y="0"/>
                </a:cubicBezTo>
                <a:cubicBezTo>
                  <a:pt x="752" y="0"/>
                  <a:pt x="904" y="120"/>
                  <a:pt x="1056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2" name="Line 54"/>
          <p:cNvSpPr>
            <a:spLocks noChangeShapeType="1"/>
          </p:cNvSpPr>
          <p:nvPr/>
        </p:nvSpPr>
        <p:spPr bwMode="auto">
          <a:xfrm flipV="1">
            <a:off x="5453745" y="3301999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4" name="Text Box 56"/>
          <p:cNvSpPr txBox="1">
            <a:spLocks noChangeArrowheads="1"/>
          </p:cNvSpPr>
          <p:nvPr/>
        </p:nvSpPr>
        <p:spPr bwMode="auto">
          <a:xfrm>
            <a:off x="1171108" y="3980543"/>
            <a:ext cx="19668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Doubly Linked Lists</a:t>
            </a:r>
          </a:p>
        </p:txBody>
      </p:sp>
      <p:sp>
        <p:nvSpPr>
          <p:cNvPr id="27705" name="Freeform 57"/>
          <p:cNvSpPr>
            <a:spLocks/>
          </p:cNvSpPr>
          <p:nvPr/>
        </p:nvSpPr>
        <p:spPr bwMode="auto">
          <a:xfrm>
            <a:off x="5715000" y="4132943"/>
            <a:ext cx="1676400" cy="381000"/>
          </a:xfrm>
          <a:custGeom>
            <a:avLst/>
            <a:gdLst>
              <a:gd name="T0" fmla="*/ 0 w 1056"/>
              <a:gd name="T1" fmla="*/ 240 h 240"/>
              <a:gd name="T2" fmla="*/ 576 w 1056"/>
              <a:gd name="T3" fmla="*/ 0 h 240"/>
              <a:gd name="T4" fmla="*/ 1056 w 105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240">
                <a:moveTo>
                  <a:pt x="0" y="240"/>
                </a:moveTo>
                <a:cubicBezTo>
                  <a:pt x="200" y="120"/>
                  <a:pt x="400" y="0"/>
                  <a:pt x="576" y="0"/>
                </a:cubicBezTo>
                <a:cubicBezTo>
                  <a:pt x="752" y="0"/>
                  <a:pt x="904" y="120"/>
                  <a:pt x="1056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6" name="Freeform 58"/>
          <p:cNvSpPr>
            <a:spLocks/>
          </p:cNvSpPr>
          <p:nvPr/>
        </p:nvSpPr>
        <p:spPr bwMode="auto">
          <a:xfrm>
            <a:off x="5715000" y="4894943"/>
            <a:ext cx="1752600" cy="381000"/>
          </a:xfrm>
          <a:custGeom>
            <a:avLst/>
            <a:gdLst>
              <a:gd name="T0" fmla="*/ 1104 w 1104"/>
              <a:gd name="T1" fmla="*/ 0 h 240"/>
              <a:gd name="T2" fmla="*/ 480 w 1104"/>
              <a:gd name="T3" fmla="*/ 240 h 240"/>
              <a:gd name="T4" fmla="*/ 0 w 1104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240">
                <a:moveTo>
                  <a:pt x="1104" y="0"/>
                </a:moveTo>
                <a:cubicBezTo>
                  <a:pt x="884" y="120"/>
                  <a:pt x="664" y="240"/>
                  <a:pt x="480" y="240"/>
                </a:cubicBezTo>
                <a:cubicBezTo>
                  <a:pt x="296" y="240"/>
                  <a:pt x="148" y="120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707" name="Group 59"/>
          <p:cNvGrpSpPr>
            <a:grpSpLocks/>
          </p:cNvGrpSpPr>
          <p:nvPr/>
        </p:nvGrpSpPr>
        <p:grpSpPr bwMode="auto">
          <a:xfrm>
            <a:off x="3853545" y="2844799"/>
            <a:ext cx="1143000" cy="457200"/>
            <a:chOff x="768" y="2784"/>
            <a:chExt cx="720" cy="288"/>
          </a:xfrm>
        </p:grpSpPr>
        <p:sp>
          <p:nvSpPr>
            <p:cNvPr id="27708" name="Rectangle 60"/>
            <p:cNvSpPr>
              <a:spLocks noChangeArrowheads="1"/>
            </p:cNvSpPr>
            <p:nvPr/>
          </p:nvSpPr>
          <p:spPr bwMode="auto">
            <a:xfrm>
              <a:off x="768" y="278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sz="2400"/>
            </a:p>
          </p:txBody>
        </p:sp>
        <p:sp>
          <p:nvSpPr>
            <p:cNvPr id="27709" name="Rectangle 61"/>
            <p:cNvSpPr>
              <a:spLocks noChangeArrowheads="1"/>
            </p:cNvSpPr>
            <p:nvPr/>
          </p:nvSpPr>
          <p:spPr bwMode="auto">
            <a:xfrm>
              <a:off x="1056" y="278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0" name="Line 62"/>
            <p:cNvSpPr>
              <a:spLocks noChangeShapeType="1"/>
            </p:cNvSpPr>
            <p:nvPr/>
          </p:nvSpPr>
          <p:spPr bwMode="auto">
            <a:xfrm>
              <a:off x="1200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11" name="Text Box 63"/>
          <p:cNvSpPr txBox="1">
            <a:spLocks noChangeArrowheads="1"/>
          </p:cNvSpPr>
          <p:nvPr/>
        </p:nvSpPr>
        <p:spPr bwMode="auto">
          <a:xfrm>
            <a:off x="5638800" y="5257799"/>
            <a:ext cx="507509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ja-JP" sz="2400" dirty="0"/>
              <a:t>cur-&gt;</a:t>
            </a:r>
            <a:r>
              <a:rPr lang="en-US" altLang="ja-JP" sz="2400" dirty="0" err="1"/>
              <a:t>prev</a:t>
            </a:r>
            <a:r>
              <a:rPr lang="en-US" altLang="ja-JP" sz="2400" dirty="0"/>
              <a:t>-&gt;next = cur-&gt;next</a:t>
            </a:r>
          </a:p>
          <a:p>
            <a:pPr algn="l"/>
            <a:r>
              <a:rPr lang="en-US" altLang="ja-JP" sz="2400" dirty="0"/>
              <a:t>But pointer operations become more complicated.</a:t>
            </a:r>
          </a:p>
        </p:txBody>
      </p:sp>
    </p:spTree>
    <p:extLst>
      <p:ext uri="{BB962C8B-B14F-4D97-AF65-F5344CB8AC3E}">
        <p14:creationId xmlns:p14="http://schemas.microsoft.com/office/powerpoint/2010/main" val="99513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18772" y="510720"/>
            <a:ext cx="7772400" cy="1143000"/>
          </a:xfrm>
        </p:spPr>
        <p:txBody>
          <a:bodyPr/>
          <a:lstStyle/>
          <a:p>
            <a:r>
              <a:rPr lang="en-US" altLang="ja-JP" sz="4000" dirty="0"/>
              <a:t>Inserting a Node</a:t>
            </a:r>
            <a:br>
              <a:rPr lang="en-US" altLang="ja-JP" sz="4000" dirty="0"/>
            </a:br>
            <a:r>
              <a:rPr lang="en-US" altLang="ja-JP" sz="2400" dirty="0">
                <a:solidFill>
                  <a:srgbClr val="FF0000"/>
                </a:solidFill>
              </a:rPr>
              <a:t>before the current pointer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5304972" y="3160485"/>
            <a:ext cx="914400" cy="457200"/>
            <a:chOff x="2448" y="1152"/>
            <a:chExt cx="576" cy="288"/>
          </a:xfrm>
        </p:grpSpPr>
        <p:sp>
          <p:nvSpPr>
            <p:cNvPr id="29700" name="Rectangle 4"/>
            <p:cNvSpPr>
              <a:spLocks noChangeArrowheads="1"/>
            </p:cNvSpPr>
            <p:nvPr/>
          </p:nvSpPr>
          <p:spPr bwMode="auto">
            <a:xfrm>
              <a:off x="2592" y="1152"/>
              <a:ext cx="288" cy="288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/>
                <a:t>45</a:t>
              </a:r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2880" y="1152"/>
              <a:ext cx="144" cy="288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2448" y="1152"/>
              <a:ext cx="144" cy="288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3" name="Line 7"/>
          <p:cNvSpPr>
            <a:spLocks noChangeShapeType="1"/>
          </p:cNvSpPr>
          <p:nvPr/>
        </p:nvSpPr>
        <p:spPr bwMode="auto">
          <a:xfrm flipV="1">
            <a:off x="6143172" y="2703285"/>
            <a:ext cx="1295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H="1" flipV="1">
            <a:off x="4009572" y="2855685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05" name="Group 9"/>
          <p:cNvGrpSpPr>
            <a:grpSpLocks/>
          </p:cNvGrpSpPr>
          <p:nvPr/>
        </p:nvGrpSpPr>
        <p:grpSpPr bwMode="auto">
          <a:xfrm>
            <a:off x="7362372" y="2398485"/>
            <a:ext cx="914400" cy="457200"/>
            <a:chOff x="2448" y="1152"/>
            <a:chExt cx="576" cy="288"/>
          </a:xfrm>
        </p:grpSpPr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2592" y="115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/>
                <a:t>73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2880" y="1152"/>
              <a:ext cx="14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2448" y="1152"/>
              <a:ext cx="14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8200572" y="255088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4009572" y="2627085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276772" y="270328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12" name="Group 16"/>
          <p:cNvGrpSpPr>
            <a:grpSpLocks/>
          </p:cNvGrpSpPr>
          <p:nvPr/>
        </p:nvGrpSpPr>
        <p:grpSpPr bwMode="auto">
          <a:xfrm>
            <a:off x="3095172" y="2398485"/>
            <a:ext cx="914400" cy="457200"/>
            <a:chOff x="2448" y="1152"/>
            <a:chExt cx="576" cy="288"/>
          </a:xfrm>
        </p:grpSpPr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2592" y="115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/>
                <a:t>20</a:t>
              </a:r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2880" y="1152"/>
              <a:ext cx="14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2448" y="1152"/>
              <a:ext cx="14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3933372" y="2474685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H="1">
            <a:off x="2714172" y="270328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2637972" y="255088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 flipH="1">
            <a:off x="6219372" y="2779485"/>
            <a:ext cx="1295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3933372" y="2703285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3326639" y="4445000"/>
            <a:ext cx="49936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2400" dirty="0" err="1"/>
              <a:t>newPtr</a:t>
            </a:r>
            <a:r>
              <a:rPr lang="en-US" altLang="ja-JP" sz="2400" dirty="0"/>
              <a:t>-&gt;next = cur;			</a:t>
            </a:r>
            <a:r>
              <a:rPr lang="en-US" altLang="ja-JP" sz="2400" dirty="0" smtClean="0"/>
              <a:t>	// </a:t>
            </a:r>
            <a:r>
              <a:rPr lang="en-US" altLang="ja-JP" sz="2400" dirty="0"/>
              <a:t>(a)</a:t>
            </a:r>
          </a:p>
          <a:p>
            <a:pPr algn="l"/>
            <a:r>
              <a:rPr lang="en-US" altLang="ja-JP" sz="2400" dirty="0" err="1"/>
              <a:t>newPrt</a:t>
            </a:r>
            <a:r>
              <a:rPr lang="en-US" altLang="ja-JP" sz="2400" dirty="0"/>
              <a:t>-&gt;</a:t>
            </a:r>
            <a:r>
              <a:rPr lang="en-US" altLang="ja-JP" sz="2400" dirty="0" err="1"/>
              <a:t>prev</a:t>
            </a:r>
            <a:r>
              <a:rPr lang="en-US" altLang="ja-JP" sz="2400" dirty="0"/>
              <a:t> = cur-&gt;</a:t>
            </a:r>
            <a:r>
              <a:rPr lang="en-US" altLang="ja-JP" sz="2400" dirty="0" err="1"/>
              <a:t>prev</a:t>
            </a:r>
            <a:r>
              <a:rPr lang="en-US" altLang="ja-JP" sz="2400" dirty="0"/>
              <a:t>;		// (b)</a:t>
            </a:r>
          </a:p>
          <a:p>
            <a:pPr algn="l"/>
            <a:r>
              <a:rPr lang="en-US" altLang="ja-JP" sz="2400" dirty="0"/>
              <a:t>cur-&gt;</a:t>
            </a:r>
            <a:r>
              <a:rPr lang="en-US" altLang="ja-JP" sz="2400" dirty="0" err="1"/>
              <a:t>prev</a:t>
            </a:r>
            <a:r>
              <a:rPr lang="en-US" altLang="ja-JP" sz="2400" dirty="0"/>
              <a:t> = </a:t>
            </a:r>
            <a:r>
              <a:rPr lang="en-US" altLang="ja-JP" sz="2400" dirty="0" err="1"/>
              <a:t>newPtr</a:t>
            </a:r>
            <a:r>
              <a:rPr lang="en-US" altLang="ja-JP" sz="2400" dirty="0"/>
              <a:t>;			</a:t>
            </a:r>
            <a:r>
              <a:rPr lang="en-US" altLang="ja-JP" sz="2400" dirty="0" smtClean="0"/>
              <a:t>	// </a:t>
            </a:r>
            <a:r>
              <a:rPr lang="en-US" altLang="ja-JP" sz="2400" dirty="0"/>
              <a:t>(c)</a:t>
            </a:r>
          </a:p>
          <a:p>
            <a:pPr algn="l"/>
            <a:r>
              <a:rPr lang="en-US" altLang="ja-JP" sz="2400" dirty="0" err="1"/>
              <a:t>newPtr</a:t>
            </a:r>
            <a:r>
              <a:rPr lang="en-US" altLang="ja-JP" sz="2400" dirty="0"/>
              <a:t>-&gt;</a:t>
            </a:r>
            <a:r>
              <a:rPr lang="en-US" altLang="ja-JP" sz="2400" dirty="0" err="1"/>
              <a:t>prev</a:t>
            </a:r>
            <a:r>
              <a:rPr lang="en-US" altLang="ja-JP" sz="2400" dirty="0"/>
              <a:t>-&gt;next = </a:t>
            </a:r>
            <a:r>
              <a:rPr lang="en-US" altLang="ja-JP" sz="2400" dirty="0" err="1"/>
              <a:t>newPtr</a:t>
            </a:r>
            <a:r>
              <a:rPr lang="en-US" altLang="ja-JP" sz="2400" dirty="0"/>
              <a:t>;	// (d)</a:t>
            </a: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7590972" y="3236685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b="1"/>
              <a:t>cur</a:t>
            </a:r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7819572" y="285568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6416222" y="2592160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(a)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4120697" y="304936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(b)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6568622" y="3049361"/>
            <a:ext cx="5004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(c)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4501697" y="259216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(d)</a:t>
            </a:r>
          </a:p>
        </p:txBody>
      </p:sp>
    </p:spTree>
    <p:extLst>
      <p:ext uri="{BB962C8B-B14F-4D97-AF65-F5344CB8AC3E}">
        <p14:creationId xmlns:p14="http://schemas.microsoft.com/office/powerpoint/2010/main" val="144511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Review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11/8</a:t>
            </a:r>
          </a:p>
          <a:p>
            <a:r>
              <a:rPr lang="en-US" dirty="0" smtClean="0"/>
              <a:t>Two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26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from last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Built a Push/Pop Stack using a linked 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Determined semantics of a stack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Designed the interface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Understood why the linked-list was a good data structure for the problem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Implemented Push, Pop, and Overloaded &lt;&lt;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Determined that we needed to overload the Destructor (and did it)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Determined that assignment (=) and Copy Constructor needed overloading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27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 Assignment Overload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When, 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79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Assignment/Copy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sz="2400" dirty="0" smtClean="0"/>
              <a:t>All objects have implicit assignment operator and Copy constructor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Chains to the assignment operators of the class members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Built-in types do straight-forward copies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This often works.  However, when memory is dynamically allocated in the class it has problems.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Need to override = and copy constructor in these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Assignment:   </a:t>
            </a:r>
            <a:r>
              <a:rPr lang="en-US" sz="2200" i="1" dirty="0" err="1" smtClean="0"/>
              <a:t>MyClass</a:t>
            </a:r>
            <a:r>
              <a:rPr lang="en-US" sz="2200" i="1" dirty="0" smtClean="0"/>
              <a:t>&amp; operator=(</a:t>
            </a:r>
            <a:r>
              <a:rPr lang="en-US" sz="2200" i="1" dirty="0" err="1" smtClean="0"/>
              <a:t>const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MyClass</a:t>
            </a:r>
            <a:r>
              <a:rPr lang="en-US" sz="2200" i="1" dirty="0" smtClean="0"/>
              <a:t> &amp;</a:t>
            </a:r>
            <a:r>
              <a:rPr lang="en-US" sz="2200" i="1" dirty="0" err="1" smtClean="0"/>
              <a:t>myobj</a:t>
            </a:r>
            <a:r>
              <a:rPr lang="en-US" sz="2200" i="1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Copy Constructor:   </a:t>
            </a:r>
            <a:r>
              <a:rPr lang="en-US" sz="2200" dirty="0" err="1" smtClean="0"/>
              <a:t>MyClass</a:t>
            </a:r>
            <a:r>
              <a:rPr lang="en-US" sz="2200" dirty="0" smtClean="0"/>
              <a:t>(</a:t>
            </a:r>
            <a:r>
              <a:rPr lang="en-US" sz="2200" dirty="0" err="1" smtClean="0"/>
              <a:t>const</a:t>
            </a:r>
            <a:r>
              <a:rPr lang="en-US" sz="2200" dirty="0" smtClean="0"/>
              <a:t> </a:t>
            </a:r>
            <a:r>
              <a:rPr lang="en-US" sz="2200" dirty="0" err="1" smtClean="0"/>
              <a:t>MyClass</a:t>
            </a:r>
            <a:r>
              <a:rPr lang="en-US" sz="2200" dirty="0" smtClean="0"/>
              <a:t> &amp;source)</a:t>
            </a:r>
          </a:p>
        </p:txBody>
      </p:sp>
    </p:spTree>
    <p:extLst>
      <p:ext uri="{BB962C8B-B14F-4D97-AF65-F5344CB8AC3E}">
        <p14:creationId xmlns:p14="http://schemas.microsoft.com/office/powerpoint/2010/main" val="22583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1916189"/>
            <a:ext cx="951177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If Assignment </a:t>
            </a:r>
            <a:r>
              <a:rPr lang="en-US" sz="2000" dirty="0"/>
              <a:t> </a:t>
            </a:r>
            <a:r>
              <a:rPr lang="en-US" sz="2000" dirty="0" smtClean="0"/>
              <a:t>= is over-ridden then all copying / allocation must be done on the object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General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r>
              <a:rPr lang="en-US" sz="2000" dirty="0" err="1" smtClean="0"/>
              <a:t>MyClass</a:t>
            </a:r>
            <a:r>
              <a:rPr lang="en-US" sz="2000" dirty="0" smtClean="0"/>
              <a:t>&amp; </a:t>
            </a:r>
            <a:r>
              <a:rPr lang="en-US" sz="2000" dirty="0" err="1" smtClean="0"/>
              <a:t>MyClass</a:t>
            </a:r>
            <a:r>
              <a:rPr lang="en-US" sz="2000" dirty="0" smtClean="0"/>
              <a:t>::operator= (</a:t>
            </a:r>
            <a:r>
              <a:rPr lang="en-US" sz="2000" dirty="0" err="1" smtClean="0"/>
              <a:t>const</a:t>
            </a:r>
            <a:r>
              <a:rPr lang="en-US" sz="2000" dirty="0" smtClean="0"/>
              <a:t> </a:t>
            </a:r>
            <a:r>
              <a:rPr lang="en-US" sz="2000" dirty="0" err="1" smtClean="0"/>
              <a:t>MyClass</a:t>
            </a:r>
            <a:r>
              <a:rPr lang="en-US" sz="2000" dirty="0" smtClean="0"/>
              <a:t> &amp;source)</a:t>
            </a:r>
          </a:p>
          <a:p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 smtClean="0"/>
              <a:t> 1)    If (this == &amp;source) return;</a:t>
            </a:r>
          </a:p>
          <a:p>
            <a:r>
              <a:rPr lang="en-US" sz="2000" dirty="0" smtClean="0"/>
              <a:t> 2)   //chain all member’ assignments operators</a:t>
            </a:r>
          </a:p>
          <a:p>
            <a:r>
              <a:rPr lang="en-US" sz="2000" dirty="0" smtClean="0"/>
              <a:t> 3)   // manage all dynamic memory that has been utilized</a:t>
            </a:r>
          </a:p>
          <a:p>
            <a:r>
              <a:rPr lang="en-US" sz="2000" dirty="0" smtClean="0"/>
              <a:t>            // de-allocate memory in destination</a:t>
            </a:r>
          </a:p>
          <a:p>
            <a:r>
              <a:rPr lang="en-US" sz="2000" dirty="0" smtClean="0"/>
              <a:t>            // allocate new memory for a deep copy or just copy ref for a shallow copy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4)   return *this;</a:t>
            </a:r>
          </a:p>
          <a:p>
            <a:r>
              <a:rPr lang="en-US" sz="20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0400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2096814"/>
            <a:ext cx="1103064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Can be implemented with call to default constructor and then assignment (may not be most efficient)</a:t>
            </a:r>
          </a:p>
          <a:p>
            <a:r>
              <a:rPr lang="en-US" sz="2000" dirty="0" err="1" smtClean="0"/>
              <a:t>MyClass</a:t>
            </a:r>
            <a:r>
              <a:rPr lang="en-US" sz="2000" dirty="0" smtClean="0"/>
              <a:t>::</a:t>
            </a:r>
            <a:r>
              <a:rPr lang="en-US" sz="2000" dirty="0" err="1" smtClean="0"/>
              <a:t>MyClass</a:t>
            </a:r>
            <a:r>
              <a:rPr lang="en-US" sz="2000" dirty="0" smtClean="0"/>
              <a:t>(</a:t>
            </a:r>
            <a:r>
              <a:rPr lang="en-US" sz="2000" dirty="0" err="1" smtClean="0"/>
              <a:t>const</a:t>
            </a:r>
            <a:r>
              <a:rPr lang="en-US" sz="2000" dirty="0" smtClean="0"/>
              <a:t> </a:t>
            </a:r>
            <a:r>
              <a:rPr lang="en-US" sz="2000" dirty="0" err="1"/>
              <a:t>MyClass</a:t>
            </a:r>
            <a:r>
              <a:rPr lang="en-US" sz="2000" dirty="0"/>
              <a:t> &amp;source)</a:t>
            </a:r>
          </a:p>
          <a:p>
            <a:r>
              <a:rPr lang="en-US" sz="2000" dirty="0" smtClean="0"/>
              <a:t>{</a:t>
            </a:r>
          </a:p>
          <a:p>
            <a:r>
              <a:rPr lang="en-US" sz="2000" dirty="0" smtClean="0"/>
              <a:t>  // Initialize Members to defaults</a:t>
            </a:r>
            <a:endParaRPr lang="en-US" sz="2000" dirty="0"/>
          </a:p>
          <a:p>
            <a:r>
              <a:rPr lang="en-US" sz="2000" dirty="0" smtClean="0"/>
              <a:t>   *this = source;</a:t>
            </a:r>
          </a:p>
          <a:p>
            <a:r>
              <a:rPr lang="en-US" sz="2000" dirty="0"/>
              <a:t>}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Copy Constructor is invoked in these four cases: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MyObj</a:t>
            </a:r>
            <a:r>
              <a:rPr lang="en-US" sz="2400" dirty="0" smtClean="0"/>
              <a:t> o1 = o2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MyObj</a:t>
            </a:r>
            <a:r>
              <a:rPr lang="en-US" sz="2400" dirty="0" smtClean="0"/>
              <a:t> o1(o2);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Pass by Value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Return by Value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02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>
          <a:xfrm>
            <a:off x="1429660" y="507317"/>
            <a:ext cx="8405813" cy="11430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Array v. Linked List for Stack</a:t>
            </a:r>
          </a:p>
        </p:txBody>
      </p:sp>
      <p:sp>
        <p:nvSpPr>
          <p:cNvPr id="2969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560786" y="2175642"/>
            <a:ext cx="8916714" cy="41489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  Arrays easy to use, but have fixed size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  Increasing size of dynamically allocated array can waste storage,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  Array based implementation good for small bag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  Linked chains do not have fixed size</a:t>
            </a:r>
          </a:p>
        </p:txBody>
      </p:sp>
    </p:spTree>
    <p:extLst>
      <p:ext uri="{BB962C8B-B14F-4D97-AF65-F5344CB8AC3E}">
        <p14:creationId xmlns:p14="http://schemas.microsoft.com/office/powerpoint/2010/main" val="168203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the Week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1242" y="2230581"/>
            <a:ext cx="14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Fran Allen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905276" y="3299434"/>
            <a:ext cx="63996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Expertise: Optimizing Compilers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Seminal work with John </a:t>
            </a:r>
            <a:r>
              <a:rPr lang="en-US" dirty="0" err="1" smtClean="0"/>
              <a:t>Cocke</a:t>
            </a:r>
            <a:r>
              <a:rPr lang="en-US" dirty="0" smtClean="0"/>
              <a:t> on optimizing compilers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Intelligence work for NSA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Wrote,  “A </a:t>
            </a:r>
            <a:r>
              <a:rPr lang="en-US" dirty="0"/>
              <a:t>Catalog of Optimizing </a:t>
            </a:r>
            <a:r>
              <a:rPr lang="en-US" dirty="0" smtClean="0"/>
              <a:t>Transformations”, key paper in</a:t>
            </a:r>
          </a:p>
          <a:p>
            <a:pPr lvl="1"/>
            <a:r>
              <a:rPr lang="en-US" dirty="0" smtClean="0"/>
              <a:t>Compiler optimizations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Professor at NYU – 1970 - 73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Fellow at IBM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First Women to win Turing Award</a:t>
            </a:r>
          </a:p>
        </p:txBody>
      </p:sp>
      <p:pic>
        <p:nvPicPr>
          <p:cNvPr id="1026" name="Picture 2" descr="Allen mg 2528-3750K-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470" y="2692246"/>
            <a:ext cx="2782697" cy="278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46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13033</TotalTime>
  <Words>1131</Words>
  <Application>Microsoft Office PowerPoint</Application>
  <PresentationFormat>Widescreen</PresentationFormat>
  <Paragraphs>261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ＭＳ Ｐゴシック</vt:lpstr>
      <vt:lpstr>Arial</vt:lpstr>
      <vt:lpstr>Calibri</vt:lpstr>
      <vt:lpstr>Calibri Light</vt:lpstr>
      <vt:lpstr>Consolas</vt:lpstr>
      <vt:lpstr>Courier New</vt:lpstr>
      <vt:lpstr>Retrospect</vt:lpstr>
      <vt:lpstr>CSS 342</vt:lpstr>
      <vt:lpstr>Agenda</vt:lpstr>
      <vt:lpstr>Review from last time…</vt:lpstr>
      <vt:lpstr>Copy Constructor Assignment Overload</vt:lpstr>
      <vt:lpstr>Assignment/Copy Constructor</vt:lpstr>
      <vt:lpstr>Assignment</vt:lpstr>
      <vt:lpstr>Copy Constructor</vt:lpstr>
      <vt:lpstr>Array v. Linked List for Stack</vt:lpstr>
      <vt:lpstr>Computer Scientist of the Week</vt:lpstr>
      <vt:lpstr>Sorted singly linked list</vt:lpstr>
      <vt:lpstr>Sorted list using linked list implementation</vt:lpstr>
      <vt:lpstr>Insert(int x) </vt:lpstr>
      <vt:lpstr>Insert</vt:lpstr>
      <vt:lpstr>Pop Quiz</vt:lpstr>
      <vt:lpstr>Dangling References: common causes</vt:lpstr>
      <vt:lpstr>Remove(int x)</vt:lpstr>
      <vt:lpstr>Remove</vt:lpstr>
      <vt:lpstr>Class Bell</vt:lpstr>
      <vt:lpstr>List can also be implemented with an array</vt:lpstr>
      <vt:lpstr>Circular Linked Lists</vt:lpstr>
      <vt:lpstr>Doubly Linked Lists</vt:lpstr>
      <vt:lpstr>Inserting a Node before the current pointer</vt:lpstr>
      <vt:lpstr>Midterm Review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255</cp:revision>
  <dcterms:created xsi:type="dcterms:W3CDTF">2014-09-04T12:46:47Z</dcterms:created>
  <dcterms:modified xsi:type="dcterms:W3CDTF">2016-11-04T19:06:31Z</dcterms:modified>
</cp:coreProperties>
</file>